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  <p:sldMasterId id="2147483661" r:id="rId2"/>
  </p:sldMasterIdLst>
  <p:notesMasterIdLst>
    <p:notesMasterId r:id="rId81"/>
  </p:notesMasterIdLst>
  <p:sldIdLst>
    <p:sldId id="289" r:id="rId3"/>
    <p:sldId id="292" r:id="rId4"/>
    <p:sldId id="293" r:id="rId5"/>
    <p:sldId id="294" r:id="rId6"/>
    <p:sldId id="295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279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26" r:id="rId25"/>
    <p:sldId id="327" r:id="rId26"/>
    <p:sldId id="313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321" r:id="rId35"/>
    <p:sldId id="322" r:id="rId36"/>
    <p:sldId id="323" r:id="rId37"/>
    <p:sldId id="324" r:id="rId38"/>
    <p:sldId id="325" r:id="rId39"/>
    <p:sldId id="328" r:id="rId40"/>
    <p:sldId id="330" r:id="rId41"/>
    <p:sldId id="331" r:id="rId42"/>
    <p:sldId id="333" r:id="rId43"/>
    <p:sldId id="334" r:id="rId44"/>
    <p:sldId id="335" r:id="rId45"/>
    <p:sldId id="336" r:id="rId46"/>
    <p:sldId id="337" r:id="rId47"/>
    <p:sldId id="256" r:id="rId48"/>
    <p:sldId id="257" r:id="rId49"/>
    <p:sldId id="258" r:id="rId50"/>
    <p:sldId id="259" r:id="rId51"/>
    <p:sldId id="260" r:id="rId52"/>
    <p:sldId id="261" r:id="rId53"/>
    <p:sldId id="262" r:id="rId54"/>
    <p:sldId id="263" r:id="rId55"/>
    <p:sldId id="264" r:id="rId56"/>
    <p:sldId id="265" r:id="rId57"/>
    <p:sldId id="266" r:id="rId58"/>
    <p:sldId id="267" r:id="rId59"/>
    <p:sldId id="268" r:id="rId60"/>
    <p:sldId id="269" r:id="rId61"/>
    <p:sldId id="270" r:id="rId62"/>
    <p:sldId id="271" r:id="rId63"/>
    <p:sldId id="272" r:id="rId64"/>
    <p:sldId id="273" r:id="rId65"/>
    <p:sldId id="274" r:id="rId66"/>
    <p:sldId id="275" r:id="rId67"/>
    <p:sldId id="276" r:id="rId68"/>
    <p:sldId id="277" r:id="rId69"/>
    <p:sldId id="278" r:id="rId70"/>
    <p:sldId id="304" r:id="rId71"/>
    <p:sldId id="280" r:id="rId72"/>
    <p:sldId id="281" r:id="rId73"/>
    <p:sldId id="282" r:id="rId74"/>
    <p:sldId id="283" r:id="rId75"/>
    <p:sldId id="284" r:id="rId76"/>
    <p:sldId id="285" r:id="rId77"/>
    <p:sldId id="286" r:id="rId78"/>
    <p:sldId id="287" r:id="rId79"/>
    <p:sldId id="288" r:id="rId8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 snapToObjects="1">
      <p:cViewPr>
        <p:scale>
          <a:sx n="132" d="100"/>
          <a:sy n="132" d="100"/>
        </p:scale>
        <p:origin x="1040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a2f21974f7_1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a2f21974f7_1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89648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a2f21974f7_1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a2f21974f7_1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a26f86a3bd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a26f86a3bd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a2f21974f7_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a2f21974f7_1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ad3f8428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ad3f8428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ad3f842896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ad3f842896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a2f21974f7_1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a2f21974f7_1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a2f21974f7_1_2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a2f21974f7_1_2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acf279a4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acf279a4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a2f21974f7_1_3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a2f21974f7_1_3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a2f21974f7_1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a2f21974f7_1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a2f21974f7_1_2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a2f21974f7_1_2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a2f21974f7_1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a2f21974f7_1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a2f21974f7_1_6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a2f21974f7_1_6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a2f21974f7_1_9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a2f21974f7_1_9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a2f21974f7_1_1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a2f21974f7_1_1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a2f21974f7_1_1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a2f21974f7_1_1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a2f21974f7_1_2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a2f21974f7_1_25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a2f21974f7_1_2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a2f21974f7_1_2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03261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a2f21974f7_1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a2f21974f7_1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a2f21974f7_1_2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a2f21974f7_1_2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2f21974f7_1_2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2f21974f7_1_2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a2f21974f7_1_3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a2f21974f7_1_3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a2f21974f7_1_2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a2f21974f7_1_2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a2f21974f7_1_30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a2f21974f7_1_30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a2f21974f7_1_3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a2f21974f7_1_3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a2f21974f7_1_3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a2f21974f7_1_3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925c029c67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925c029c67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925c029c67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925c029c67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c32181c70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ac32181c70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a26f86a3bd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a26f86a3bd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2f21974f7_1_2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a2f21974f7_1_2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d3f842896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ad3f842896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26f86a3b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a26f86a3b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26f86a3bd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a26f86a3bd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287500" y="1403700"/>
            <a:ext cx="45690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227400" y="2688000"/>
            <a:ext cx="26892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EA4335"/>
          </p15:clr>
        </p15:guide>
        <p15:guide id="2" pos="5472">
          <p15:clr>
            <a:srgbClr val="EA4335"/>
          </p15:clr>
        </p15:guide>
        <p15:guide id="3" orient="horz" pos="259">
          <p15:clr>
            <a:srgbClr val="EA4335"/>
          </p15:clr>
        </p15:guide>
        <p15:guide id="4" orient="horz" pos="2981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gif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.png"/><Relationship Id="rId7" Type="http://schemas.openxmlformats.org/officeDocument/2006/relationships/image" Target="../media/image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2.png"/><Relationship Id="rId5" Type="http://schemas.openxmlformats.org/officeDocument/2006/relationships/image" Target="../media/image61.gif"/><Relationship Id="rId4" Type="http://schemas.openxmlformats.org/officeDocument/2006/relationships/image" Target="../media/image60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8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6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91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hyperlink" Target="https://bit.ly/2AB5gGa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bit.ly/30B07Gq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5C0D6449-3F28-484F-A853-4E23509E7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1" y="-13253"/>
            <a:ext cx="3154017" cy="3154017"/>
          </a:xfrm>
          <a:prstGeom prst="rect">
            <a:avLst/>
          </a:prstGeom>
        </p:spPr>
      </p:pic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772BE2D8-474C-A64A-92CF-AAB325EA5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982" y="1989482"/>
            <a:ext cx="3154018" cy="31540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3838A5-91C7-174B-B5DD-62488B916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807285"/>
            <a:ext cx="8520600" cy="841800"/>
          </a:xfrm>
        </p:spPr>
        <p:txBody>
          <a:bodyPr/>
          <a:lstStyle/>
          <a:p>
            <a:r>
              <a:rPr lang="fr-FR" sz="5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Robot Delta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0C43ED5-3469-BD45-9431-ECFAE4D05598}"/>
              </a:ext>
            </a:extLst>
          </p:cNvPr>
          <p:cNvSpPr txBox="1">
            <a:spLocks/>
          </p:cNvSpPr>
          <p:nvPr/>
        </p:nvSpPr>
        <p:spPr>
          <a:xfrm>
            <a:off x="311699" y="26504"/>
            <a:ext cx="8520600" cy="1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fr-FR" sz="1400" b="0" dirty="0">
                <a:solidFill>
                  <a:schemeClr val="accent5">
                    <a:lumMod val="50000"/>
                  </a:schemeClr>
                </a:solidFill>
              </a:rPr>
              <a:t>Projet mécatronique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E411CA5-4DC4-5544-A4BF-846373E1DB4C}"/>
              </a:ext>
            </a:extLst>
          </p:cNvPr>
          <p:cNvSpPr txBox="1">
            <a:spLocks/>
          </p:cNvSpPr>
          <p:nvPr/>
        </p:nvSpPr>
        <p:spPr>
          <a:xfrm>
            <a:off x="311700" y="2572382"/>
            <a:ext cx="8520600" cy="1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fr-FR" sz="14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- Soutenance finale -</a:t>
            </a:r>
          </a:p>
        </p:txBody>
      </p:sp>
      <p:pic>
        <p:nvPicPr>
          <p:cNvPr id="8" name="Picture 7" descr="Text, logo&#10;&#10;Description automatically generated">
            <a:extLst>
              <a:ext uri="{FF2B5EF4-FFF2-40B4-BE49-F238E27FC236}">
                <a16:creationId xmlns:a16="http://schemas.microsoft.com/office/drawing/2014/main" id="{07B85939-39D8-194A-8D44-4FE6C879D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844" y="12504"/>
            <a:ext cx="1145196" cy="1145196"/>
          </a:xfrm>
          <a:prstGeom prst="rect">
            <a:avLst/>
          </a:prstGeom>
        </p:spPr>
      </p:pic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6B66BDF8-C5A2-F846-AA56-96566457C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970" y="93188"/>
            <a:ext cx="1278894" cy="1004091"/>
          </a:xfrm>
          <a:prstGeom prst="rect">
            <a:avLst/>
          </a:prstGeom>
        </p:spPr>
      </p:pic>
      <p:pic>
        <p:nvPicPr>
          <p:cNvPr id="12" name="Picture 11" descr="A picture containing text, building, umbrella, dome&#10;&#10;Description automatically generated">
            <a:extLst>
              <a:ext uri="{FF2B5EF4-FFF2-40B4-BE49-F238E27FC236}">
                <a16:creationId xmlns:a16="http://schemas.microsoft.com/office/drawing/2014/main" id="{E5922ABB-84F9-DA4C-B814-C552E3C6D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979" y="3170764"/>
            <a:ext cx="1066040" cy="182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82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Background pattern&#10;&#10;Description automatically generated">
            <a:extLst>
              <a:ext uri="{FF2B5EF4-FFF2-40B4-BE49-F238E27FC236}">
                <a16:creationId xmlns:a16="http://schemas.microsoft.com/office/drawing/2014/main" id="{4344B830-7E98-AD43-9CBC-76F73DB374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4366260" y="411480"/>
            <a:ext cx="4777740" cy="477774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ED9760B1-F879-694E-8B57-4A8181E8F85F}"/>
              </a:ext>
            </a:extLst>
          </p:cNvPr>
          <p:cNvSpPr txBox="1">
            <a:spLocks/>
          </p:cNvSpPr>
          <p:nvPr/>
        </p:nvSpPr>
        <p:spPr>
          <a:xfrm>
            <a:off x="0" y="274320"/>
            <a:ext cx="5443870" cy="57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| Rayon optimal de la nacelle</a:t>
            </a:r>
          </a:p>
        </p:txBody>
      </p:sp>
      <p:pic>
        <p:nvPicPr>
          <p:cNvPr id="34" name="Picture 33" descr="A picture containing text, building, umbrella, dome&#10;&#10;Description automatically generated">
            <a:extLst>
              <a:ext uri="{FF2B5EF4-FFF2-40B4-BE49-F238E27FC236}">
                <a16:creationId xmlns:a16="http://schemas.microsoft.com/office/drawing/2014/main" id="{55F4DDBB-D833-EC41-A3A8-97A23A4F2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531" y="0"/>
            <a:ext cx="501039" cy="8589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DEBF07-F257-234F-AE29-AB8AE99DD168}"/>
                  </a:ext>
                </a:extLst>
              </p:cNvPr>
              <p:cNvSpPr txBox="1"/>
              <p:nvPr/>
            </p:nvSpPr>
            <p:spPr>
              <a:xfrm>
                <a:off x="5072052" y="1674965"/>
                <a:ext cx="3809998" cy="17935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fr-FR" sz="1400" dirty="0">
                    <a:solidFill>
                      <a:srgbClr val="262626"/>
                    </a:solidFill>
                    <a:latin typeface="Helvetica" pitchFamily="2" charset="0"/>
                  </a:rPr>
                  <a:t>On simule l’évolution du rayon de l’espace de travail en fonction du rayon de l’espace de travail</a:t>
                </a:r>
              </a:p>
              <a:p>
                <a:pPr>
                  <a:lnSpc>
                    <a:spcPct val="120000"/>
                  </a:lnSpc>
                </a:pPr>
                <a:endParaRPr lang="fr-FR" sz="1400" dirty="0">
                  <a:solidFill>
                    <a:srgbClr val="262626"/>
                  </a:solidFill>
                  <a:latin typeface="Helvetica" pitchFamily="2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fr-FR" sz="1400" dirty="0">
                    <a:solidFill>
                      <a:srgbClr val="262626"/>
                    </a:solidFill>
                    <a:latin typeface="Helvetica" pitchFamily="2" charset="0"/>
                  </a:rPr>
                  <a:t>Rayon optimal de la nacelle est : </a:t>
                </a:r>
                <a14:m>
                  <m:oMath xmlns:m="http://schemas.openxmlformats.org/officeDocument/2006/math">
                    <m:r>
                      <a:rPr lang="fr-FR" sz="140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130</m:t>
                    </m:r>
                    <m:r>
                      <a:rPr lang="fr-FR" sz="140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fr-FR" sz="1400" dirty="0">
                  <a:solidFill>
                    <a:srgbClr val="262626"/>
                  </a:solidFill>
                  <a:latin typeface="Helvetica" pitchFamily="2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fr-FR" sz="1400" dirty="0">
                    <a:solidFill>
                      <a:srgbClr val="262626"/>
                    </a:solidFill>
                    <a:latin typeface="Helvetica" pitchFamily="2" charset="0"/>
                  </a:rPr>
                  <a:t>Rayon de l’espace de travail correspondant : </a:t>
                </a:r>
                <a14:m>
                  <m:oMath xmlns:m="http://schemas.openxmlformats.org/officeDocument/2006/math">
                    <m:r>
                      <a:rPr lang="fr-FR" sz="140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345</m:t>
                    </m:r>
                    <m:r>
                      <a:rPr lang="fr-FR" sz="140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fr-FR" sz="1400" dirty="0">
                  <a:solidFill>
                    <a:srgbClr val="262626"/>
                  </a:solidFill>
                  <a:latin typeface="Helvetica" pitchFamily="2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DEBF07-F257-234F-AE29-AB8AE99DD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052" y="1674965"/>
                <a:ext cx="3809998" cy="1793568"/>
              </a:xfrm>
              <a:prstGeom prst="rect">
                <a:avLst/>
              </a:prstGeom>
              <a:blipFill>
                <a:blip r:embed="rId4"/>
                <a:stretch>
                  <a:fillRect l="-2990" t="-2113" r="-365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 4">
            <a:extLst>
              <a:ext uri="{FF2B5EF4-FFF2-40B4-BE49-F238E27FC236}">
                <a16:creationId xmlns:a16="http://schemas.microsoft.com/office/drawing/2014/main" id="{5AEF6127-34FE-B44B-82D3-B0D301C548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17" y="1067712"/>
            <a:ext cx="4679228" cy="3008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sp>
        <p:nvSpPr>
          <p:cNvPr id="10" name="TextBox 15">
            <a:extLst>
              <a:ext uri="{FF2B5EF4-FFF2-40B4-BE49-F238E27FC236}">
                <a16:creationId xmlns:a16="http://schemas.microsoft.com/office/drawing/2014/main" id="{8C845F3D-A6C6-1349-BFCB-69EA4D9B794F}"/>
              </a:ext>
            </a:extLst>
          </p:cNvPr>
          <p:cNvSpPr txBox="1"/>
          <p:nvPr/>
        </p:nvSpPr>
        <p:spPr>
          <a:xfrm>
            <a:off x="823597" y="3971495"/>
            <a:ext cx="2873150" cy="4302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1200" i="1" dirty="0">
                <a:solidFill>
                  <a:schemeClr val="tx1"/>
                </a:solidFill>
                <a:latin typeface="Helvetica" pitchFamily="2" charset="0"/>
              </a:rPr>
              <a:t>Simulation du rayon de l’espace de travail en fonction du rayon r</a:t>
            </a:r>
          </a:p>
        </p:txBody>
      </p:sp>
    </p:spTree>
    <p:extLst>
      <p:ext uri="{BB962C8B-B14F-4D97-AF65-F5344CB8AC3E}">
        <p14:creationId xmlns:p14="http://schemas.microsoft.com/office/powerpoint/2010/main" val="3751023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Background pattern&#10;&#10;Description automatically generated">
            <a:extLst>
              <a:ext uri="{FF2B5EF4-FFF2-40B4-BE49-F238E27FC236}">
                <a16:creationId xmlns:a16="http://schemas.microsoft.com/office/drawing/2014/main" id="{4344B830-7E98-AD43-9CBC-76F73DB374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4366260" y="411480"/>
            <a:ext cx="4777740" cy="477774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ED9760B1-F879-694E-8B57-4A8181E8F85F}"/>
              </a:ext>
            </a:extLst>
          </p:cNvPr>
          <p:cNvSpPr txBox="1">
            <a:spLocks/>
          </p:cNvSpPr>
          <p:nvPr/>
        </p:nvSpPr>
        <p:spPr>
          <a:xfrm>
            <a:off x="0" y="274320"/>
            <a:ext cx="5443870" cy="57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| Schéma cinématique</a:t>
            </a:r>
          </a:p>
        </p:txBody>
      </p:sp>
      <p:pic>
        <p:nvPicPr>
          <p:cNvPr id="34" name="Picture 33" descr="A picture containing text, building, umbrella, dome&#10;&#10;Description automatically generated">
            <a:extLst>
              <a:ext uri="{FF2B5EF4-FFF2-40B4-BE49-F238E27FC236}">
                <a16:creationId xmlns:a16="http://schemas.microsoft.com/office/drawing/2014/main" id="{55F4DDBB-D833-EC41-A3A8-97A23A4F2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531" y="0"/>
            <a:ext cx="501039" cy="858924"/>
          </a:xfrm>
          <a:prstGeom prst="rect">
            <a:avLst/>
          </a:prstGeom>
        </p:spPr>
      </p:pic>
      <p:grpSp>
        <p:nvGrpSpPr>
          <p:cNvPr id="11" name="Groupe 22">
            <a:extLst>
              <a:ext uri="{FF2B5EF4-FFF2-40B4-BE49-F238E27FC236}">
                <a16:creationId xmlns:a16="http://schemas.microsoft.com/office/drawing/2014/main" id="{C1E41348-B4E2-D64A-A040-33051BDED37F}"/>
              </a:ext>
            </a:extLst>
          </p:cNvPr>
          <p:cNvGrpSpPr/>
          <p:nvPr/>
        </p:nvGrpSpPr>
        <p:grpSpPr>
          <a:xfrm>
            <a:off x="1459075" y="858924"/>
            <a:ext cx="5814369" cy="3765232"/>
            <a:chOff x="2876870" y="1809947"/>
            <a:chExt cx="5381812" cy="3427932"/>
          </a:xfrm>
        </p:grpSpPr>
        <p:grpSp>
          <p:nvGrpSpPr>
            <p:cNvPr id="12" name="Groupe 23">
              <a:extLst>
                <a:ext uri="{FF2B5EF4-FFF2-40B4-BE49-F238E27FC236}">
                  <a16:creationId xmlns:a16="http://schemas.microsoft.com/office/drawing/2014/main" id="{4345B958-0A26-5A46-98E7-2E587852098D}"/>
                </a:ext>
              </a:extLst>
            </p:cNvPr>
            <p:cNvGrpSpPr/>
            <p:nvPr/>
          </p:nvGrpSpPr>
          <p:grpSpPr>
            <a:xfrm>
              <a:off x="3006688" y="2167358"/>
              <a:ext cx="187446" cy="2914858"/>
              <a:chOff x="2215299" y="1494121"/>
              <a:chExt cx="329938" cy="3530365"/>
            </a:xfrm>
          </p:grpSpPr>
          <p:cxnSp>
            <p:nvCxnSpPr>
              <p:cNvPr id="59" name="Connecteur droit 85">
                <a:extLst>
                  <a:ext uri="{FF2B5EF4-FFF2-40B4-BE49-F238E27FC236}">
                    <a16:creationId xmlns:a16="http://schemas.microsoft.com/office/drawing/2014/main" id="{EA0CBD63-4732-3246-85BC-0815D45314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75556" y="1494121"/>
                <a:ext cx="4712" cy="353036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67FFDF8-D6E3-F141-AE11-D2CD42E54CBA}"/>
                  </a:ext>
                </a:extLst>
              </p:cNvPr>
              <p:cNvSpPr/>
              <p:nvPr/>
            </p:nvSpPr>
            <p:spPr>
              <a:xfrm>
                <a:off x="2215299" y="3799002"/>
                <a:ext cx="329938" cy="612742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13" name="Groupe 24">
              <a:extLst>
                <a:ext uri="{FF2B5EF4-FFF2-40B4-BE49-F238E27FC236}">
                  <a16:creationId xmlns:a16="http://schemas.microsoft.com/office/drawing/2014/main" id="{A7D94FD1-3F22-2345-8F4A-4D2A807DF087}"/>
                </a:ext>
              </a:extLst>
            </p:cNvPr>
            <p:cNvGrpSpPr/>
            <p:nvPr/>
          </p:nvGrpSpPr>
          <p:grpSpPr>
            <a:xfrm rot="21380298">
              <a:off x="3287529" y="3973734"/>
              <a:ext cx="298057" cy="345122"/>
              <a:chOff x="2656593" y="2628900"/>
              <a:chExt cx="672833" cy="623350"/>
            </a:xfrm>
          </p:grpSpPr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061CBEFB-C36B-464A-8CF1-6C0973BCDBF1}"/>
                  </a:ext>
                </a:extLst>
              </p:cNvPr>
              <p:cNvSpPr/>
              <p:nvPr/>
            </p:nvSpPr>
            <p:spPr>
              <a:xfrm>
                <a:off x="2656593" y="2628900"/>
                <a:ext cx="672833" cy="421851"/>
              </a:xfrm>
              <a:prstGeom prst="arc">
                <a:avLst>
                  <a:gd name="adj1" fmla="val 17730283"/>
                  <a:gd name="adj2" fmla="val 3557242"/>
                </a:avLst>
              </a:prstGeom>
              <a:ln>
                <a:solidFill>
                  <a:srgbClr val="C00000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56" name="Groupe 82">
                <a:extLst>
                  <a:ext uri="{FF2B5EF4-FFF2-40B4-BE49-F238E27FC236}">
                    <a16:creationId xmlns:a16="http://schemas.microsoft.com/office/drawing/2014/main" id="{1153FD6A-E45F-A947-A142-28EC1C0999C2}"/>
                  </a:ext>
                </a:extLst>
              </p:cNvPr>
              <p:cNvGrpSpPr/>
              <p:nvPr/>
            </p:nvGrpSpPr>
            <p:grpSpPr>
              <a:xfrm>
                <a:off x="2936449" y="2721991"/>
                <a:ext cx="273377" cy="530259"/>
                <a:chOff x="2936449" y="2721991"/>
                <a:chExt cx="273377" cy="530259"/>
              </a:xfrm>
            </p:grpSpPr>
            <p:cxnSp>
              <p:nvCxnSpPr>
                <p:cNvPr id="57" name="Connecteur droit 83">
                  <a:extLst>
                    <a:ext uri="{FF2B5EF4-FFF2-40B4-BE49-F238E27FC236}">
                      <a16:creationId xmlns:a16="http://schemas.microsoft.com/office/drawing/2014/main" id="{4610B14C-6642-394E-A92A-D64CEFCF1D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73140" y="2950590"/>
                  <a:ext cx="0" cy="30166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Ellipse 84">
                  <a:extLst>
                    <a:ext uri="{FF2B5EF4-FFF2-40B4-BE49-F238E27FC236}">
                      <a16:creationId xmlns:a16="http://schemas.microsoft.com/office/drawing/2014/main" id="{BCBDD705-A34B-314B-96CC-C63B366E6D50}"/>
                    </a:ext>
                  </a:extLst>
                </p:cNvPr>
                <p:cNvSpPr/>
                <p:nvPr/>
              </p:nvSpPr>
              <p:spPr>
                <a:xfrm>
                  <a:off x="2936449" y="2721991"/>
                  <a:ext cx="273377" cy="226243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cxnSp>
          <p:nvCxnSpPr>
            <p:cNvPr id="14" name="Connecteur droit 25">
              <a:extLst>
                <a:ext uri="{FF2B5EF4-FFF2-40B4-BE49-F238E27FC236}">
                  <a16:creationId xmlns:a16="http://schemas.microsoft.com/office/drawing/2014/main" id="{BF468F5B-26FE-0548-92A7-1E16DE6455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70556" y="1809947"/>
              <a:ext cx="2677" cy="291485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5" name="Groupe 26">
              <a:extLst>
                <a:ext uri="{FF2B5EF4-FFF2-40B4-BE49-F238E27FC236}">
                  <a16:creationId xmlns:a16="http://schemas.microsoft.com/office/drawing/2014/main" id="{E24F98DF-1AC6-A345-8197-BEE5FF827C49}"/>
                </a:ext>
              </a:extLst>
            </p:cNvPr>
            <p:cNvGrpSpPr/>
            <p:nvPr/>
          </p:nvGrpSpPr>
          <p:grpSpPr>
            <a:xfrm>
              <a:off x="2876870" y="5082216"/>
              <a:ext cx="419935" cy="144267"/>
              <a:chOff x="1991040" y="5024486"/>
              <a:chExt cx="545543" cy="163765"/>
            </a:xfrm>
          </p:grpSpPr>
          <p:cxnSp>
            <p:nvCxnSpPr>
              <p:cNvPr id="51" name="Connecteur droit 77">
                <a:extLst>
                  <a:ext uri="{FF2B5EF4-FFF2-40B4-BE49-F238E27FC236}">
                    <a16:creationId xmlns:a16="http://schemas.microsoft.com/office/drawing/2014/main" id="{D4F04C14-4CE7-BC41-8F90-84AD10D723A1}"/>
                  </a:ext>
                </a:extLst>
              </p:cNvPr>
              <p:cNvCxnSpPr/>
              <p:nvPr/>
            </p:nvCxnSpPr>
            <p:spPr>
              <a:xfrm>
                <a:off x="2019350" y="5024726"/>
                <a:ext cx="517233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Connecteur droit 78">
                <a:extLst>
                  <a:ext uri="{FF2B5EF4-FFF2-40B4-BE49-F238E27FC236}">
                    <a16:creationId xmlns:a16="http://schemas.microsoft.com/office/drawing/2014/main" id="{A8B7A72B-9726-6545-A629-620B93F666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91040" y="5024486"/>
                <a:ext cx="140338" cy="15082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Connecteur droit 79">
                <a:extLst>
                  <a:ext uri="{FF2B5EF4-FFF2-40B4-BE49-F238E27FC236}">
                    <a16:creationId xmlns:a16="http://schemas.microsoft.com/office/drawing/2014/main" id="{B27BC8A5-841C-BB4A-855D-09110D7533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45365" y="5037422"/>
                <a:ext cx="140338" cy="15082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Connecteur droit 80">
                <a:extLst>
                  <a:ext uri="{FF2B5EF4-FFF2-40B4-BE49-F238E27FC236}">
                    <a16:creationId xmlns:a16="http://schemas.microsoft.com/office/drawing/2014/main" id="{BBC45197-95F9-C040-A803-98D8C837DF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99690" y="5037422"/>
                <a:ext cx="140338" cy="15082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e 27">
              <a:extLst>
                <a:ext uri="{FF2B5EF4-FFF2-40B4-BE49-F238E27FC236}">
                  <a16:creationId xmlns:a16="http://schemas.microsoft.com/office/drawing/2014/main" id="{06202C5A-C328-9045-AE08-37CEF3EF2375}"/>
                </a:ext>
              </a:extLst>
            </p:cNvPr>
            <p:cNvGrpSpPr/>
            <p:nvPr/>
          </p:nvGrpSpPr>
          <p:grpSpPr>
            <a:xfrm>
              <a:off x="7838747" y="2177900"/>
              <a:ext cx="419935" cy="3059979"/>
              <a:chOff x="8398860" y="1674909"/>
              <a:chExt cx="545543" cy="3473543"/>
            </a:xfrm>
          </p:grpSpPr>
          <p:cxnSp>
            <p:nvCxnSpPr>
              <p:cNvPr id="45" name="Connecteur droit 71">
                <a:extLst>
                  <a:ext uri="{FF2B5EF4-FFF2-40B4-BE49-F238E27FC236}">
                    <a16:creationId xmlns:a16="http://schemas.microsoft.com/office/drawing/2014/main" id="{50294623-AC9A-E74D-BA45-F892D4150F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71632" y="1674909"/>
                <a:ext cx="3478" cy="330880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6" name="Groupe 72">
                <a:extLst>
                  <a:ext uri="{FF2B5EF4-FFF2-40B4-BE49-F238E27FC236}">
                    <a16:creationId xmlns:a16="http://schemas.microsoft.com/office/drawing/2014/main" id="{5497F823-A4CD-C047-A0CE-771700AC496B}"/>
                  </a:ext>
                </a:extLst>
              </p:cNvPr>
              <p:cNvGrpSpPr/>
              <p:nvPr/>
            </p:nvGrpSpPr>
            <p:grpSpPr>
              <a:xfrm>
                <a:off x="8398860" y="4984687"/>
                <a:ext cx="545543" cy="163765"/>
                <a:chOff x="1991040" y="5024486"/>
                <a:chExt cx="545543" cy="163765"/>
              </a:xfrm>
            </p:grpSpPr>
            <p:cxnSp>
              <p:nvCxnSpPr>
                <p:cNvPr id="47" name="Connecteur droit 73">
                  <a:extLst>
                    <a:ext uri="{FF2B5EF4-FFF2-40B4-BE49-F238E27FC236}">
                      <a16:creationId xmlns:a16="http://schemas.microsoft.com/office/drawing/2014/main" id="{37E5C34E-16C8-3E49-AD72-0C53E8FBF0F8}"/>
                    </a:ext>
                  </a:extLst>
                </p:cNvPr>
                <p:cNvCxnSpPr/>
                <p:nvPr/>
              </p:nvCxnSpPr>
              <p:spPr>
                <a:xfrm>
                  <a:off x="2019350" y="5024726"/>
                  <a:ext cx="517233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Connecteur droit 74">
                  <a:extLst>
                    <a:ext uri="{FF2B5EF4-FFF2-40B4-BE49-F238E27FC236}">
                      <a16:creationId xmlns:a16="http://schemas.microsoft.com/office/drawing/2014/main" id="{1CDBEEF6-EC90-4042-BF41-EFC63E9E0D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91040" y="5024486"/>
                  <a:ext cx="140338" cy="150829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75">
                  <a:extLst>
                    <a:ext uri="{FF2B5EF4-FFF2-40B4-BE49-F238E27FC236}">
                      <a16:creationId xmlns:a16="http://schemas.microsoft.com/office/drawing/2014/main" id="{A6399756-53C0-EA4F-BF65-394ACA2CDE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45365" y="5037422"/>
                  <a:ext cx="140338" cy="150829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Connecteur droit 76">
                  <a:extLst>
                    <a:ext uri="{FF2B5EF4-FFF2-40B4-BE49-F238E27FC236}">
                      <a16:creationId xmlns:a16="http://schemas.microsoft.com/office/drawing/2014/main" id="{A0F0CE90-4B08-EE44-94FB-E9D27BC481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9690" y="5037422"/>
                  <a:ext cx="140338" cy="150829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7" name="Groupe 45">
              <a:extLst>
                <a:ext uri="{FF2B5EF4-FFF2-40B4-BE49-F238E27FC236}">
                  <a16:creationId xmlns:a16="http://schemas.microsoft.com/office/drawing/2014/main" id="{A6463DE6-1321-5340-9337-29551577DC64}"/>
                </a:ext>
              </a:extLst>
            </p:cNvPr>
            <p:cNvGrpSpPr/>
            <p:nvPr/>
          </p:nvGrpSpPr>
          <p:grpSpPr>
            <a:xfrm>
              <a:off x="5343100" y="4733789"/>
              <a:ext cx="419935" cy="144267"/>
              <a:chOff x="1991040" y="5024486"/>
              <a:chExt cx="545543" cy="163765"/>
            </a:xfrm>
          </p:grpSpPr>
          <p:cxnSp>
            <p:nvCxnSpPr>
              <p:cNvPr id="41" name="Connecteur droit 67">
                <a:extLst>
                  <a:ext uri="{FF2B5EF4-FFF2-40B4-BE49-F238E27FC236}">
                    <a16:creationId xmlns:a16="http://schemas.microsoft.com/office/drawing/2014/main" id="{A2B0E1E9-879B-D14E-906C-EA1BD45CF766}"/>
                  </a:ext>
                </a:extLst>
              </p:cNvPr>
              <p:cNvCxnSpPr/>
              <p:nvPr/>
            </p:nvCxnSpPr>
            <p:spPr>
              <a:xfrm>
                <a:off x="2019350" y="5024726"/>
                <a:ext cx="517233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Connecteur droit 68">
                <a:extLst>
                  <a:ext uri="{FF2B5EF4-FFF2-40B4-BE49-F238E27FC236}">
                    <a16:creationId xmlns:a16="http://schemas.microsoft.com/office/drawing/2014/main" id="{2BC86FED-399D-B04A-BD54-4E81A08661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91040" y="5024486"/>
                <a:ext cx="140338" cy="15082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69">
                <a:extLst>
                  <a:ext uri="{FF2B5EF4-FFF2-40B4-BE49-F238E27FC236}">
                    <a16:creationId xmlns:a16="http://schemas.microsoft.com/office/drawing/2014/main" id="{A48EB472-D55F-534B-95DF-288D2C5D9B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45365" y="5037422"/>
                <a:ext cx="140338" cy="15082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Connecteur droit 70">
                <a:extLst>
                  <a:ext uri="{FF2B5EF4-FFF2-40B4-BE49-F238E27FC236}">
                    <a16:creationId xmlns:a16="http://schemas.microsoft.com/office/drawing/2014/main" id="{E87B46A5-DD17-1E4C-ABF7-14B1812A59F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99690" y="5037422"/>
                <a:ext cx="140338" cy="15082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2978C9A-D629-C447-AAA6-1D6C395470CF}"/>
                </a:ext>
              </a:extLst>
            </p:cNvPr>
            <p:cNvSpPr/>
            <p:nvPr/>
          </p:nvSpPr>
          <p:spPr>
            <a:xfrm>
              <a:off x="7937700" y="4050720"/>
              <a:ext cx="187446" cy="505913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A4D73C2-1895-7E49-BEDE-5DF70E7D98FE}"/>
                </a:ext>
              </a:extLst>
            </p:cNvPr>
            <p:cNvSpPr/>
            <p:nvPr/>
          </p:nvSpPr>
          <p:spPr>
            <a:xfrm>
              <a:off x="5491970" y="3820911"/>
              <a:ext cx="155897" cy="197595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20" name="Groupe 48">
              <a:extLst>
                <a:ext uri="{FF2B5EF4-FFF2-40B4-BE49-F238E27FC236}">
                  <a16:creationId xmlns:a16="http://schemas.microsoft.com/office/drawing/2014/main" id="{8D02B16C-5FFB-E247-9CCF-0DB767E9C482}"/>
                </a:ext>
              </a:extLst>
            </p:cNvPr>
            <p:cNvGrpSpPr/>
            <p:nvPr/>
          </p:nvGrpSpPr>
          <p:grpSpPr>
            <a:xfrm rot="11103870" flipV="1">
              <a:off x="7533369" y="4002904"/>
              <a:ext cx="298058" cy="332519"/>
              <a:chOff x="2656593" y="2628900"/>
              <a:chExt cx="672833" cy="563590"/>
            </a:xfrm>
          </p:grpSpPr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9BA6EE5C-BE6B-8D49-9BFB-2D0585A78DAF}"/>
                  </a:ext>
                </a:extLst>
              </p:cNvPr>
              <p:cNvSpPr/>
              <p:nvPr/>
            </p:nvSpPr>
            <p:spPr>
              <a:xfrm>
                <a:off x="2656593" y="2628900"/>
                <a:ext cx="672833" cy="421852"/>
              </a:xfrm>
              <a:prstGeom prst="arc">
                <a:avLst>
                  <a:gd name="adj1" fmla="val 17730283"/>
                  <a:gd name="adj2" fmla="val 3557242"/>
                </a:avLst>
              </a:prstGeom>
              <a:ln>
                <a:solidFill>
                  <a:srgbClr val="C00000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38" name="Groupe 64">
                <a:extLst>
                  <a:ext uri="{FF2B5EF4-FFF2-40B4-BE49-F238E27FC236}">
                    <a16:creationId xmlns:a16="http://schemas.microsoft.com/office/drawing/2014/main" id="{D0BA0FA7-0074-E043-8CE5-ECD30504AC5A}"/>
                  </a:ext>
                </a:extLst>
              </p:cNvPr>
              <p:cNvGrpSpPr/>
              <p:nvPr/>
            </p:nvGrpSpPr>
            <p:grpSpPr>
              <a:xfrm>
                <a:off x="2936449" y="2721991"/>
                <a:ext cx="273377" cy="470499"/>
                <a:chOff x="2936449" y="2721991"/>
                <a:chExt cx="273377" cy="470499"/>
              </a:xfrm>
            </p:grpSpPr>
            <p:cxnSp>
              <p:nvCxnSpPr>
                <p:cNvPr id="39" name="Connecteur droit 65">
                  <a:extLst>
                    <a:ext uri="{FF2B5EF4-FFF2-40B4-BE49-F238E27FC236}">
                      <a16:creationId xmlns:a16="http://schemas.microsoft.com/office/drawing/2014/main" id="{A32E368E-E9C2-4841-B637-A75F83543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1103870" flipV="1">
                  <a:off x="3022427" y="2960355"/>
                  <a:ext cx="0" cy="23213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Ellipse 66">
                  <a:extLst>
                    <a:ext uri="{FF2B5EF4-FFF2-40B4-BE49-F238E27FC236}">
                      <a16:creationId xmlns:a16="http://schemas.microsoft.com/office/drawing/2014/main" id="{649F4F51-C596-4A4A-9D70-FC8750748E22}"/>
                    </a:ext>
                  </a:extLst>
                </p:cNvPr>
                <p:cNvSpPr/>
                <p:nvPr/>
              </p:nvSpPr>
              <p:spPr>
                <a:xfrm>
                  <a:off x="2936449" y="2721991"/>
                  <a:ext cx="273377" cy="226243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21" name="Groupe 49">
              <a:extLst>
                <a:ext uri="{FF2B5EF4-FFF2-40B4-BE49-F238E27FC236}">
                  <a16:creationId xmlns:a16="http://schemas.microsoft.com/office/drawing/2014/main" id="{5EB08B1A-8D03-A24C-8B55-9C78C2CBB685}"/>
                </a:ext>
              </a:extLst>
            </p:cNvPr>
            <p:cNvGrpSpPr/>
            <p:nvPr/>
          </p:nvGrpSpPr>
          <p:grpSpPr>
            <a:xfrm rot="21382323">
              <a:off x="5576419" y="3805151"/>
              <a:ext cx="1997266" cy="380295"/>
              <a:chOff x="5437683" y="5296325"/>
              <a:chExt cx="2594675" cy="431693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09E484C-9C81-7C4E-992B-69CCD3CE0F2F}"/>
                  </a:ext>
                </a:extLst>
              </p:cNvPr>
              <p:cNvSpPr/>
              <p:nvPr/>
            </p:nvSpPr>
            <p:spPr>
              <a:xfrm rot="11103870" flipV="1">
                <a:off x="7231702" y="5576497"/>
                <a:ext cx="265828" cy="151521"/>
              </a:xfrm>
              <a:prstGeom prst="rect">
                <a:avLst/>
              </a:prstGeom>
              <a:ln w="1905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31" name="Connecteur droit 59">
                <a:extLst>
                  <a:ext uri="{FF2B5EF4-FFF2-40B4-BE49-F238E27FC236}">
                    <a16:creationId xmlns:a16="http://schemas.microsoft.com/office/drawing/2014/main" id="{CF1068DB-EB2B-8C4C-A361-7537957ED915}"/>
                  </a:ext>
                </a:extLst>
              </p:cNvPr>
              <p:cNvCxnSpPr>
                <a:cxnSpLocks/>
              </p:cNvCxnSpPr>
              <p:nvPr/>
            </p:nvCxnSpPr>
            <p:spPr>
              <a:xfrm rot="11103870">
                <a:off x="7381392" y="5368525"/>
                <a:ext cx="0" cy="200454"/>
              </a:xfrm>
              <a:prstGeom prst="line">
                <a:avLst/>
              </a:prstGeom>
              <a:ln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2" name="Connecteur droit 60">
                <a:extLst>
                  <a:ext uri="{FF2B5EF4-FFF2-40B4-BE49-F238E27FC236}">
                    <a16:creationId xmlns:a16="http://schemas.microsoft.com/office/drawing/2014/main" id="{6C93B1F2-BFFD-CA44-A23C-24A2C2BABED0}"/>
                  </a:ext>
                </a:extLst>
              </p:cNvPr>
              <p:cNvCxnSpPr>
                <a:cxnSpLocks/>
              </p:cNvCxnSpPr>
              <p:nvPr/>
            </p:nvCxnSpPr>
            <p:spPr>
              <a:xfrm rot="11103870" flipV="1">
                <a:off x="6832018" y="5651385"/>
                <a:ext cx="1127399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6" name="Connecteur droit 62">
                <a:extLst>
                  <a:ext uri="{FF2B5EF4-FFF2-40B4-BE49-F238E27FC236}">
                    <a16:creationId xmlns:a16="http://schemas.microsoft.com/office/drawing/2014/main" id="{F0815191-FF8E-B04B-AEF6-9CDB78F1608F}"/>
                  </a:ext>
                </a:extLst>
              </p:cNvPr>
              <p:cNvCxnSpPr>
                <a:cxnSpLocks/>
              </p:cNvCxnSpPr>
              <p:nvPr/>
            </p:nvCxnSpPr>
            <p:spPr>
              <a:xfrm rot="11103870">
                <a:off x="5437683" y="5296325"/>
                <a:ext cx="2594675" cy="20938"/>
              </a:xfrm>
              <a:prstGeom prst="line">
                <a:avLst/>
              </a:pr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e 51">
              <a:extLst>
                <a:ext uri="{FF2B5EF4-FFF2-40B4-BE49-F238E27FC236}">
                  <a16:creationId xmlns:a16="http://schemas.microsoft.com/office/drawing/2014/main" id="{E20EB9BE-A257-134F-B0CC-D4B9666320A1}"/>
                </a:ext>
              </a:extLst>
            </p:cNvPr>
            <p:cNvGrpSpPr/>
            <p:nvPr/>
          </p:nvGrpSpPr>
          <p:grpSpPr>
            <a:xfrm rot="238828" flipH="1">
              <a:off x="3537590" y="3798458"/>
              <a:ext cx="1995247" cy="378380"/>
              <a:chOff x="5437683" y="5296325"/>
              <a:chExt cx="2594675" cy="429521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66E4097-68BB-B144-9218-A41E3CF16595}"/>
                  </a:ext>
                </a:extLst>
              </p:cNvPr>
              <p:cNvSpPr/>
              <p:nvPr/>
            </p:nvSpPr>
            <p:spPr>
              <a:xfrm rot="11103870" flipV="1">
                <a:off x="7261098" y="5574323"/>
                <a:ext cx="265830" cy="151523"/>
              </a:xfrm>
              <a:prstGeom prst="rect">
                <a:avLst/>
              </a:prstGeom>
              <a:ln w="1905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27" name="Connecteur droit 55">
                <a:extLst>
                  <a:ext uri="{FF2B5EF4-FFF2-40B4-BE49-F238E27FC236}">
                    <a16:creationId xmlns:a16="http://schemas.microsoft.com/office/drawing/2014/main" id="{5DC1B64B-E8F3-004B-B547-DC1BC10B5073}"/>
                  </a:ext>
                </a:extLst>
              </p:cNvPr>
              <p:cNvCxnSpPr>
                <a:cxnSpLocks/>
                <a:stCxn id="26" idx="0"/>
              </p:cNvCxnSpPr>
              <p:nvPr/>
            </p:nvCxnSpPr>
            <p:spPr>
              <a:xfrm rot="11103870">
                <a:off x="7409548" y="5374555"/>
                <a:ext cx="0" cy="200455"/>
              </a:xfrm>
              <a:prstGeom prst="line">
                <a:avLst/>
              </a:prstGeom>
              <a:ln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56">
                <a:extLst>
                  <a:ext uri="{FF2B5EF4-FFF2-40B4-BE49-F238E27FC236}">
                    <a16:creationId xmlns:a16="http://schemas.microsoft.com/office/drawing/2014/main" id="{96947B68-10C1-B547-943E-0A3C233721AC}"/>
                  </a:ext>
                </a:extLst>
              </p:cNvPr>
              <p:cNvCxnSpPr>
                <a:cxnSpLocks/>
              </p:cNvCxnSpPr>
              <p:nvPr/>
            </p:nvCxnSpPr>
            <p:spPr>
              <a:xfrm rot="11103870" flipV="1">
                <a:off x="6832018" y="5651385"/>
                <a:ext cx="1127399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58">
                <a:extLst>
                  <a:ext uri="{FF2B5EF4-FFF2-40B4-BE49-F238E27FC236}">
                    <a16:creationId xmlns:a16="http://schemas.microsoft.com/office/drawing/2014/main" id="{0EC80C3C-D13C-2843-9096-2331474B22EE}"/>
                  </a:ext>
                </a:extLst>
              </p:cNvPr>
              <p:cNvCxnSpPr>
                <a:cxnSpLocks/>
              </p:cNvCxnSpPr>
              <p:nvPr/>
            </p:nvCxnSpPr>
            <p:spPr>
              <a:xfrm rot="11103870">
                <a:off x="5437683" y="5296325"/>
                <a:ext cx="2594675" cy="20938"/>
              </a:xfrm>
              <a:prstGeom prst="line">
                <a:avLst/>
              </a:pr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23" name="Ellipse 52">
              <a:extLst>
                <a:ext uri="{FF2B5EF4-FFF2-40B4-BE49-F238E27FC236}">
                  <a16:creationId xmlns:a16="http://schemas.microsoft.com/office/drawing/2014/main" id="{47A4A987-8E79-0041-8542-8BD669085347}"/>
                </a:ext>
              </a:extLst>
            </p:cNvPr>
            <p:cNvSpPr/>
            <p:nvPr/>
          </p:nvSpPr>
          <p:spPr>
            <a:xfrm>
              <a:off x="4288598" y="3638664"/>
              <a:ext cx="2534470" cy="297435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24" name="Connecteur droit 53">
              <a:extLst>
                <a:ext uri="{FF2B5EF4-FFF2-40B4-BE49-F238E27FC236}">
                  <a16:creationId xmlns:a16="http://schemas.microsoft.com/office/drawing/2014/main" id="{8F7714A5-725C-1945-900A-9AF17F9ACF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50977" y="4316237"/>
              <a:ext cx="268428" cy="1765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54">
              <a:extLst>
                <a:ext uri="{FF2B5EF4-FFF2-40B4-BE49-F238E27FC236}">
                  <a16:creationId xmlns:a16="http://schemas.microsoft.com/office/drawing/2014/main" id="{728F642D-7581-DE4A-8503-0CB9C2CF41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06089" y="4306247"/>
              <a:ext cx="293978" cy="1997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2592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Background pattern&#10;&#10;Description automatically generated">
            <a:extLst>
              <a:ext uri="{FF2B5EF4-FFF2-40B4-BE49-F238E27FC236}">
                <a16:creationId xmlns:a16="http://schemas.microsoft.com/office/drawing/2014/main" id="{4344B830-7E98-AD43-9CBC-76F73DB374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4366260" y="411480"/>
            <a:ext cx="4777740" cy="477774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ED9760B1-F879-694E-8B57-4A8181E8F85F}"/>
              </a:ext>
            </a:extLst>
          </p:cNvPr>
          <p:cNvSpPr txBox="1">
            <a:spLocks/>
          </p:cNvSpPr>
          <p:nvPr/>
        </p:nvSpPr>
        <p:spPr>
          <a:xfrm>
            <a:off x="0" y="274320"/>
            <a:ext cx="5443870" cy="57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| Étude hyperstatique</a:t>
            </a:r>
          </a:p>
        </p:txBody>
      </p:sp>
      <p:pic>
        <p:nvPicPr>
          <p:cNvPr id="34" name="Picture 33" descr="A picture containing text, building, umbrella, dome&#10;&#10;Description automatically generated">
            <a:extLst>
              <a:ext uri="{FF2B5EF4-FFF2-40B4-BE49-F238E27FC236}">
                <a16:creationId xmlns:a16="http://schemas.microsoft.com/office/drawing/2014/main" id="{55F4DDBB-D833-EC41-A3A8-97A23A4F2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531" y="0"/>
            <a:ext cx="501039" cy="858924"/>
          </a:xfrm>
          <a:prstGeom prst="rect">
            <a:avLst/>
          </a:prstGeom>
        </p:spPr>
      </p:pic>
      <p:pic>
        <p:nvPicPr>
          <p:cNvPr id="61" name="Picture 60" descr="A picture containing text, black, open, dark&#10;&#10;Description automatically generated">
            <a:extLst>
              <a:ext uri="{FF2B5EF4-FFF2-40B4-BE49-F238E27FC236}">
                <a16:creationId xmlns:a16="http://schemas.microsoft.com/office/drawing/2014/main" id="{DFB7D921-398E-2C43-959A-A532C9A0DA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75" y="946301"/>
            <a:ext cx="7307249" cy="2830273"/>
          </a:xfrm>
          <a:prstGeom prst="rect">
            <a:avLst/>
          </a:prstGeom>
        </p:spPr>
      </p:pic>
      <p:sp>
        <p:nvSpPr>
          <p:cNvPr id="62" name="Title 1">
            <a:extLst>
              <a:ext uri="{FF2B5EF4-FFF2-40B4-BE49-F238E27FC236}">
                <a16:creationId xmlns:a16="http://schemas.microsoft.com/office/drawing/2014/main" id="{DA103044-AAA9-E147-BF45-362802537BF4}"/>
              </a:ext>
            </a:extLst>
          </p:cNvPr>
          <p:cNvSpPr txBox="1">
            <a:spLocks/>
          </p:cNvSpPr>
          <p:nvPr/>
        </p:nvSpPr>
        <p:spPr>
          <a:xfrm>
            <a:off x="-1" y="761135"/>
            <a:ext cx="5443870" cy="57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200" dirty="0">
                <a:solidFill>
                  <a:schemeClr val="accent3">
                    <a:lumMod val="75000"/>
                  </a:schemeClr>
                </a:solidFill>
                <a:latin typeface="Helvetica" pitchFamily="2" charset="0"/>
              </a:rPr>
              <a:t>| Schéma des liaison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D30B77DA-C755-CA4A-B313-638E3D1FE16D}"/>
              </a:ext>
            </a:extLst>
          </p:cNvPr>
          <p:cNvSpPr txBox="1">
            <a:spLocks/>
          </p:cNvSpPr>
          <p:nvPr/>
        </p:nvSpPr>
        <p:spPr>
          <a:xfrm>
            <a:off x="0" y="3323741"/>
            <a:ext cx="5443870" cy="57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200" dirty="0">
                <a:solidFill>
                  <a:schemeClr val="accent3">
                    <a:lumMod val="75000"/>
                  </a:schemeClr>
                </a:solidFill>
                <a:latin typeface="Helvetica" pitchFamily="2" charset="0"/>
              </a:rPr>
              <a:t>| Étude cinématique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AABA906-0EE6-BA42-BA95-DC1264263C73}"/>
                  </a:ext>
                </a:extLst>
              </p:cNvPr>
              <p:cNvSpPr txBox="1"/>
              <p:nvPr/>
            </p:nvSpPr>
            <p:spPr>
              <a:xfrm>
                <a:off x="1453221" y="4185994"/>
                <a:ext cx="1886857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>
                    <a:latin typeface="+mj-lt"/>
                  </a:rPr>
                  <a:t>h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000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fr-FR" sz="2000" dirty="0">
                    <a:latin typeface="+mj-lt"/>
                  </a:rPr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0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fr-FR" sz="2000" dirty="0">
                    <a:latin typeface="+mj-lt"/>
                  </a:rPr>
                  <a:t>+ m </a:t>
                </a:r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AABA906-0EE6-BA42-BA95-DC1264263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221" y="4185994"/>
                <a:ext cx="1886857" cy="400110"/>
              </a:xfrm>
              <a:prstGeom prst="rect">
                <a:avLst/>
              </a:prstGeom>
              <a:blipFill>
                <a:blip r:embed="rId5"/>
                <a:stretch>
                  <a:fillRect l="-2649" t="-9091" b="-242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FE8190E-35A9-AE4F-AF95-2B020482BDDC}"/>
                  </a:ext>
                </a:extLst>
              </p:cNvPr>
              <p:cNvSpPr txBox="1"/>
              <p:nvPr/>
            </p:nvSpPr>
            <p:spPr>
              <a:xfrm>
                <a:off x="2092531" y="4593276"/>
                <a:ext cx="12475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+mj-lt"/>
                  </a:rPr>
                  <a:t>m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>
                    <a:latin typeface="+mj-lt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fr-FR" dirty="0">
                    <a:latin typeface="+mj-lt"/>
                  </a:rPr>
                  <a:t> </a:t>
                </a:r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FE8190E-35A9-AE4F-AF95-2B020482B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531" y="4593276"/>
                <a:ext cx="1247548" cy="307777"/>
              </a:xfrm>
              <a:prstGeom prst="rect">
                <a:avLst/>
              </a:prstGeom>
              <a:blipFill>
                <a:blip r:embed="rId6"/>
                <a:stretch>
                  <a:fillRect l="-1000" t="-4000" b="-24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Arrow: Right 10">
            <a:extLst>
              <a:ext uri="{FF2B5EF4-FFF2-40B4-BE49-F238E27FC236}">
                <a16:creationId xmlns:a16="http://schemas.microsoft.com/office/drawing/2014/main" id="{9317DE3A-11AD-5842-8947-AAC8D94F8CCB}"/>
              </a:ext>
            </a:extLst>
          </p:cNvPr>
          <p:cNvSpPr/>
          <p:nvPr/>
        </p:nvSpPr>
        <p:spPr>
          <a:xfrm>
            <a:off x="3764580" y="4283900"/>
            <a:ext cx="914400" cy="27932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30163C7-9D64-D342-BEDB-EC793FE00E3A}"/>
              </a:ext>
            </a:extLst>
          </p:cNvPr>
          <p:cNvSpPr txBox="1"/>
          <p:nvPr/>
        </p:nvSpPr>
        <p:spPr>
          <a:xfrm>
            <a:off x="5092774" y="4193166"/>
            <a:ext cx="1146628" cy="400110"/>
          </a:xfrm>
          <a:prstGeom prst="rect">
            <a:avLst/>
          </a:prstGeom>
          <a:solidFill>
            <a:srgbClr val="71CBD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latin typeface="+mj-lt"/>
              </a:rPr>
              <a:t>h = 0</a:t>
            </a:r>
          </a:p>
        </p:txBody>
      </p:sp>
      <p:pic>
        <p:nvPicPr>
          <p:cNvPr id="68" name="Picture 2" descr="Crochet Bien Vérifier - Images vectorielles gratuites sur Pixabay">
            <a:extLst>
              <a:ext uri="{FF2B5EF4-FFF2-40B4-BE49-F238E27FC236}">
                <a16:creationId xmlns:a16="http://schemas.microsoft.com/office/drawing/2014/main" id="{C895268A-CD7C-5845-9F0D-E77709A71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7128">
            <a:off x="6428088" y="4186876"/>
            <a:ext cx="419004" cy="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063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Image 5">
            <a:extLst>
              <a:ext uri="{FF2B5EF4-FFF2-40B4-BE49-F238E27FC236}">
                <a16:creationId xmlns:a16="http://schemas.microsoft.com/office/drawing/2014/main" id="{E0983234-C53A-3543-81BE-15842E305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465" y="993622"/>
            <a:ext cx="2285197" cy="16911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5" name="Picture 34" descr="Background pattern&#10;&#10;Description automatically generated">
            <a:extLst>
              <a:ext uri="{FF2B5EF4-FFF2-40B4-BE49-F238E27FC236}">
                <a16:creationId xmlns:a16="http://schemas.microsoft.com/office/drawing/2014/main" id="{4344B830-7E98-AD43-9CBC-76F73DB374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4366260" y="411480"/>
            <a:ext cx="4777740" cy="477774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ED9760B1-F879-694E-8B57-4A8181E8F85F}"/>
              </a:ext>
            </a:extLst>
          </p:cNvPr>
          <p:cNvSpPr txBox="1">
            <a:spLocks/>
          </p:cNvSpPr>
          <p:nvPr/>
        </p:nvSpPr>
        <p:spPr>
          <a:xfrm>
            <a:off x="0" y="274320"/>
            <a:ext cx="10485120" cy="57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000" dirty="0">
                <a:solidFill>
                  <a:schemeClr val="accent6">
                    <a:lumMod val="50000"/>
                  </a:schemeClr>
                </a:solidFill>
                <a:latin typeface="Helvetica" pitchFamily="2" charset="0"/>
              </a:rPr>
              <a:t>| Dimensionnement des pivot-glissants</a:t>
            </a:r>
          </a:p>
        </p:txBody>
      </p:sp>
      <p:pic>
        <p:nvPicPr>
          <p:cNvPr id="34" name="Picture 33" descr="A picture containing text, building, umbrella, dome&#10;&#10;Description automatically generated">
            <a:extLst>
              <a:ext uri="{FF2B5EF4-FFF2-40B4-BE49-F238E27FC236}">
                <a16:creationId xmlns:a16="http://schemas.microsoft.com/office/drawing/2014/main" id="{55F4DDBB-D833-EC41-A3A8-97A23A4F2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1531" y="0"/>
            <a:ext cx="501039" cy="858924"/>
          </a:xfrm>
          <a:prstGeom prst="rect">
            <a:avLst/>
          </a:prstGeom>
        </p:spPr>
      </p:pic>
      <p:pic>
        <p:nvPicPr>
          <p:cNvPr id="62" name="Image 6">
            <a:extLst>
              <a:ext uri="{FF2B5EF4-FFF2-40B4-BE49-F238E27FC236}">
                <a16:creationId xmlns:a16="http://schemas.microsoft.com/office/drawing/2014/main" id="{18BB26EC-2A68-C740-9FBC-32D62870B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549" y="3058995"/>
            <a:ext cx="2506113" cy="18031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3" name="TextBox 15">
            <a:extLst>
              <a:ext uri="{FF2B5EF4-FFF2-40B4-BE49-F238E27FC236}">
                <a16:creationId xmlns:a16="http://schemas.microsoft.com/office/drawing/2014/main" id="{E4FC5864-BB6E-464B-A924-62B524A4A55E}"/>
              </a:ext>
            </a:extLst>
          </p:cNvPr>
          <p:cNvSpPr txBox="1"/>
          <p:nvPr/>
        </p:nvSpPr>
        <p:spPr>
          <a:xfrm>
            <a:off x="341376" y="2677819"/>
            <a:ext cx="2873150" cy="2086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1200" i="1" dirty="0">
                <a:solidFill>
                  <a:schemeClr val="tx1"/>
                </a:solidFill>
                <a:latin typeface="Helvetica" pitchFamily="2" charset="0"/>
              </a:rPr>
              <a:t>Paramétrage de l’inclinaison</a:t>
            </a:r>
          </a:p>
        </p:txBody>
      </p:sp>
      <p:sp>
        <p:nvSpPr>
          <p:cNvPr id="64" name="TextBox 15">
            <a:extLst>
              <a:ext uri="{FF2B5EF4-FFF2-40B4-BE49-F238E27FC236}">
                <a16:creationId xmlns:a16="http://schemas.microsoft.com/office/drawing/2014/main" id="{C8AC80E6-4009-E145-BE43-F4D77F268DC9}"/>
              </a:ext>
            </a:extLst>
          </p:cNvPr>
          <p:cNvSpPr txBox="1"/>
          <p:nvPr/>
        </p:nvSpPr>
        <p:spPr>
          <a:xfrm>
            <a:off x="341376" y="4862177"/>
            <a:ext cx="2873150" cy="2086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1200" i="1" dirty="0">
                <a:solidFill>
                  <a:schemeClr val="tx1"/>
                </a:solidFill>
                <a:latin typeface="Helvetica" pitchFamily="2" charset="0"/>
              </a:rPr>
              <a:t>Modélisation de la distance de translation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ZoneTexte 24">
                <a:extLst>
                  <a:ext uri="{FF2B5EF4-FFF2-40B4-BE49-F238E27FC236}">
                    <a16:creationId xmlns:a16="http://schemas.microsoft.com/office/drawing/2014/main" id="{31895C52-D810-9047-8D2D-E90AED51FABD}"/>
                  </a:ext>
                </a:extLst>
              </p:cNvPr>
              <p:cNvSpPr txBox="1"/>
              <p:nvPr/>
            </p:nvSpPr>
            <p:spPr>
              <a:xfrm>
                <a:off x="3779520" y="1973588"/>
                <a:ext cx="4852012" cy="16239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lvl="0" indent="-285750" algn="l" rtl="0">
                  <a:spcBef>
                    <a:spcPts val="0"/>
                  </a:spcBef>
                  <a:spcAft>
                    <a:spcPts val="1600"/>
                  </a:spcAft>
                  <a:buClr>
                    <a:srgbClr val="058AAD"/>
                  </a:buClr>
                  <a:buFont typeface="Arial" panose="020B0604020202020204" pitchFamily="34" charset="0"/>
                  <a:buChar char="•"/>
                </a:pPr>
                <a:r>
                  <a:rPr lang="fr-FR" sz="1400" b="1" dirty="0">
                    <a:latin typeface="Helvetica" pitchFamily="2" charset="0"/>
                  </a:rPr>
                  <a:t>Objectif</a:t>
                </a:r>
                <a:r>
                  <a:rPr lang="fr-FR" sz="1400" dirty="0">
                    <a:latin typeface="Helvetica" pitchFamily="2" charset="0"/>
                  </a:rPr>
                  <a:t> : relation entre inclinaison et distance de translation</a:t>
                </a:r>
              </a:p>
              <a:p>
                <a:pPr marL="0" indent="0">
                  <a:spcAft>
                    <a:spcPts val="1600"/>
                  </a:spcAft>
                  <a:buNone/>
                </a:pPr>
                <a:r>
                  <a:rPr lang="fr-FR" sz="1400" dirty="0">
                    <a:latin typeface="Helvetica" pitchFamily="2" charset="0"/>
                  </a:rPr>
                  <a:t>        C-à-d: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ar-EG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EG" sz="1400" i="1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ar-EG" sz="1400" b="0" i="1" smtClean="0">
                            <a:latin typeface="Cambria Math" panose="02040503050406030204" pitchFamily="18" charset="0"/>
                          </a:rPr>
                          <m:t>𝐴𝐴</m:t>
                        </m:r>
                        <m:r>
                          <a:rPr lang="ar-EG" sz="1400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acc>
                    <m:r>
                      <a:rPr lang="ar-EG" sz="1400" i="1"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lang="ar-EG" sz="1400" dirty="0">
                    <a:latin typeface="Helvetica" pitchFamily="2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ar-EG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EG" sz="1400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ar-EG" sz="1400" b="0" i="1" smtClean="0">
                            <a:latin typeface="Cambria Math" panose="02040503050406030204" pitchFamily="18" charset="0"/>
                          </a:rPr>
                          <m:t>𝐵𝐵</m:t>
                        </m:r>
                        <m:r>
                          <a:rPr lang="ar-EG" sz="1400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acc>
                    <m:r>
                      <a:rPr lang="ar-EG" sz="1400" b="0" i="1" smtClean="0"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lang="ar-EG" sz="1400" dirty="0">
                    <a:latin typeface="Helvetica" pitchFamily="2" charset="0"/>
                  </a:rPr>
                  <a:t> </a:t>
                </a:r>
                <a:r>
                  <a:rPr lang="fr-FR" sz="1400" dirty="0">
                    <a:latin typeface="Helvetica" pitchFamily="2" charset="0"/>
                  </a:rPr>
                  <a:t>et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ar-EG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EG" sz="1400" i="1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ar-EG" sz="1400" b="0" i="1" smtClean="0">
                            <a:latin typeface="Cambria Math" panose="02040503050406030204" pitchFamily="18" charset="0"/>
                          </a:rPr>
                          <m:t>𝐶𝐶</m:t>
                        </m:r>
                        <m:r>
                          <a:rPr lang="ar-EG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acc>
                    <m:r>
                      <a:rPr lang="ar-EG" sz="1400" i="1"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lang="ar-EG" sz="1400" dirty="0">
                    <a:latin typeface="Helvetica" pitchFamily="2" charset="0"/>
                  </a:rPr>
                  <a:t> </a:t>
                </a:r>
                <a:r>
                  <a:rPr lang="fr-FR" sz="1400" dirty="0">
                    <a:latin typeface="Helvetica" pitchFamily="2" charset="0"/>
                  </a:rPr>
                  <a:t>en fonction de </a:t>
                </a:r>
                <a14:m>
                  <m:oMath xmlns:m="http://schemas.openxmlformats.org/officeDocument/2006/math"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fr-FR" sz="1400" dirty="0">
                    <a:latin typeface="Helvetica" pitchFamily="2" charset="0"/>
                  </a:rPr>
                  <a:t> et </a:t>
                </a:r>
                <a14:m>
                  <m:oMath xmlns:m="http://schemas.openxmlformats.org/officeDocument/2006/math"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fr-FR" sz="1400" dirty="0">
                  <a:latin typeface="Helvetica" pitchFamily="2" charset="0"/>
                </a:endParaRPr>
              </a:p>
              <a:p>
                <a:pPr lvl="1">
                  <a:spcAft>
                    <a:spcPts val="1600"/>
                  </a:spcAft>
                </a:pPr>
                <a:r>
                  <a:rPr lang="fr-FR" sz="1400" dirty="0">
                    <a:latin typeface="Helvetica" pitchFamily="2" charset="0"/>
                  </a:rPr>
                  <a:t>Donc, il suffit de déterminer les coordonnées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EG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EG" sz="1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ar-EG" sz="1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FR" sz="14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ar-EG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ar-EG" sz="1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ar-EG" sz="1400" dirty="0">
                    <a:latin typeface="Helvetica" pitchFamily="2" charset="0"/>
                  </a:rPr>
                  <a:t> </a:t>
                </a:r>
                <a:r>
                  <a:rPr lang="fr-FR" sz="1400" dirty="0">
                    <a:latin typeface="Helvetica" pitchFamily="2" charset="0"/>
                  </a:rPr>
                  <a:t>et </a:t>
                </a:r>
                <a14:m>
                  <m:oMath xmlns:m="http://schemas.openxmlformats.org/officeDocument/2006/math"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fr-FR" sz="1400" dirty="0">
                    <a:latin typeface="Helvetica" pitchFamily="2" charset="0"/>
                  </a:rPr>
                  <a:t> en fonction de </a:t>
                </a:r>
                <a14:m>
                  <m:oMath xmlns:m="http://schemas.openxmlformats.org/officeDocument/2006/math">
                    <m:r>
                      <a:rPr lang="fr-FR" sz="14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fr-FR" sz="1400" dirty="0">
                    <a:latin typeface="Helvetica" pitchFamily="2" charset="0"/>
                  </a:rPr>
                  <a:t> et </a:t>
                </a:r>
                <a14:m>
                  <m:oMath xmlns:m="http://schemas.openxmlformats.org/officeDocument/2006/math">
                    <m:r>
                      <a:rPr lang="fr-FR" sz="1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fr-FR" sz="1400" dirty="0">
                    <a:latin typeface="Helvetica" pitchFamily="2" charset="0"/>
                  </a:rPr>
                  <a:t> </a:t>
                </a:r>
              </a:p>
            </p:txBody>
          </p:sp>
        </mc:Choice>
        <mc:Fallback>
          <p:sp>
            <p:nvSpPr>
              <p:cNvPr id="65" name="ZoneTexte 24">
                <a:extLst>
                  <a:ext uri="{FF2B5EF4-FFF2-40B4-BE49-F238E27FC236}">
                    <a16:creationId xmlns:a16="http://schemas.microsoft.com/office/drawing/2014/main" id="{31895C52-D810-9047-8D2D-E90AED51F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520" y="1973588"/>
                <a:ext cx="4852012" cy="1623906"/>
              </a:xfrm>
              <a:prstGeom prst="rect">
                <a:avLst/>
              </a:prstGeom>
              <a:blipFill>
                <a:blip r:embed="rId6"/>
                <a:stretch>
                  <a:fillRect l="-261" t="-775" b="-310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599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38"/>
          <p:cNvSpPr/>
          <p:nvPr/>
        </p:nvSpPr>
        <p:spPr>
          <a:xfrm>
            <a:off x="4172700" y="1269479"/>
            <a:ext cx="1612466" cy="1443252"/>
          </a:xfrm>
          <a:custGeom>
            <a:avLst/>
            <a:gdLst/>
            <a:ahLst/>
            <a:cxnLst/>
            <a:rect l="l" t="t" r="r" b="b"/>
            <a:pathLst>
              <a:path w="60865" h="46377" extrusionOk="0">
                <a:moveTo>
                  <a:pt x="43451" y="1"/>
                </a:moveTo>
                <a:cubicBezTo>
                  <a:pt x="43299" y="1"/>
                  <a:pt x="43145" y="28"/>
                  <a:pt x="42993" y="85"/>
                </a:cubicBezTo>
                <a:cubicBezTo>
                  <a:pt x="42970" y="85"/>
                  <a:pt x="42946" y="97"/>
                  <a:pt x="42922" y="97"/>
                </a:cubicBezTo>
                <a:lnTo>
                  <a:pt x="4905" y="97"/>
                </a:lnTo>
                <a:cubicBezTo>
                  <a:pt x="2203" y="97"/>
                  <a:pt x="0" y="2300"/>
                  <a:pt x="0" y="5003"/>
                </a:cubicBezTo>
                <a:cubicBezTo>
                  <a:pt x="0" y="7717"/>
                  <a:pt x="2203" y="9920"/>
                  <a:pt x="4905" y="9920"/>
                </a:cubicBezTo>
                <a:lnTo>
                  <a:pt x="45149" y="9920"/>
                </a:lnTo>
                <a:lnTo>
                  <a:pt x="58091" y="45496"/>
                </a:lnTo>
                <a:cubicBezTo>
                  <a:pt x="58293" y="46043"/>
                  <a:pt x="58805" y="46377"/>
                  <a:pt x="59353" y="46377"/>
                </a:cubicBezTo>
                <a:cubicBezTo>
                  <a:pt x="59507" y="46377"/>
                  <a:pt x="59662" y="46353"/>
                  <a:pt x="59805" y="46305"/>
                </a:cubicBezTo>
                <a:cubicBezTo>
                  <a:pt x="60508" y="46043"/>
                  <a:pt x="60865" y="45281"/>
                  <a:pt x="60603" y="44591"/>
                </a:cubicBezTo>
                <a:lnTo>
                  <a:pt x="44708" y="895"/>
                </a:lnTo>
                <a:cubicBezTo>
                  <a:pt x="44503" y="346"/>
                  <a:pt x="43994" y="1"/>
                  <a:pt x="4345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38"/>
          <p:cNvSpPr/>
          <p:nvPr/>
        </p:nvSpPr>
        <p:spPr>
          <a:xfrm>
            <a:off x="5480388" y="2435049"/>
            <a:ext cx="497837" cy="497837"/>
          </a:xfrm>
          <a:custGeom>
            <a:avLst/>
            <a:gdLst/>
            <a:ahLst/>
            <a:cxnLst/>
            <a:rect l="l" t="t" r="r" b="b"/>
            <a:pathLst>
              <a:path w="26278" h="26278" extrusionOk="0">
                <a:moveTo>
                  <a:pt x="13145" y="1"/>
                </a:moveTo>
                <a:cubicBezTo>
                  <a:pt x="5883" y="1"/>
                  <a:pt x="1" y="5882"/>
                  <a:pt x="1" y="13133"/>
                </a:cubicBezTo>
                <a:cubicBezTo>
                  <a:pt x="1" y="20396"/>
                  <a:pt x="5883" y="26278"/>
                  <a:pt x="13145" y="26278"/>
                </a:cubicBezTo>
                <a:cubicBezTo>
                  <a:pt x="20396" y="26278"/>
                  <a:pt x="26278" y="20396"/>
                  <a:pt x="26278" y="13133"/>
                </a:cubicBezTo>
                <a:cubicBezTo>
                  <a:pt x="26278" y="5882"/>
                  <a:pt x="20396" y="1"/>
                  <a:pt x="131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bg1"/>
                </a:solidFill>
                <a:latin typeface="Helvetica" pitchFamily="2" charset="0"/>
              </a:rPr>
              <a:t>02</a:t>
            </a:r>
            <a:endParaRPr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911" name="Google Shape;911;p38"/>
          <p:cNvSpPr/>
          <p:nvPr/>
        </p:nvSpPr>
        <p:spPr>
          <a:xfrm>
            <a:off x="1400668" y="1269479"/>
            <a:ext cx="1612452" cy="1443252"/>
          </a:xfrm>
          <a:custGeom>
            <a:avLst/>
            <a:gdLst/>
            <a:ahLst/>
            <a:cxnLst/>
            <a:rect l="l" t="t" r="r" b="b"/>
            <a:pathLst>
              <a:path w="60853" h="46377" extrusionOk="0">
                <a:moveTo>
                  <a:pt x="43441" y="1"/>
                </a:moveTo>
                <a:cubicBezTo>
                  <a:pt x="43288" y="1"/>
                  <a:pt x="43133" y="28"/>
                  <a:pt x="42982" y="85"/>
                </a:cubicBezTo>
                <a:cubicBezTo>
                  <a:pt x="42958" y="85"/>
                  <a:pt x="42934" y="97"/>
                  <a:pt x="42910" y="97"/>
                </a:cubicBezTo>
                <a:lnTo>
                  <a:pt x="4905" y="97"/>
                </a:lnTo>
                <a:cubicBezTo>
                  <a:pt x="2191" y="97"/>
                  <a:pt x="0" y="2300"/>
                  <a:pt x="0" y="5003"/>
                </a:cubicBezTo>
                <a:cubicBezTo>
                  <a:pt x="0" y="7717"/>
                  <a:pt x="2191" y="9920"/>
                  <a:pt x="4905" y="9920"/>
                </a:cubicBezTo>
                <a:lnTo>
                  <a:pt x="45137" y="9920"/>
                </a:lnTo>
                <a:lnTo>
                  <a:pt x="58091" y="45496"/>
                </a:lnTo>
                <a:cubicBezTo>
                  <a:pt x="58281" y="46043"/>
                  <a:pt x="58793" y="46377"/>
                  <a:pt x="59341" y="46377"/>
                </a:cubicBezTo>
                <a:cubicBezTo>
                  <a:pt x="59496" y="46377"/>
                  <a:pt x="59650" y="46353"/>
                  <a:pt x="59805" y="46305"/>
                </a:cubicBezTo>
                <a:cubicBezTo>
                  <a:pt x="60496" y="46043"/>
                  <a:pt x="60853" y="45281"/>
                  <a:pt x="60603" y="44591"/>
                </a:cubicBezTo>
                <a:lnTo>
                  <a:pt x="44696" y="895"/>
                </a:lnTo>
                <a:cubicBezTo>
                  <a:pt x="44501" y="346"/>
                  <a:pt x="43986" y="1"/>
                  <a:pt x="4344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38"/>
          <p:cNvSpPr/>
          <p:nvPr/>
        </p:nvSpPr>
        <p:spPr>
          <a:xfrm>
            <a:off x="2727148" y="2435072"/>
            <a:ext cx="497837" cy="497837"/>
          </a:xfrm>
          <a:custGeom>
            <a:avLst/>
            <a:gdLst/>
            <a:ahLst/>
            <a:cxnLst/>
            <a:rect l="l" t="t" r="r" b="b"/>
            <a:pathLst>
              <a:path w="26278" h="26278" extrusionOk="0">
                <a:moveTo>
                  <a:pt x="13133" y="1"/>
                </a:moveTo>
                <a:cubicBezTo>
                  <a:pt x="5882" y="1"/>
                  <a:pt x="0" y="5882"/>
                  <a:pt x="0" y="13133"/>
                </a:cubicBezTo>
                <a:cubicBezTo>
                  <a:pt x="0" y="20396"/>
                  <a:pt x="5882" y="26278"/>
                  <a:pt x="13133" y="26278"/>
                </a:cubicBezTo>
                <a:cubicBezTo>
                  <a:pt x="20396" y="26278"/>
                  <a:pt x="26277" y="20396"/>
                  <a:pt x="26277" y="13133"/>
                </a:cubicBezTo>
                <a:cubicBezTo>
                  <a:pt x="26277" y="5882"/>
                  <a:pt x="20396" y="1"/>
                  <a:pt x="1313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bg1"/>
                </a:solidFill>
                <a:latin typeface="Helvetica" pitchFamily="2" charset="0"/>
              </a:rPr>
              <a:t>01</a:t>
            </a:r>
            <a:endParaRPr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913" name="Google Shape;913;p38"/>
          <p:cNvSpPr/>
          <p:nvPr/>
        </p:nvSpPr>
        <p:spPr>
          <a:xfrm>
            <a:off x="7267058" y="1269479"/>
            <a:ext cx="1612479" cy="1443252"/>
          </a:xfrm>
          <a:custGeom>
            <a:avLst/>
            <a:gdLst/>
            <a:ahLst/>
            <a:cxnLst/>
            <a:rect l="l" t="t" r="r" b="b"/>
            <a:pathLst>
              <a:path w="60854" h="46377" extrusionOk="0">
                <a:moveTo>
                  <a:pt x="43446" y="1"/>
                </a:moveTo>
                <a:cubicBezTo>
                  <a:pt x="43293" y="1"/>
                  <a:pt x="43136" y="28"/>
                  <a:pt x="42982" y="85"/>
                </a:cubicBezTo>
                <a:cubicBezTo>
                  <a:pt x="42959" y="85"/>
                  <a:pt x="42935" y="97"/>
                  <a:pt x="42911" y="97"/>
                </a:cubicBezTo>
                <a:lnTo>
                  <a:pt x="4906" y="97"/>
                </a:lnTo>
                <a:cubicBezTo>
                  <a:pt x="2203" y="97"/>
                  <a:pt x="1" y="2300"/>
                  <a:pt x="1" y="5003"/>
                </a:cubicBezTo>
                <a:cubicBezTo>
                  <a:pt x="1" y="7717"/>
                  <a:pt x="2203" y="9920"/>
                  <a:pt x="4906" y="9920"/>
                </a:cubicBezTo>
                <a:lnTo>
                  <a:pt x="45137" y="9920"/>
                </a:lnTo>
                <a:lnTo>
                  <a:pt x="58091" y="45496"/>
                </a:lnTo>
                <a:cubicBezTo>
                  <a:pt x="58282" y="46043"/>
                  <a:pt x="58806" y="46377"/>
                  <a:pt x="59342" y="46377"/>
                </a:cubicBezTo>
                <a:cubicBezTo>
                  <a:pt x="59496" y="46377"/>
                  <a:pt x="59651" y="46353"/>
                  <a:pt x="59806" y="46305"/>
                </a:cubicBezTo>
                <a:cubicBezTo>
                  <a:pt x="60496" y="46043"/>
                  <a:pt x="60854" y="45281"/>
                  <a:pt x="60604" y="44591"/>
                </a:cubicBezTo>
                <a:lnTo>
                  <a:pt x="44697" y="895"/>
                </a:lnTo>
                <a:cubicBezTo>
                  <a:pt x="44502" y="346"/>
                  <a:pt x="43994" y="1"/>
                  <a:pt x="4344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38"/>
          <p:cNvSpPr/>
          <p:nvPr/>
        </p:nvSpPr>
        <p:spPr>
          <a:xfrm>
            <a:off x="8556569" y="2435050"/>
            <a:ext cx="497837" cy="497837"/>
          </a:xfrm>
          <a:custGeom>
            <a:avLst/>
            <a:gdLst/>
            <a:ahLst/>
            <a:cxnLst/>
            <a:rect l="l" t="t" r="r" b="b"/>
            <a:pathLst>
              <a:path w="26278" h="26278" extrusionOk="0">
                <a:moveTo>
                  <a:pt x="13145" y="1"/>
                </a:moveTo>
                <a:cubicBezTo>
                  <a:pt x="5882" y="1"/>
                  <a:pt x="1" y="5882"/>
                  <a:pt x="1" y="13133"/>
                </a:cubicBezTo>
                <a:cubicBezTo>
                  <a:pt x="1" y="20396"/>
                  <a:pt x="5882" y="26278"/>
                  <a:pt x="13145" y="26278"/>
                </a:cubicBezTo>
                <a:cubicBezTo>
                  <a:pt x="20396" y="26278"/>
                  <a:pt x="26278" y="20396"/>
                  <a:pt x="26278" y="13133"/>
                </a:cubicBezTo>
                <a:cubicBezTo>
                  <a:pt x="26278" y="5882"/>
                  <a:pt x="20396" y="1"/>
                  <a:pt x="131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bg1"/>
                </a:solidFill>
                <a:latin typeface="Helvetica" pitchFamily="2" charset="0"/>
              </a:rPr>
              <a:t>03</a:t>
            </a:r>
            <a:endParaRPr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926" name="Google Shape;926;p38"/>
          <p:cNvSpPr txBox="1"/>
          <p:nvPr/>
        </p:nvSpPr>
        <p:spPr>
          <a:xfrm>
            <a:off x="5990504" y="1831134"/>
            <a:ext cx="2566065" cy="1885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ctr">
              <a:buFont typeface="Wingdings" pitchFamily="2" charset="2"/>
              <a:buChar char="ü"/>
            </a:pPr>
            <a:r>
              <a:rPr lang="fr-FR" sz="1300" dirty="0">
                <a:latin typeface="Helvetica" pitchFamily="2" charset="0"/>
              </a:rPr>
              <a:t>Résolution numérique d’un système à 6 équations. </a:t>
            </a:r>
          </a:p>
          <a:p>
            <a:pPr marL="285750" indent="-285750" algn="ctr">
              <a:buFont typeface="Wingdings" pitchFamily="2" charset="2"/>
              <a:buChar char="ü"/>
            </a:pPr>
            <a:r>
              <a:rPr lang="fr-FR" sz="1300" dirty="0">
                <a:latin typeface="Helvetica" pitchFamily="2" charset="0"/>
              </a:rPr>
              <a:t>Simulation des translation compte tenu des sens de rotation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82FEAF70-0910-1046-8BD4-A20CAA2C5431}"/>
              </a:ext>
            </a:extLst>
          </p:cNvPr>
          <p:cNvSpPr txBox="1">
            <a:spLocks/>
          </p:cNvSpPr>
          <p:nvPr/>
        </p:nvSpPr>
        <p:spPr>
          <a:xfrm>
            <a:off x="0" y="274320"/>
            <a:ext cx="10485120" cy="57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000" dirty="0">
                <a:solidFill>
                  <a:schemeClr val="accent6">
                    <a:lumMod val="50000"/>
                  </a:schemeClr>
                </a:solidFill>
                <a:latin typeface="Helvetica" pitchFamily="2" charset="0"/>
              </a:rPr>
              <a:t>| Simulation </a:t>
            </a:r>
            <a:r>
              <a:rPr lang="fr-FR" sz="3000" dirty="0">
                <a:solidFill>
                  <a:schemeClr val="accent6">
                    <a:lumMod val="50000"/>
                  </a:schemeClr>
                </a:solidFill>
              </a:rPr>
              <a:t>distance de translation – inclinaison</a:t>
            </a:r>
            <a:endParaRPr lang="fr-FR" sz="3000" dirty="0">
              <a:solidFill>
                <a:schemeClr val="accent6">
                  <a:lumMod val="50000"/>
                </a:schemeClr>
              </a:solidFill>
              <a:latin typeface="Helvetica" pitchFamily="2" charset="0"/>
            </a:endParaRPr>
          </a:p>
        </p:txBody>
      </p:sp>
      <p:pic>
        <p:nvPicPr>
          <p:cNvPr id="30" name="Picture 29" descr="A picture containing text, building, umbrella, dome&#10;&#10;Description automatically generated">
            <a:extLst>
              <a:ext uri="{FF2B5EF4-FFF2-40B4-BE49-F238E27FC236}">
                <a16:creationId xmlns:a16="http://schemas.microsoft.com/office/drawing/2014/main" id="{6A155A17-3A5B-FE40-8C4A-E032769FA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531" y="0"/>
            <a:ext cx="501039" cy="858924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4D7F8BB2-D849-BF41-9BBF-FD0B27C0AD69}"/>
              </a:ext>
            </a:extLst>
          </p:cNvPr>
          <p:cNvSpPr txBox="1">
            <a:spLocks/>
          </p:cNvSpPr>
          <p:nvPr/>
        </p:nvSpPr>
        <p:spPr>
          <a:xfrm>
            <a:off x="-1" y="761135"/>
            <a:ext cx="5443870" cy="57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200" dirty="0">
                <a:solidFill>
                  <a:schemeClr val="accent3">
                    <a:lumMod val="75000"/>
                  </a:schemeClr>
                </a:solidFill>
                <a:latin typeface="Helvetica" pitchFamily="2" charset="0"/>
              </a:rPr>
              <a:t>| Démarche: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Google Shape;239;p46">
                <a:extLst>
                  <a:ext uri="{FF2B5EF4-FFF2-40B4-BE49-F238E27FC236}">
                    <a16:creationId xmlns:a16="http://schemas.microsoft.com/office/drawing/2014/main" id="{09897B5B-DC02-874A-9876-2253AAC34A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88" y="1730033"/>
                <a:ext cx="2671865" cy="37078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spcBef>
                    <a:spcPts val="0"/>
                  </a:spcBef>
                </a:pPr>
                <a:r>
                  <a:rPr lang="fr-FR" sz="1600" b="1" dirty="0">
                    <a:latin typeface="Helvetica" pitchFamily="2" charset="0"/>
                  </a:rPr>
                  <a:t>Mouvement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fr-FR" sz="1600" b="1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FR" sz="1600" b="1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fr-FR" sz="16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1" i="1" dirty="0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fr-FR" sz="1600" b="1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FR" sz="1600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sz="1600" b="1" i="1" dirty="0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fr-MA" sz="16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1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fr-FR" sz="1600" b="1" dirty="0">
                  <a:latin typeface="Helvetica" pitchFamily="2" charset="0"/>
                </a:endParaRPr>
              </a:p>
            </p:txBody>
          </p:sp>
        </mc:Choice>
        <mc:Fallback>
          <p:sp>
            <p:nvSpPr>
              <p:cNvPr id="32" name="Google Shape;239;p46">
                <a:extLst>
                  <a:ext uri="{FF2B5EF4-FFF2-40B4-BE49-F238E27FC236}">
                    <a16:creationId xmlns:a16="http://schemas.microsoft.com/office/drawing/2014/main" id="{09897B5B-DC02-874A-9876-2253AAC34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8" y="1730033"/>
                <a:ext cx="2671865" cy="370780"/>
              </a:xfrm>
              <a:prstGeom prst="rect">
                <a:avLst/>
              </a:prstGeom>
              <a:blipFill>
                <a:blip r:embed="rId4"/>
                <a:stretch>
                  <a:fillRect t="-100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Google Shape;240;p46">
            <a:extLst>
              <a:ext uri="{FF2B5EF4-FFF2-40B4-BE49-F238E27FC236}">
                <a16:creationId xmlns:a16="http://schemas.microsoft.com/office/drawing/2014/main" id="{02A83A4F-5A8A-A34A-A0B4-D0C3F8D69295}"/>
              </a:ext>
            </a:extLst>
          </p:cNvPr>
          <p:cNvSpPr txBox="1">
            <a:spLocks/>
          </p:cNvSpPr>
          <p:nvPr/>
        </p:nvSpPr>
        <p:spPr>
          <a:xfrm>
            <a:off x="280302" y="2205270"/>
            <a:ext cx="2430236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buFont typeface="Wingdings" pitchFamily="2" charset="2"/>
              <a:buChar char="ü"/>
            </a:pPr>
            <a:r>
              <a:rPr lang="fr-FR" sz="1300" dirty="0">
                <a:latin typeface="Helvetica" pitchFamily="2" charset="0"/>
              </a:rPr>
              <a:t>Vertical</a:t>
            </a:r>
          </a:p>
          <a:p>
            <a:pPr algn="ctr">
              <a:spcBef>
                <a:spcPts val="0"/>
              </a:spcBef>
              <a:buFont typeface="Wingdings" pitchFamily="2" charset="2"/>
              <a:buChar char="ü"/>
            </a:pPr>
            <a:r>
              <a:rPr lang="fr-FR" sz="1300" dirty="0">
                <a:latin typeface="Helvetica" pitchFamily="2" charset="0"/>
              </a:rPr>
              <a:t>Horizontal suivant une direction passant par le centre du robot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Google Shape;239;p46">
                <a:extLst>
                  <a:ext uri="{FF2B5EF4-FFF2-40B4-BE49-F238E27FC236}">
                    <a16:creationId xmlns:a16="http://schemas.microsoft.com/office/drawing/2014/main" id="{7F6C0B1D-F8CF-CA49-9979-6C3B25D1CE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75993" y="1552413"/>
                <a:ext cx="2593608" cy="548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spcBef>
                    <a:spcPts val="0"/>
                  </a:spcBef>
                </a:pPr>
                <a:r>
                  <a:rPr lang="fr-FR" sz="1600" b="1" dirty="0">
                    <a:latin typeface="Helvetica" pitchFamily="2" charset="0"/>
                  </a:rPr>
                  <a:t>Contrainte sur </a:t>
                </a:r>
                <a14:m>
                  <m:oMath xmlns:m="http://schemas.openxmlformats.org/officeDocument/2006/math">
                    <m:r>
                      <a:rPr lang="fr-FR" sz="1600" b="1" dirty="0">
                        <a:latin typeface="Helvetica" pitchFamily="2" charset="0"/>
                      </a:rPr>
                      <m:t>𝑨</m:t>
                    </m:r>
                    <m:sSup>
                      <m:sSupPr>
                        <m:ctrlPr>
                          <a:rPr lang="fr-FR" sz="1600" b="1" dirty="0">
                            <a:latin typeface="Helvetica" pitchFamily="2" charset="0"/>
                          </a:rPr>
                        </m:ctrlPr>
                      </m:sSupPr>
                      <m:e>
                        <m:r>
                          <a:rPr lang="fr-FR" sz="1600" b="1" dirty="0">
                            <a:latin typeface="Helvetica" pitchFamily="2" charset="0"/>
                          </a:rPr>
                          <m:t>,</m:t>
                        </m:r>
                      </m:e>
                      <m:sup>
                        <m:r>
                          <a:rPr lang="fr-FR" sz="1600" b="1" dirty="0">
                            <a:latin typeface="Helvetica" pitchFamily="2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fr-FR" sz="1600" b="1" dirty="0">
                            <a:latin typeface="Helvetica" pitchFamily="2" charset="0"/>
                          </a:rPr>
                        </m:ctrlPr>
                      </m:sSupPr>
                      <m:e>
                        <m:r>
                          <a:rPr lang="fr-FR" sz="1600" b="1" dirty="0">
                            <a:latin typeface="Helvetica" pitchFamily="2" charset="0"/>
                          </a:rPr>
                          <m:t>𝑩</m:t>
                        </m:r>
                      </m:e>
                      <m:sup>
                        <m:r>
                          <a:rPr lang="fr-FR" sz="1600" b="1" dirty="0">
                            <a:latin typeface="Helvetica" pitchFamily="2" charset="0"/>
                          </a:rPr>
                          <m:t>′</m:t>
                        </m:r>
                      </m:sup>
                    </m:sSup>
                    <m:r>
                      <a:rPr lang="fr-FR" sz="1600" b="1" dirty="0">
                        <a:latin typeface="Helvetica" pitchFamily="2" charset="0"/>
                      </a:rPr>
                      <m:t>, </m:t>
                    </m:r>
                    <m:r>
                      <a:rPr lang="fr-FR" sz="1600" b="1" dirty="0">
                        <a:latin typeface="Helvetica" pitchFamily="2" charset="0"/>
                      </a:rPr>
                      <m:t>𝑪</m:t>
                    </m:r>
                    <m:r>
                      <a:rPr lang="fr-MA" sz="1600" b="1" dirty="0">
                        <a:latin typeface="Helvetica" pitchFamily="2" charset="0"/>
                      </a:rPr>
                      <m:t>  </m:t>
                    </m:r>
                  </m:oMath>
                </a14:m>
                <a:endParaRPr lang="fr-FR" sz="1600" b="1" dirty="0">
                  <a:latin typeface="Helvetica" pitchFamily="2" charset="0"/>
                </a:endParaRPr>
              </a:p>
            </p:txBody>
          </p:sp>
        </mc:Choice>
        <mc:Fallback>
          <p:sp>
            <p:nvSpPr>
              <p:cNvPr id="34" name="Google Shape;239;p46">
                <a:extLst>
                  <a:ext uri="{FF2B5EF4-FFF2-40B4-BE49-F238E27FC236}">
                    <a16:creationId xmlns:a16="http://schemas.microsoft.com/office/drawing/2014/main" id="{7F6C0B1D-F8CF-CA49-9979-6C3B25D1C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993" y="1552413"/>
                <a:ext cx="2593608" cy="548400"/>
              </a:xfrm>
              <a:prstGeom prst="rect">
                <a:avLst/>
              </a:prstGeom>
              <a:blipFill>
                <a:blip r:embed="rId5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Google Shape;236;p46">
                <a:extLst>
                  <a:ext uri="{FF2B5EF4-FFF2-40B4-BE49-F238E27FC236}">
                    <a16:creationId xmlns:a16="http://schemas.microsoft.com/office/drawing/2014/main" id="{BCAC0CD3-9992-144A-AA73-958ACA5BD3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97925" y="2128448"/>
                <a:ext cx="2292399" cy="1235100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rgbClr val="262626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rgbClr val="262626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rgbClr val="262626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rgbClr val="262626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rgbClr val="262626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ts val="0"/>
                  </a:spcBef>
                  <a:buFont typeface="Wingdings" pitchFamily="2" charset="2"/>
                  <a:buChar char="ü"/>
                </a:pPr>
                <a:r>
                  <a:rPr lang="fr-FR" sz="1300" dirty="0">
                    <a:solidFill>
                      <a:schemeClr val="tx1"/>
                    </a:solidFill>
                    <a:latin typeface="Helvetica" pitchFamily="2" charset="0"/>
                  </a:rPr>
                  <a:t>Points appartenant au plan engendré par </a:t>
                </a:r>
                <a14:m>
                  <m:oMath xmlns:m="http://schemas.openxmlformats.org/officeDocument/2006/math">
                    <m:r>
                      <a:rPr lang="fr-FR" sz="13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13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sz="13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fr-FR" sz="13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13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𝑒𝑡</m:t>
                    </m:r>
                    <m:r>
                      <a:rPr lang="fr-FR" sz="13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13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fr-FR" sz="13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>
                  <a:spcBef>
                    <a:spcPts val="0"/>
                  </a:spcBef>
                  <a:buFont typeface="Wingdings" pitchFamily="2" charset="2"/>
                  <a:buChar char="ü"/>
                </a:pPr>
                <a:r>
                  <a:rPr lang="fr-FR" sz="1300" dirty="0">
                    <a:solidFill>
                      <a:schemeClr val="tx1"/>
                    </a:solidFill>
                    <a:latin typeface="Helvetica" pitchFamily="2" charset="0"/>
                  </a:rPr>
                  <a:t>Les distances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ar-EG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ar-EG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ar-EG" sz="13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ar-EG" sz="13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ar-EG" sz="13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ar-EG" sz="13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ar-EG" sz="13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acc>
                      </m:e>
                    </m:d>
                    <m:r>
                      <a:rPr lang="ar-EG" sz="13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ar-EG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ar-EG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ar-EG" sz="13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ar-EG" sz="13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ar-EG" sz="13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ar-EG" sz="13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ar-EG" sz="13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acc>
                      </m:e>
                    </m:d>
                    <m:r>
                      <a:rPr lang="ar-EG" sz="13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ar-EG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ar-EG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ar-EG" sz="13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ar-EG" sz="13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ar-EG" sz="13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ar-EG" sz="13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ar-EG" sz="13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ar-EG" sz="13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acc>
                      </m:e>
                    </m:d>
                    <m:r>
                      <a:rPr lang="ar-EG" sz="13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EG" sz="13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ar-EG" sz="1300" dirty="0">
                    <a:solidFill>
                      <a:schemeClr val="tx1"/>
                    </a:solidFill>
                    <a:latin typeface="Helvetica" pitchFamily="2" charset="0"/>
                  </a:rPr>
                  <a:t> </a:t>
                </a:r>
              </a:p>
            </p:txBody>
          </p:sp>
        </mc:Choice>
        <mc:Fallback>
          <p:sp>
            <p:nvSpPr>
              <p:cNvPr id="35" name="Google Shape;236;p46">
                <a:extLst>
                  <a:ext uri="{FF2B5EF4-FFF2-40B4-BE49-F238E27FC236}">
                    <a16:creationId xmlns:a16="http://schemas.microsoft.com/office/drawing/2014/main" id="{BCAC0CD3-9992-144A-AA73-958ACA5BD3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925" y="2128448"/>
                <a:ext cx="2292399" cy="12351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Google Shape;239;p46">
            <a:extLst>
              <a:ext uri="{FF2B5EF4-FFF2-40B4-BE49-F238E27FC236}">
                <a16:creationId xmlns:a16="http://schemas.microsoft.com/office/drawing/2014/main" id="{9065B2B1-A2BD-B549-A13B-FA3C445E34F1}"/>
              </a:ext>
            </a:extLst>
          </p:cNvPr>
          <p:cNvSpPr txBox="1">
            <a:spLocks/>
          </p:cNvSpPr>
          <p:nvPr/>
        </p:nvSpPr>
        <p:spPr>
          <a:xfrm>
            <a:off x="6000441" y="1552413"/>
            <a:ext cx="2813683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spcBef>
                <a:spcPts val="0"/>
              </a:spcBef>
            </a:pPr>
            <a:r>
              <a:rPr lang="es-ES" sz="1600" b="1" dirty="0" err="1">
                <a:latin typeface="Helvetica" pitchFamily="2" charset="0"/>
              </a:rPr>
              <a:t>Système</a:t>
            </a:r>
            <a:r>
              <a:rPr lang="es-ES" sz="1600" b="1" dirty="0">
                <a:latin typeface="Helvetica" pitchFamily="2" charset="0"/>
              </a:rPr>
              <a:t> </a:t>
            </a:r>
            <a:r>
              <a:rPr lang="es-ES" sz="1600" b="1" dirty="0" err="1">
                <a:latin typeface="Helvetica" pitchFamily="2" charset="0"/>
              </a:rPr>
              <a:t>d’équations</a:t>
            </a:r>
            <a:r>
              <a:rPr lang="es-ES" sz="1600" b="1" dirty="0">
                <a:latin typeface="Helvetica" pitchFamily="2" charset="0"/>
              </a:rPr>
              <a:t>  </a:t>
            </a:r>
          </a:p>
        </p:txBody>
      </p:sp>
      <p:pic>
        <p:nvPicPr>
          <p:cNvPr id="37" name="Image 13">
            <a:extLst>
              <a:ext uri="{FF2B5EF4-FFF2-40B4-BE49-F238E27FC236}">
                <a16:creationId xmlns:a16="http://schemas.microsoft.com/office/drawing/2014/main" id="{FDAC23FA-E008-DA4D-BD0B-4737FC7A41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431" y="3309672"/>
            <a:ext cx="2166008" cy="18602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8" name="Image 22">
            <a:extLst>
              <a:ext uri="{FF2B5EF4-FFF2-40B4-BE49-F238E27FC236}">
                <a16:creationId xmlns:a16="http://schemas.microsoft.com/office/drawing/2014/main" id="{14307907-CF23-DB4A-96C7-AE10CD5806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3094" y="3291080"/>
            <a:ext cx="2166008" cy="18775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9" name="Picture 38" descr="Background pattern&#10;&#10;Description automatically generated">
            <a:extLst>
              <a:ext uri="{FF2B5EF4-FFF2-40B4-BE49-F238E27FC236}">
                <a16:creationId xmlns:a16="http://schemas.microsoft.com/office/drawing/2014/main" id="{2763AFC8-FFC5-F14B-812B-6997E28E2F20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3000"/>
          </a:blip>
          <a:stretch>
            <a:fillRect/>
          </a:stretch>
        </p:blipFill>
        <p:spPr>
          <a:xfrm>
            <a:off x="4366260" y="411480"/>
            <a:ext cx="4777740" cy="477774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Background pattern&#10;&#10;Description automatically generated">
            <a:extLst>
              <a:ext uri="{FF2B5EF4-FFF2-40B4-BE49-F238E27FC236}">
                <a16:creationId xmlns:a16="http://schemas.microsoft.com/office/drawing/2014/main" id="{4344B830-7E98-AD43-9CBC-76F73DB374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4366260" y="411480"/>
            <a:ext cx="4777740" cy="477774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ED9760B1-F879-694E-8B57-4A8181E8F85F}"/>
              </a:ext>
            </a:extLst>
          </p:cNvPr>
          <p:cNvSpPr txBox="1">
            <a:spLocks/>
          </p:cNvSpPr>
          <p:nvPr/>
        </p:nvSpPr>
        <p:spPr>
          <a:xfrm>
            <a:off x="0" y="274320"/>
            <a:ext cx="10485120" cy="57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000" dirty="0">
                <a:solidFill>
                  <a:schemeClr val="accent6">
                    <a:lumMod val="50000"/>
                  </a:schemeClr>
                </a:solidFill>
                <a:latin typeface="Helvetica" pitchFamily="2" charset="0"/>
              </a:rPr>
              <a:t>| Simulation </a:t>
            </a:r>
            <a:r>
              <a:rPr lang="fr-FR" sz="3000" dirty="0">
                <a:solidFill>
                  <a:schemeClr val="accent6">
                    <a:lumMod val="50000"/>
                  </a:schemeClr>
                </a:solidFill>
              </a:rPr>
              <a:t>distance de translation – inclinaison</a:t>
            </a:r>
            <a:endParaRPr lang="fr-FR" sz="3000" dirty="0">
              <a:solidFill>
                <a:schemeClr val="accent6">
                  <a:lumMod val="50000"/>
                </a:schemeClr>
              </a:solidFill>
              <a:latin typeface="Helvetica" pitchFamily="2" charset="0"/>
            </a:endParaRPr>
          </a:p>
        </p:txBody>
      </p:sp>
      <p:pic>
        <p:nvPicPr>
          <p:cNvPr id="34" name="Picture 33" descr="A picture containing text, building, umbrella, dome&#10;&#10;Description automatically generated">
            <a:extLst>
              <a:ext uri="{FF2B5EF4-FFF2-40B4-BE49-F238E27FC236}">
                <a16:creationId xmlns:a16="http://schemas.microsoft.com/office/drawing/2014/main" id="{55F4DDBB-D833-EC41-A3A8-97A23A4F2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531" y="0"/>
            <a:ext cx="501039" cy="858924"/>
          </a:xfrm>
          <a:prstGeom prst="rect">
            <a:avLst/>
          </a:prstGeom>
        </p:spPr>
      </p:pic>
      <p:sp>
        <p:nvSpPr>
          <p:cNvPr id="66" name="Title 1">
            <a:extLst>
              <a:ext uri="{FF2B5EF4-FFF2-40B4-BE49-F238E27FC236}">
                <a16:creationId xmlns:a16="http://schemas.microsoft.com/office/drawing/2014/main" id="{61DC53BB-AC1A-9348-B06D-301527841E44}"/>
              </a:ext>
            </a:extLst>
          </p:cNvPr>
          <p:cNvSpPr txBox="1">
            <a:spLocks/>
          </p:cNvSpPr>
          <p:nvPr/>
        </p:nvSpPr>
        <p:spPr>
          <a:xfrm>
            <a:off x="-1" y="761135"/>
            <a:ext cx="5443870" cy="57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200" dirty="0">
                <a:solidFill>
                  <a:schemeClr val="accent3">
                    <a:lumMod val="75000"/>
                  </a:schemeClr>
                </a:solidFill>
                <a:latin typeface="Helvetica" pitchFamily="2" charset="0"/>
              </a:rPr>
              <a:t>| Simulation numérique:</a:t>
            </a:r>
          </a:p>
        </p:txBody>
      </p:sp>
      <p:pic>
        <p:nvPicPr>
          <p:cNvPr id="10" name="Image 11">
            <a:extLst>
              <a:ext uri="{FF2B5EF4-FFF2-40B4-BE49-F238E27FC236}">
                <a16:creationId xmlns:a16="http://schemas.microsoft.com/office/drawing/2014/main" id="{45DB8062-9410-F44C-A263-93A86DED3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859" y="1286024"/>
            <a:ext cx="4777739" cy="30714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3">
                <a:extLst>
                  <a:ext uri="{FF2B5EF4-FFF2-40B4-BE49-F238E27FC236}">
                    <a16:creationId xmlns:a16="http://schemas.microsoft.com/office/drawing/2014/main" id="{545791CF-9540-6541-B0C2-E01C616BB8B8}"/>
                  </a:ext>
                </a:extLst>
              </p:cNvPr>
              <p:cNvSpPr txBox="1"/>
              <p:nvPr/>
            </p:nvSpPr>
            <p:spPr>
              <a:xfrm>
                <a:off x="113317" y="4454913"/>
                <a:ext cx="397100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219170">
                  <a:buClr>
                    <a:srgbClr val="FFAB40"/>
                  </a:buClr>
                </a:pPr>
                <a:r>
                  <a:rPr lang="fr-FR" sz="1200" i="1" dirty="0">
                    <a:solidFill>
                      <a:schemeClr val="accent6">
                        <a:lumMod val="50000"/>
                      </a:schemeClr>
                    </a:solidFill>
                    <a:latin typeface="Helvetica" pitchFamily="2" charset="0"/>
                    <a:sym typeface="Arial"/>
                  </a:rPr>
                  <a:t>Distance de translation des pivots glissants suivant toutes les directions pour </a:t>
                </a:r>
                <a14:m>
                  <m:oMath xmlns:m="http://schemas.openxmlformats.org/officeDocument/2006/math">
                    <m:r>
                      <a:rPr lang="fr-FR" sz="1200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sym typeface="Arial"/>
                      </a:rPr>
                      <m:t>𝜃</m:t>
                    </m:r>
                    <m:r>
                      <a:rPr lang="fr-FR" sz="1200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sym typeface="Arial"/>
                      </a:rPr>
                      <m:t>=16.5°=</m:t>
                    </m:r>
                    <m:d>
                      <m:dPr>
                        <m:ctrlPr>
                          <a:rPr lang="fr-FR" sz="12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</m:ctrlPr>
                      </m:dPr>
                      <m:e>
                        <m:r>
                          <a:rPr lang="fr-FR" sz="12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1+10%</m:t>
                        </m:r>
                      </m:e>
                    </m:d>
                    <m:r>
                      <a:rPr lang="fr-FR" sz="1200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sym typeface="Arial"/>
                      </a:rPr>
                      <m:t>×15</m:t>
                    </m:r>
                  </m:oMath>
                </a14:m>
                <a:endParaRPr lang="fr-FR" sz="1200" i="1" dirty="0">
                  <a:solidFill>
                    <a:schemeClr val="accent6">
                      <a:lumMod val="50000"/>
                    </a:schemeClr>
                  </a:solidFill>
                  <a:latin typeface="Helvetica" pitchFamily="2" charset="0"/>
                  <a:sym typeface="Arial"/>
                </a:endParaRPr>
              </a:p>
            </p:txBody>
          </p:sp>
        </mc:Choice>
        <mc:Fallback>
          <p:sp>
            <p:nvSpPr>
              <p:cNvPr id="11" name="ZoneTexte 13">
                <a:extLst>
                  <a:ext uri="{FF2B5EF4-FFF2-40B4-BE49-F238E27FC236}">
                    <a16:creationId xmlns:a16="http://schemas.microsoft.com/office/drawing/2014/main" id="{545791CF-9540-6541-B0C2-E01C616BB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17" y="4454913"/>
                <a:ext cx="3971003" cy="461665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A4E722A5-51F9-2F47-A495-85392A4F757B}"/>
              </a:ext>
            </a:extLst>
          </p:cNvPr>
          <p:cNvSpPr/>
          <p:nvPr/>
        </p:nvSpPr>
        <p:spPr>
          <a:xfrm>
            <a:off x="4831788" y="1341017"/>
            <a:ext cx="4235304" cy="1628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defTabSz="1219170">
              <a:lnSpc>
                <a:spcPct val="120000"/>
              </a:lnSpc>
              <a:buClr>
                <a:srgbClr val="FFAB40"/>
              </a:buClr>
            </a:pPr>
            <a:r>
              <a:rPr lang="fr-FR" sz="1400" b="1" kern="0" dirty="0">
                <a:solidFill>
                  <a:schemeClr val="accent6">
                    <a:lumMod val="50000"/>
                  </a:schemeClr>
                </a:solidFill>
                <a:latin typeface="Helvetica" pitchFamily="2" charset="0"/>
                <a:cs typeface="Arial"/>
                <a:sym typeface="Arial"/>
              </a:rPr>
              <a:t>Observation:</a:t>
            </a:r>
            <a:endParaRPr lang="fr-FR" sz="1400" b="1" kern="0" dirty="0">
              <a:latin typeface="Helvetica" pitchFamily="2" charset="0"/>
              <a:cs typeface="Arial"/>
              <a:sym typeface="Arial"/>
            </a:endParaRPr>
          </a:p>
          <a:p>
            <a:pPr marL="342900" lvl="2" indent="-342900" defTabSz="1219170">
              <a:lnSpc>
                <a:spcPct val="120000"/>
              </a:lnSpc>
              <a:buClr>
                <a:srgbClr val="262626"/>
              </a:buClr>
              <a:buFont typeface="+mj-lt"/>
              <a:buAutoNum type="arabicPeriod"/>
            </a:pPr>
            <a:r>
              <a:rPr lang="fr-FR" sz="1400" dirty="0">
                <a:latin typeface="Helvetica" pitchFamily="2" charset="0"/>
                <a:sym typeface="Arial"/>
              </a:rPr>
              <a:t>L’évolution des translations et la même pour les trois axes (avec un déphasage près).</a:t>
            </a:r>
          </a:p>
          <a:p>
            <a:pPr marL="342900" lvl="2" indent="-342900" defTabSz="1219170">
              <a:lnSpc>
                <a:spcPct val="120000"/>
              </a:lnSpc>
              <a:buClr>
                <a:srgbClr val="262626"/>
              </a:buClr>
              <a:buFont typeface="+mj-lt"/>
              <a:buAutoNum type="arabicPeriod"/>
            </a:pPr>
            <a:endParaRPr lang="fr-FR" sz="1400" dirty="0">
              <a:latin typeface="Helvetica" pitchFamily="2" charset="0"/>
              <a:sym typeface="Arial"/>
            </a:endParaRPr>
          </a:p>
          <a:p>
            <a:pPr marL="342900" lvl="2" indent="-342900" defTabSz="1219170">
              <a:lnSpc>
                <a:spcPct val="120000"/>
              </a:lnSpc>
              <a:buClr>
                <a:srgbClr val="262626"/>
              </a:buClr>
              <a:buFont typeface="+mj-lt"/>
              <a:buAutoNum type="arabicPeriod"/>
            </a:pPr>
            <a:r>
              <a:rPr lang="fr-FR" sz="1400" dirty="0">
                <a:latin typeface="Helvetica" pitchFamily="2" charset="0"/>
                <a:sym typeface="Arial"/>
              </a:rPr>
              <a:t>Lors de l’inclinaison on peut aussi bien se rapprocher que de s’éloigner des rotules</a:t>
            </a:r>
          </a:p>
        </p:txBody>
      </p:sp>
      <p:sp>
        <p:nvSpPr>
          <p:cNvPr id="13" name="ZoneTexte 9">
            <a:extLst>
              <a:ext uri="{FF2B5EF4-FFF2-40B4-BE49-F238E27FC236}">
                <a16:creationId xmlns:a16="http://schemas.microsoft.com/office/drawing/2014/main" id="{B8D6D175-97AA-684B-A228-8D0BE40DB006}"/>
              </a:ext>
            </a:extLst>
          </p:cNvPr>
          <p:cNvSpPr txBox="1"/>
          <p:nvPr/>
        </p:nvSpPr>
        <p:spPr>
          <a:xfrm>
            <a:off x="4831787" y="3385525"/>
            <a:ext cx="4019605" cy="850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lnSpc>
                <a:spcPct val="120000"/>
              </a:lnSpc>
            </a:pPr>
            <a:r>
              <a:rPr lang="fr-FR" sz="1400" b="1" dirty="0">
                <a:solidFill>
                  <a:schemeClr val="accent6">
                    <a:lumMod val="50000"/>
                  </a:schemeClr>
                </a:solidFill>
                <a:latin typeface="Helvetica" pitchFamily="2" charset="0"/>
              </a:rPr>
              <a:t>Conclusion: </a:t>
            </a:r>
          </a:p>
          <a:p>
            <a:pPr lvl="2">
              <a:lnSpc>
                <a:spcPct val="120000"/>
              </a:lnSpc>
            </a:pPr>
            <a:r>
              <a:rPr lang="fr-FR" sz="1400" dirty="0">
                <a:latin typeface="Helvetica" pitchFamily="2" charset="0"/>
              </a:rPr>
              <a:t>Translation antérieure de </a:t>
            </a:r>
            <a:r>
              <a:rPr lang="fr-FR" sz="1400" b="1" dirty="0">
                <a:solidFill>
                  <a:srgbClr val="24658C"/>
                </a:solidFill>
                <a:latin typeface="Helvetica" pitchFamily="2" charset="0"/>
              </a:rPr>
              <a:t>1.6 cm </a:t>
            </a:r>
            <a:r>
              <a:rPr lang="fr-FR" sz="1400" dirty="0">
                <a:latin typeface="Helvetica" pitchFamily="2" charset="0"/>
              </a:rPr>
              <a:t>et postérieur de </a:t>
            </a:r>
            <a:r>
              <a:rPr lang="fr-FR" sz="1400" b="1" dirty="0">
                <a:solidFill>
                  <a:srgbClr val="24658C"/>
                </a:solidFill>
                <a:latin typeface="Helvetica" pitchFamily="2" charset="0"/>
              </a:rPr>
              <a:t>5 cm </a:t>
            </a:r>
            <a:r>
              <a:rPr lang="fr-FR" sz="1400" dirty="0">
                <a:latin typeface="Helvetica" pitchFamily="2" charset="0"/>
              </a:rPr>
              <a:t>permet d’obtenir une translation de </a:t>
            </a:r>
            <a:r>
              <a:rPr lang="fr-FR" sz="1400" b="1" dirty="0">
                <a:solidFill>
                  <a:srgbClr val="24658C"/>
                </a:solidFill>
                <a:latin typeface="Helvetica" pitchFamily="2" charset="0"/>
              </a:rPr>
              <a:t>15 °</a:t>
            </a:r>
          </a:p>
        </p:txBody>
      </p:sp>
    </p:spTree>
    <p:extLst>
      <p:ext uri="{BB962C8B-B14F-4D97-AF65-F5344CB8AC3E}">
        <p14:creationId xmlns:p14="http://schemas.microsoft.com/office/powerpoint/2010/main" val="2791657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Background pattern&#10;&#10;Description automatically generated">
            <a:extLst>
              <a:ext uri="{FF2B5EF4-FFF2-40B4-BE49-F238E27FC236}">
                <a16:creationId xmlns:a16="http://schemas.microsoft.com/office/drawing/2014/main" id="{4344B830-7E98-AD43-9CBC-76F73DB374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4366260" y="411480"/>
            <a:ext cx="4777740" cy="477774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ED9760B1-F879-694E-8B57-4A8181E8F85F}"/>
              </a:ext>
            </a:extLst>
          </p:cNvPr>
          <p:cNvSpPr txBox="1">
            <a:spLocks/>
          </p:cNvSpPr>
          <p:nvPr/>
        </p:nvSpPr>
        <p:spPr>
          <a:xfrm>
            <a:off x="0" y="274320"/>
            <a:ext cx="5443870" cy="57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| Mouvement du plateau</a:t>
            </a:r>
          </a:p>
        </p:txBody>
      </p:sp>
      <p:pic>
        <p:nvPicPr>
          <p:cNvPr id="34" name="Picture 33" descr="A picture containing text, building, umbrella, dome&#10;&#10;Description automatically generated">
            <a:extLst>
              <a:ext uri="{FF2B5EF4-FFF2-40B4-BE49-F238E27FC236}">
                <a16:creationId xmlns:a16="http://schemas.microsoft.com/office/drawing/2014/main" id="{55F4DDBB-D833-EC41-A3A8-97A23A4F2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531" y="0"/>
            <a:ext cx="501039" cy="858924"/>
          </a:xfrm>
          <a:prstGeom prst="rect">
            <a:avLst/>
          </a:prstGeom>
        </p:spPr>
      </p:pic>
      <p:pic>
        <p:nvPicPr>
          <p:cNvPr id="61" name="Picture 2" descr="A picture containing table, bed, umbrella, large&#10;&#10;Description automatically generated">
            <a:extLst>
              <a:ext uri="{FF2B5EF4-FFF2-40B4-BE49-F238E27FC236}">
                <a16:creationId xmlns:a16="http://schemas.microsoft.com/office/drawing/2014/main" id="{82E5F112-7343-C04D-B4C4-8D2355C8C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00" y="971881"/>
            <a:ext cx="4486800" cy="1844066"/>
          </a:xfrm>
          <a:prstGeom prst="rect">
            <a:avLst/>
          </a:prstGeom>
        </p:spPr>
      </p:pic>
      <p:pic>
        <p:nvPicPr>
          <p:cNvPr id="62" name="Picture 4" descr="A sign on a pole&#10;&#10;Description automatically generated">
            <a:extLst>
              <a:ext uri="{FF2B5EF4-FFF2-40B4-BE49-F238E27FC236}">
                <a16:creationId xmlns:a16="http://schemas.microsoft.com/office/drawing/2014/main" id="{FC2C724A-65DF-2F41-9697-A451245CC7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984" r="9876"/>
          <a:stretch/>
        </p:blipFill>
        <p:spPr>
          <a:xfrm>
            <a:off x="4450817" y="2585797"/>
            <a:ext cx="4607983" cy="229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908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Background pattern&#10;&#10;Description automatically generated">
            <a:extLst>
              <a:ext uri="{FF2B5EF4-FFF2-40B4-BE49-F238E27FC236}">
                <a16:creationId xmlns:a16="http://schemas.microsoft.com/office/drawing/2014/main" id="{4344B830-7E98-AD43-9CBC-76F73DB374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4366260" y="411480"/>
            <a:ext cx="4777740" cy="477774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ED9760B1-F879-694E-8B57-4A8181E8F85F}"/>
              </a:ext>
            </a:extLst>
          </p:cNvPr>
          <p:cNvSpPr txBox="1">
            <a:spLocks/>
          </p:cNvSpPr>
          <p:nvPr/>
        </p:nvSpPr>
        <p:spPr>
          <a:xfrm>
            <a:off x="0" y="274320"/>
            <a:ext cx="10485120" cy="57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000" dirty="0">
                <a:solidFill>
                  <a:schemeClr val="accent6">
                    <a:lumMod val="50000"/>
                  </a:schemeClr>
                </a:solidFill>
                <a:latin typeface="Helvetica" pitchFamily="2" charset="0"/>
              </a:rPr>
              <a:t>| Simulation des déformations</a:t>
            </a:r>
          </a:p>
        </p:txBody>
      </p:sp>
      <p:pic>
        <p:nvPicPr>
          <p:cNvPr id="34" name="Picture 33" descr="A picture containing text, building, umbrella, dome&#10;&#10;Description automatically generated">
            <a:extLst>
              <a:ext uri="{FF2B5EF4-FFF2-40B4-BE49-F238E27FC236}">
                <a16:creationId xmlns:a16="http://schemas.microsoft.com/office/drawing/2014/main" id="{55F4DDBB-D833-EC41-A3A8-97A23A4F2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531" y="0"/>
            <a:ext cx="501039" cy="858924"/>
          </a:xfrm>
          <a:prstGeom prst="rect">
            <a:avLst/>
          </a:prstGeom>
        </p:spPr>
      </p:pic>
      <p:sp>
        <p:nvSpPr>
          <p:cNvPr id="66" name="Title 1">
            <a:extLst>
              <a:ext uri="{FF2B5EF4-FFF2-40B4-BE49-F238E27FC236}">
                <a16:creationId xmlns:a16="http://schemas.microsoft.com/office/drawing/2014/main" id="{61DC53BB-AC1A-9348-B06D-301527841E44}"/>
              </a:ext>
            </a:extLst>
          </p:cNvPr>
          <p:cNvSpPr txBox="1">
            <a:spLocks/>
          </p:cNvSpPr>
          <p:nvPr/>
        </p:nvSpPr>
        <p:spPr>
          <a:xfrm>
            <a:off x="-1" y="761135"/>
            <a:ext cx="5443870" cy="57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200" dirty="0">
                <a:solidFill>
                  <a:schemeClr val="accent3">
                    <a:lumMod val="75000"/>
                  </a:schemeClr>
                </a:solidFill>
                <a:latin typeface="Helvetica" pitchFamily="2" charset="0"/>
              </a:rPr>
              <a:t>| Liaisons :</a:t>
            </a:r>
          </a:p>
        </p:txBody>
      </p:sp>
      <p:sp>
        <p:nvSpPr>
          <p:cNvPr id="11" name="ZoneTexte 13">
            <a:extLst>
              <a:ext uri="{FF2B5EF4-FFF2-40B4-BE49-F238E27FC236}">
                <a16:creationId xmlns:a16="http://schemas.microsoft.com/office/drawing/2014/main" id="{545791CF-9540-6541-B0C2-E01C616BB8B8}"/>
              </a:ext>
            </a:extLst>
          </p:cNvPr>
          <p:cNvSpPr txBox="1"/>
          <p:nvPr/>
        </p:nvSpPr>
        <p:spPr>
          <a:xfrm>
            <a:off x="395257" y="3553599"/>
            <a:ext cx="39710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>
              <a:buClr>
                <a:srgbClr val="FFAB40"/>
              </a:buClr>
            </a:pPr>
            <a:r>
              <a:rPr lang="fr-FR" sz="1200" i="1" dirty="0">
                <a:solidFill>
                  <a:schemeClr val="accent6">
                    <a:lumMod val="50000"/>
                  </a:schemeClr>
                </a:solidFill>
                <a:latin typeface="Helvetica" pitchFamily="2" charset="0"/>
                <a:sym typeface="Arial"/>
              </a:rPr>
              <a:t>Effort appliqué: 10Kg de charge + poids du plateau</a:t>
            </a:r>
          </a:p>
        </p:txBody>
      </p:sp>
      <p:pic>
        <p:nvPicPr>
          <p:cNvPr id="14" name="Picture 3" descr="Chart, radar chart&#10;&#10;Description automatically generated">
            <a:extLst>
              <a:ext uri="{FF2B5EF4-FFF2-40B4-BE49-F238E27FC236}">
                <a16:creationId xmlns:a16="http://schemas.microsoft.com/office/drawing/2014/main" id="{AA0CC853-A3E8-204D-A6D9-289C3FCE7D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20"/>
          <a:stretch/>
        </p:blipFill>
        <p:spPr>
          <a:xfrm>
            <a:off x="639328" y="1353282"/>
            <a:ext cx="3726932" cy="2107353"/>
          </a:xfrm>
          <a:prstGeom prst="rect">
            <a:avLst/>
          </a:prstGeom>
        </p:spPr>
      </p:pic>
      <p:pic>
        <p:nvPicPr>
          <p:cNvPr id="15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9732E42E-EB2A-F94B-B106-B2554DD837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65"/>
          <a:stretch/>
        </p:blipFill>
        <p:spPr>
          <a:xfrm>
            <a:off x="4867923" y="1332635"/>
            <a:ext cx="3794877" cy="2107353"/>
          </a:xfrm>
          <a:prstGeom prst="rect">
            <a:avLst/>
          </a:prstGeom>
        </p:spPr>
      </p:pic>
      <p:sp>
        <p:nvSpPr>
          <p:cNvPr id="16" name="ZoneTexte 13">
            <a:extLst>
              <a:ext uri="{FF2B5EF4-FFF2-40B4-BE49-F238E27FC236}">
                <a16:creationId xmlns:a16="http://schemas.microsoft.com/office/drawing/2014/main" id="{DBDEC6EA-9C61-D745-9340-4A18D9B98666}"/>
              </a:ext>
            </a:extLst>
          </p:cNvPr>
          <p:cNvSpPr txBox="1"/>
          <p:nvPr/>
        </p:nvSpPr>
        <p:spPr>
          <a:xfrm>
            <a:off x="4761517" y="3511953"/>
            <a:ext cx="39710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>
              <a:buClr>
                <a:srgbClr val="FFAB40"/>
              </a:buClr>
            </a:pPr>
            <a:r>
              <a:rPr lang="fr-FR" sz="1200" i="1" dirty="0">
                <a:solidFill>
                  <a:schemeClr val="accent6">
                    <a:lumMod val="50000"/>
                  </a:schemeClr>
                </a:solidFill>
                <a:latin typeface="Helvetica" pitchFamily="2" charset="0"/>
                <a:sym typeface="Arial"/>
              </a:rPr>
              <a:t>Configuration inclinaison 15 degrés </a:t>
            </a:r>
          </a:p>
        </p:txBody>
      </p:sp>
      <p:grpSp>
        <p:nvGrpSpPr>
          <p:cNvPr id="17" name="Groupe 7">
            <a:extLst>
              <a:ext uri="{FF2B5EF4-FFF2-40B4-BE49-F238E27FC236}">
                <a16:creationId xmlns:a16="http://schemas.microsoft.com/office/drawing/2014/main" id="{30D5E415-6167-9E44-8FAC-F7C13DCABD85}"/>
              </a:ext>
            </a:extLst>
          </p:cNvPr>
          <p:cNvGrpSpPr/>
          <p:nvPr/>
        </p:nvGrpSpPr>
        <p:grpSpPr>
          <a:xfrm>
            <a:off x="3025140" y="4090153"/>
            <a:ext cx="3019645" cy="839511"/>
            <a:chOff x="4725432" y="5424081"/>
            <a:chExt cx="3019645" cy="839511"/>
          </a:xfrm>
        </p:grpSpPr>
        <p:sp>
          <p:nvSpPr>
            <p:cNvPr id="18" name="TextBox 8">
              <a:extLst>
                <a:ext uri="{FF2B5EF4-FFF2-40B4-BE49-F238E27FC236}">
                  <a16:creationId xmlns:a16="http://schemas.microsoft.com/office/drawing/2014/main" id="{0BABDD3C-F369-9141-A62F-017C678BE316}"/>
                </a:ext>
              </a:extLst>
            </p:cNvPr>
            <p:cNvSpPr txBox="1"/>
            <p:nvPr/>
          </p:nvSpPr>
          <p:spPr>
            <a:xfrm>
              <a:off x="4725432" y="5424081"/>
              <a:ext cx="30196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fr-FR" sz="1400" b="1" kern="0" dirty="0">
                  <a:solidFill>
                    <a:schemeClr val="accent6">
                      <a:lumMod val="50000"/>
                    </a:schemeClr>
                  </a:solidFill>
                  <a:latin typeface="Helvetica" pitchFamily="2" charset="0"/>
                  <a:sym typeface="Arial"/>
                </a:rPr>
                <a:t>Limite élasticité :</a:t>
              </a:r>
            </a:p>
          </p:txBody>
        </p:sp>
        <p:sp>
          <p:nvSpPr>
            <p:cNvPr id="19" name="TextBox 11">
              <a:extLst>
                <a:ext uri="{FF2B5EF4-FFF2-40B4-BE49-F238E27FC236}">
                  <a16:creationId xmlns:a16="http://schemas.microsoft.com/office/drawing/2014/main" id="{41CB07EE-3BCE-D947-BE2A-F4D7AD6753B9}"/>
                </a:ext>
              </a:extLst>
            </p:cNvPr>
            <p:cNvSpPr txBox="1"/>
            <p:nvPr/>
          </p:nvSpPr>
          <p:spPr>
            <a:xfrm>
              <a:off x="4725432" y="5689948"/>
              <a:ext cx="30196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Clr>
                  <a:srgbClr val="000000"/>
                </a:buClr>
                <a:buFont typeface="Arial" panose="020B0604020202020204" pitchFamily="34" charset="0"/>
                <a:buChar char="•"/>
              </a:pPr>
              <a:r>
                <a:rPr lang="fr-FR" sz="1400" kern="0" dirty="0">
                  <a:solidFill>
                    <a:srgbClr val="000000"/>
                  </a:solidFill>
                  <a:latin typeface="Helvetica" pitchFamily="2" charset="0"/>
                  <a:sym typeface="Arial"/>
                </a:rPr>
                <a:t> Aluminium : 2,7e+07 N/m^2</a:t>
              </a:r>
            </a:p>
          </p:txBody>
        </p:sp>
        <p:sp>
          <p:nvSpPr>
            <p:cNvPr id="20" name="TextBox 12">
              <a:extLst>
                <a:ext uri="{FF2B5EF4-FFF2-40B4-BE49-F238E27FC236}">
                  <a16:creationId xmlns:a16="http://schemas.microsoft.com/office/drawing/2014/main" id="{289A38AC-467B-ED4A-B639-E7A297861108}"/>
                </a:ext>
              </a:extLst>
            </p:cNvPr>
            <p:cNvSpPr txBox="1"/>
            <p:nvPr/>
          </p:nvSpPr>
          <p:spPr>
            <a:xfrm>
              <a:off x="4725432" y="5955815"/>
              <a:ext cx="30196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Clr>
                  <a:srgbClr val="000000"/>
                </a:buClr>
                <a:buFont typeface="Arial" panose="020B0604020202020204" pitchFamily="34" charset="0"/>
                <a:buChar char="•"/>
              </a:pPr>
              <a:r>
                <a:rPr lang="fr-FR" sz="1400" kern="0" dirty="0">
                  <a:solidFill>
                    <a:srgbClr val="000000"/>
                  </a:solidFill>
                  <a:latin typeface="Helvetica" pitchFamily="2" charset="0"/>
                  <a:sym typeface="Arial"/>
                </a:rPr>
                <a:t> Acier         :  65e+07 N/m^2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8445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Background pattern&#10;&#10;Description automatically generated">
            <a:extLst>
              <a:ext uri="{FF2B5EF4-FFF2-40B4-BE49-F238E27FC236}">
                <a16:creationId xmlns:a16="http://schemas.microsoft.com/office/drawing/2014/main" id="{4344B830-7E98-AD43-9CBC-76F73DB374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4366260" y="411480"/>
            <a:ext cx="4777740" cy="477774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ED9760B1-F879-694E-8B57-4A8181E8F85F}"/>
              </a:ext>
            </a:extLst>
          </p:cNvPr>
          <p:cNvSpPr txBox="1">
            <a:spLocks/>
          </p:cNvSpPr>
          <p:nvPr/>
        </p:nvSpPr>
        <p:spPr>
          <a:xfrm>
            <a:off x="0" y="274320"/>
            <a:ext cx="10485120" cy="57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000" dirty="0">
                <a:solidFill>
                  <a:schemeClr val="accent6">
                    <a:lumMod val="50000"/>
                  </a:schemeClr>
                </a:solidFill>
                <a:latin typeface="Helvetica" pitchFamily="2" charset="0"/>
              </a:rPr>
              <a:t>| Simulation des déformations</a:t>
            </a:r>
          </a:p>
        </p:txBody>
      </p:sp>
      <p:pic>
        <p:nvPicPr>
          <p:cNvPr id="34" name="Picture 33" descr="A picture containing text, building, umbrella, dome&#10;&#10;Description automatically generated">
            <a:extLst>
              <a:ext uri="{FF2B5EF4-FFF2-40B4-BE49-F238E27FC236}">
                <a16:creationId xmlns:a16="http://schemas.microsoft.com/office/drawing/2014/main" id="{55F4DDBB-D833-EC41-A3A8-97A23A4F2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531" y="0"/>
            <a:ext cx="501039" cy="858924"/>
          </a:xfrm>
          <a:prstGeom prst="rect">
            <a:avLst/>
          </a:prstGeom>
        </p:spPr>
      </p:pic>
      <p:sp>
        <p:nvSpPr>
          <p:cNvPr id="66" name="Title 1">
            <a:extLst>
              <a:ext uri="{FF2B5EF4-FFF2-40B4-BE49-F238E27FC236}">
                <a16:creationId xmlns:a16="http://schemas.microsoft.com/office/drawing/2014/main" id="{61DC53BB-AC1A-9348-B06D-301527841E44}"/>
              </a:ext>
            </a:extLst>
          </p:cNvPr>
          <p:cNvSpPr txBox="1">
            <a:spLocks/>
          </p:cNvSpPr>
          <p:nvPr/>
        </p:nvSpPr>
        <p:spPr>
          <a:xfrm>
            <a:off x="-1" y="761135"/>
            <a:ext cx="5443870" cy="57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200" dirty="0">
                <a:solidFill>
                  <a:schemeClr val="accent3">
                    <a:lumMod val="75000"/>
                  </a:schemeClr>
                </a:solidFill>
                <a:latin typeface="Helvetica" pitchFamily="2" charset="0"/>
              </a:rPr>
              <a:t>| Plateau :</a:t>
            </a:r>
          </a:p>
        </p:txBody>
      </p:sp>
      <p:sp>
        <p:nvSpPr>
          <p:cNvPr id="11" name="ZoneTexte 13">
            <a:extLst>
              <a:ext uri="{FF2B5EF4-FFF2-40B4-BE49-F238E27FC236}">
                <a16:creationId xmlns:a16="http://schemas.microsoft.com/office/drawing/2014/main" id="{545791CF-9540-6541-B0C2-E01C616BB8B8}"/>
              </a:ext>
            </a:extLst>
          </p:cNvPr>
          <p:cNvSpPr txBox="1"/>
          <p:nvPr/>
        </p:nvSpPr>
        <p:spPr>
          <a:xfrm>
            <a:off x="395257" y="3553599"/>
            <a:ext cx="39710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>
              <a:buClr>
                <a:srgbClr val="FFAB40"/>
              </a:buClr>
            </a:pPr>
            <a:r>
              <a:rPr lang="fr-FR" sz="1200" i="1" dirty="0">
                <a:solidFill>
                  <a:schemeClr val="accent6">
                    <a:lumMod val="50000"/>
                  </a:schemeClr>
                </a:solidFill>
                <a:latin typeface="Helvetica" pitchFamily="2" charset="0"/>
                <a:sym typeface="Arial"/>
              </a:rPr>
              <a:t>Effort appliqué: 10Kg de charge + poids du plateau</a:t>
            </a:r>
          </a:p>
        </p:txBody>
      </p:sp>
      <p:sp>
        <p:nvSpPr>
          <p:cNvPr id="16" name="ZoneTexte 13">
            <a:extLst>
              <a:ext uri="{FF2B5EF4-FFF2-40B4-BE49-F238E27FC236}">
                <a16:creationId xmlns:a16="http://schemas.microsoft.com/office/drawing/2014/main" id="{DBDEC6EA-9C61-D745-9340-4A18D9B98666}"/>
              </a:ext>
            </a:extLst>
          </p:cNvPr>
          <p:cNvSpPr txBox="1"/>
          <p:nvPr/>
        </p:nvSpPr>
        <p:spPr>
          <a:xfrm>
            <a:off x="4761517" y="3511953"/>
            <a:ext cx="39710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>
              <a:buClr>
                <a:srgbClr val="FFAB40"/>
              </a:buClr>
            </a:pPr>
            <a:r>
              <a:rPr lang="fr-FR" sz="1200" i="1" dirty="0">
                <a:solidFill>
                  <a:schemeClr val="accent6">
                    <a:lumMod val="50000"/>
                  </a:schemeClr>
                </a:solidFill>
                <a:latin typeface="Helvetica" pitchFamily="2" charset="0"/>
                <a:sym typeface="Arial"/>
              </a:rPr>
              <a:t>Configuration inclinaison 15 degrés </a:t>
            </a:r>
          </a:p>
        </p:txBody>
      </p:sp>
      <p:grpSp>
        <p:nvGrpSpPr>
          <p:cNvPr id="17" name="Groupe 7">
            <a:extLst>
              <a:ext uri="{FF2B5EF4-FFF2-40B4-BE49-F238E27FC236}">
                <a16:creationId xmlns:a16="http://schemas.microsoft.com/office/drawing/2014/main" id="{30D5E415-6167-9E44-8FAC-F7C13DCABD85}"/>
              </a:ext>
            </a:extLst>
          </p:cNvPr>
          <p:cNvGrpSpPr/>
          <p:nvPr/>
        </p:nvGrpSpPr>
        <p:grpSpPr>
          <a:xfrm>
            <a:off x="3025140" y="4090153"/>
            <a:ext cx="3019645" cy="839511"/>
            <a:chOff x="4725432" y="5424081"/>
            <a:chExt cx="3019645" cy="839511"/>
          </a:xfrm>
        </p:grpSpPr>
        <p:sp>
          <p:nvSpPr>
            <p:cNvPr id="18" name="TextBox 8">
              <a:extLst>
                <a:ext uri="{FF2B5EF4-FFF2-40B4-BE49-F238E27FC236}">
                  <a16:creationId xmlns:a16="http://schemas.microsoft.com/office/drawing/2014/main" id="{0BABDD3C-F369-9141-A62F-017C678BE316}"/>
                </a:ext>
              </a:extLst>
            </p:cNvPr>
            <p:cNvSpPr txBox="1"/>
            <p:nvPr/>
          </p:nvSpPr>
          <p:spPr>
            <a:xfrm>
              <a:off x="4725432" y="5424081"/>
              <a:ext cx="30196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fr-FR" sz="1400" b="1" kern="0" dirty="0">
                  <a:solidFill>
                    <a:schemeClr val="accent6">
                      <a:lumMod val="50000"/>
                    </a:schemeClr>
                  </a:solidFill>
                  <a:latin typeface="Helvetica" pitchFamily="2" charset="0"/>
                  <a:sym typeface="Arial"/>
                </a:rPr>
                <a:t>Limite élasticité :</a:t>
              </a:r>
            </a:p>
          </p:txBody>
        </p:sp>
        <p:sp>
          <p:nvSpPr>
            <p:cNvPr id="19" name="TextBox 11">
              <a:extLst>
                <a:ext uri="{FF2B5EF4-FFF2-40B4-BE49-F238E27FC236}">
                  <a16:creationId xmlns:a16="http://schemas.microsoft.com/office/drawing/2014/main" id="{41CB07EE-3BCE-D947-BE2A-F4D7AD6753B9}"/>
                </a:ext>
              </a:extLst>
            </p:cNvPr>
            <p:cNvSpPr txBox="1"/>
            <p:nvPr/>
          </p:nvSpPr>
          <p:spPr>
            <a:xfrm>
              <a:off x="4725432" y="5689948"/>
              <a:ext cx="30196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Clr>
                  <a:srgbClr val="000000"/>
                </a:buClr>
                <a:buFont typeface="Arial" panose="020B0604020202020204" pitchFamily="34" charset="0"/>
                <a:buChar char="•"/>
              </a:pPr>
              <a:r>
                <a:rPr lang="fr-FR" sz="1400" kern="0" dirty="0">
                  <a:solidFill>
                    <a:srgbClr val="000000"/>
                  </a:solidFill>
                  <a:latin typeface="Helvetica" pitchFamily="2" charset="0"/>
                  <a:sym typeface="Arial"/>
                </a:rPr>
                <a:t> Aluminium : 2,7e+07 N/m^2</a:t>
              </a:r>
            </a:p>
          </p:txBody>
        </p:sp>
        <p:sp>
          <p:nvSpPr>
            <p:cNvPr id="20" name="TextBox 12">
              <a:extLst>
                <a:ext uri="{FF2B5EF4-FFF2-40B4-BE49-F238E27FC236}">
                  <a16:creationId xmlns:a16="http://schemas.microsoft.com/office/drawing/2014/main" id="{289A38AC-467B-ED4A-B639-E7A297861108}"/>
                </a:ext>
              </a:extLst>
            </p:cNvPr>
            <p:cNvSpPr txBox="1"/>
            <p:nvPr/>
          </p:nvSpPr>
          <p:spPr>
            <a:xfrm>
              <a:off x="4725432" y="5955815"/>
              <a:ext cx="30196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Clr>
                  <a:srgbClr val="000000"/>
                </a:buClr>
                <a:buFont typeface="Arial" panose="020B0604020202020204" pitchFamily="34" charset="0"/>
                <a:buChar char="•"/>
              </a:pPr>
              <a:r>
                <a:rPr lang="fr-FR" sz="1400" kern="0" dirty="0">
                  <a:solidFill>
                    <a:srgbClr val="000000"/>
                  </a:solidFill>
                  <a:latin typeface="Helvetica" pitchFamily="2" charset="0"/>
                  <a:sym typeface="Arial"/>
                </a:rPr>
                <a:t> Acier         :  65e+07 N/m^2</a:t>
              </a:r>
            </a:p>
          </p:txBody>
        </p:sp>
      </p:grpSp>
      <p:pic>
        <p:nvPicPr>
          <p:cNvPr id="21" name="Picture 4" descr="Chart&#10;&#10;Description automatically generated">
            <a:extLst>
              <a:ext uri="{FF2B5EF4-FFF2-40B4-BE49-F238E27FC236}">
                <a16:creationId xmlns:a16="http://schemas.microsoft.com/office/drawing/2014/main" id="{36E5B094-E631-E542-9898-886F7BDD3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940" y="1330105"/>
            <a:ext cx="3901866" cy="2184378"/>
          </a:xfrm>
          <a:prstGeom prst="rect">
            <a:avLst/>
          </a:prstGeom>
        </p:spPr>
      </p:pic>
      <p:pic>
        <p:nvPicPr>
          <p:cNvPr id="22" name="Picture 6" descr="Chart&#10;&#10;Description automatically generated">
            <a:extLst>
              <a:ext uri="{FF2B5EF4-FFF2-40B4-BE49-F238E27FC236}">
                <a16:creationId xmlns:a16="http://schemas.microsoft.com/office/drawing/2014/main" id="{DDC01169-00EE-0C4C-A16C-0CCA0AAE1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5550" y="1340678"/>
            <a:ext cx="3799160" cy="218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992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Background pattern&#10;&#10;Description automatically generated">
            <a:extLst>
              <a:ext uri="{FF2B5EF4-FFF2-40B4-BE49-F238E27FC236}">
                <a16:creationId xmlns:a16="http://schemas.microsoft.com/office/drawing/2014/main" id="{4344B830-7E98-AD43-9CBC-76F73DB374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4366260" y="411480"/>
            <a:ext cx="4777740" cy="477774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ED9760B1-F879-694E-8B57-4A8181E8F85F}"/>
              </a:ext>
            </a:extLst>
          </p:cNvPr>
          <p:cNvSpPr txBox="1">
            <a:spLocks/>
          </p:cNvSpPr>
          <p:nvPr/>
        </p:nvSpPr>
        <p:spPr>
          <a:xfrm>
            <a:off x="0" y="274320"/>
            <a:ext cx="10485120" cy="57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000" dirty="0">
                <a:solidFill>
                  <a:schemeClr val="accent6">
                    <a:lumMod val="50000"/>
                  </a:schemeClr>
                </a:solidFill>
                <a:latin typeface="Helvetica" pitchFamily="2" charset="0"/>
              </a:rPr>
              <a:t>| Construction du plateau</a:t>
            </a:r>
          </a:p>
        </p:txBody>
      </p:sp>
      <p:pic>
        <p:nvPicPr>
          <p:cNvPr id="34" name="Picture 33" descr="A picture containing text, building, umbrella, dome&#10;&#10;Description automatically generated">
            <a:extLst>
              <a:ext uri="{FF2B5EF4-FFF2-40B4-BE49-F238E27FC236}">
                <a16:creationId xmlns:a16="http://schemas.microsoft.com/office/drawing/2014/main" id="{55F4DDBB-D833-EC41-A3A8-97A23A4F2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531" y="0"/>
            <a:ext cx="501039" cy="858924"/>
          </a:xfrm>
          <a:prstGeom prst="rect">
            <a:avLst/>
          </a:prstGeom>
        </p:spPr>
      </p:pic>
      <p:sp>
        <p:nvSpPr>
          <p:cNvPr id="66" name="Title 1">
            <a:extLst>
              <a:ext uri="{FF2B5EF4-FFF2-40B4-BE49-F238E27FC236}">
                <a16:creationId xmlns:a16="http://schemas.microsoft.com/office/drawing/2014/main" id="{61DC53BB-AC1A-9348-B06D-301527841E44}"/>
              </a:ext>
            </a:extLst>
          </p:cNvPr>
          <p:cNvSpPr txBox="1">
            <a:spLocks/>
          </p:cNvSpPr>
          <p:nvPr/>
        </p:nvSpPr>
        <p:spPr>
          <a:xfrm>
            <a:off x="-1" y="761135"/>
            <a:ext cx="5443870" cy="57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200" dirty="0">
                <a:solidFill>
                  <a:schemeClr val="accent3">
                    <a:lumMod val="75000"/>
                  </a:schemeClr>
                </a:solidFill>
                <a:latin typeface="Helvetica" pitchFamily="2" charset="0"/>
              </a:rPr>
              <a:t>| Plateau complet :</a:t>
            </a:r>
          </a:p>
        </p:txBody>
      </p:sp>
      <p:pic>
        <p:nvPicPr>
          <p:cNvPr id="29" name="Picture 3">
            <a:extLst>
              <a:ext uri="{FF2B5EF4-FFF2-40B4-BE49-F238E27FC236}">
                <a16:creationId xmlns:a16="http://schemas.microsoft.com/office/drawing/2014/main" id="{9E4E555D-A6DB-CF4B-914E-28D389E0A8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430" r="2" b="10580"/>
          <a:stretch/>
        </p:blipFill>
        <p:spPr>
          <a:xfrm>
            <a:off x="590440" y="1178856"/>
            <a:ext cx="3482691" cy="3946569"/>
          </a:xfrm>
          <a:prstGeom prst="rect">
            <a:avLst/>
          </a:prstGeom>
        </p:spPr>
      </p:pic>
      <p:pic>
        <p:nvPicPr>
          <p:cNvPr id="30" name="Picture 5" descr="A picture containing building, dome, dark&#10;&#10;Description automatically generated">
            <a:extLst>
              <a:ext uri="{FF2B5EF4-FFF2-40B4-BE49-F238E27FC236}">
                <a16:creationId xmlns:a16="http://schemas.microsoft.com/office/drawing/2014/main" id="{BE5C516A-3FD7-A94E-A0D6-FC0B12C808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355" r="-2" b="8735"/>
          <a:stretch/>
        </p:blipFill>
        <p:spPr>
          <a:xfrm>
            <a:off x="4795541" y="1095756"/>
            <a:ext cx="3360186" cy="3943268"/>
          </a:xfrm>
          <a:prstGeom prst="rect">
            <a:avLst/>
          </a:prstGeom>
        </p:spPr>
      </p:pic>
      <p:sp>
        <p:nvSpPr>
          <p:cNvPr id="31" name="ZoneTexte 13">
            <a:extLst>
              <a:ext uri="{FF2B5EF4-FFF2-40B4-BE49-F238E27FC236}">
                <a16:creationId xmlns:a16="http://schemas.microsoft.com/office/drawing/2014/main" id="{86603A49-137D-7F4E-B792-AD7D24F12F57}"/>
              </a:ext>
            </a:extLst>
          </p:cNvPr>
          <p:cNvSpPr txBox="1"/>
          <p:nvPr/>
        </p:nvSpPr>
        <p:spPr>
          <a:xfrm>
            <a:off x="346283" y="4492383"/>
            <a:ext cx="39710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>
              <a:buClr>
                <a:srgbClr val="FFAB40"/>
              </a:buClr>
            </a:pPr>
            <a:r>
              <a:rPr lang="fr-FR" sz="1200" i="1" dirty="0">
                <a:solidFill>
                  <a:schemeClr val="accent6">
                    <a:lumMod val="50000"/>
                  </a:schemeClr>
                </a:solidFill>
                <a:latin typeface="Helvetica" pitchFamily="2" charset="0"/>
                <a:sym typeface="Arial"/>
              </a:rPr>
              <a:t>Vue de dessus</a:t>
            </a:r>
          </a:p>
        </p:txBody>
      </p:sp>
      <p:sp>
        <p:nvSpPr>
          <p:cNvPr id="32" name="ZoneTexte 13">
            <a:extLst>
              <a:ext uri="{FF2B5EF4-FFF2-40B4-BE49-F238E27FC236}">
                <a16:creationId xmlns:a16="http://schemas.microsoft.com/office/drawing/2014/main" id="{958C9B00-F089-D44A-923C-985B591F1E65}"/>
              </a:ext>
            </a:extLst>
          </p:cNvPr>
          <p:cNvSpPr txBox="1"/>
          <p:nvPr/>
        </p:nvSpPr>
        <p:spPr>
          <a:xfrm>
            <a:off x="4468388" y="4492383"/>
            <a:ext cx="39710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>
              <a:buClr>
                <a:srgbClr val="FFAB40"/>
              </a:buClr>
            </a:pPr>
            <a:r>
              <a:rPr lang="fr-FR" sz="1200" i="1" dirty="0">
                <a:solidFill>
                  <a:schemeClr val="accent6">
                    <a:lumMod val="50000"/>
                  </a:schemeClr>
                </a:solidFill>
                <a:latin typeface="Helvetica" pitchFamily="2" charset="0"/>
                <a:sym typeface="Arial"/>
              </a:rPr>
              <a:t>Vue de dessous</a:t>
            </a:r>
          </a:p>
        </p:txBody>
      </p:sp>
    </p:spTree>
    <p:extLst>
      <p:ext uri="{BB962C8B-B14F-4D97-AF65-F5344CB8AC3E}">
        <p14:creationId xmlns:p14="http://schemas.microsoft.com/office/powerpoint/2010/main" val="3231158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9">
            <a:extLst>
              <a:ext uri="{FF2B5EF4-FFF2-40B4-BE49-F238E27FC236}">
                <a16:creationId xmlns:a16="http://schemas.microsoft.com/office/drawing/2014/main" id="{7D8AFE7D-F6E0-C041-87DB-7D616B7A4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71" y="845820"/>
            <a:ext cx="7188438" cy="4201380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3C380C65-A1FB-4141-970B-347FE2D7B53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0800000">
            <a:off x="0" y="0"/>
            <a:ext cx="4777740" cy="477774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A31573D-141A-0E42-A4F4-98CE57B848AD}"/>
              </a:ext>
            </a:extLst>
          </p:cNvPr>
          <p:cNvSpPr txBox="1">
            <a:spLocks/>
          </p:cNvSpPr>
          <p:nvPr/>
        </p:nvSpPr>
        <p:spPr>
          <a:xfrm>
            <a:off x="0" y="274320"/>
            <a:ext cx="4997302" cy="57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| Diagramme Use-Case</a:t>
            </a:r>
          </a:p>
        </p:txBody>
      </p:sp>
      <p:pic>
        <p:nvPicPr>
          <p:cNvPr id="4" name="Picture 3" descr="A picture containing text, building, umbrella, dome&#10;&#10;Description automatically generated">
            <a:extLst>
              <a:ext uri="{FF2B5EF4-FFF2-40B4-BE49-F238E27FC236}">
                <a16:creationId xmlns:a16="http://schemas.microsoft.com/office/drawing/2014/main" id="{BC5C9395-3903-2048-BBA0-E629CA9FA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8379" y="24384"/>
            <a:ext cx="501039" cy="85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33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Background pattern&#10;&#10;Description automatically generated">
            <a:extLst>
              <a:ext uri="{FF2B5EF4-FFF2-40B4-BE49-F238E27FC236}">
                <a16:creationId xmlns:a16="http://schemas.microsoft.com/office/drawing/2014/main" id="{4344B830-7E98-AD43-9CBC-76F73DB374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4366260" y="411480"/>
            <a:ext cx="4777740" cy="477774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ED9760B1-F879-694E-8B57-4A8181E8F85F}"/>
              </a:ext>
            </a:extLst>
          </p:cNvPr>
          <p:cNvSpPr txBox="1">
            <a:spLocks/>
          </p:cNvSpPr>
          <p:nvPr/>
        </p:nvSpPr>
        <p:spPr>
          <a:xfrm>
            <a:off x="0" y="274320"/>
            <a:ext cx="10485120" cy="57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000" dirty="0">
                <a:solidFill>
                  <a:schemeClr val="accent6">
                    <a:lumMod val="50000"/>
                  </a:schemeClr>
                </a:solidFill>
                <a:latin typeface="Helvetica" pitchFamily="2" charset="0"/>
              </a:rPr>
              <a:t>| Construction du plateau</a:t>
            </a:r>
          </a:p>
        </p:txBody>
      </p:sp>
      <p:pic>
        <p:nvPicPr>
          <p:cNvPr id="34" name="Picture 33" descr="A picture containing text, building, umbrella, dome&#10;&#10;Description automatically generated">
            <a:extLst>
              <a:ext uri="{FF2B5EF4-FFF2-40B4-BE49-F238E27FC236}">
                <a16:creationId xmlns:a16="http://schemas.microsoft.com/office/drawing/2014/main" id="{55F4DDBB-D833-EC41-A3A8-97A23A4F2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531" y="0"/>
            <a:ext cx="501039" cy="858924"/>
          </a:xfrm>
          <a:prstGeom prst="rect">
            <a:avLst/>
          </a:prstGeom>
        </p:spPr>
      </p:pic>
      <p:sp>
        <p:nvSpPr>
          <p:cNvPr id="66" name="Title 1">
            <a:extLst>
              <a:ext uri="{FF2B5EF4-FFF2-40B4-BE49-F238E27FC236}">
                <a16:creationId xmlns:a16="http://schemas.microsoft.com/office/drawing/2014/main" id="{61DC53BB-AC1A-9348-B06D-301527841E44}"/>
              </a:ext>
            </a:extLst>
          </p:cNvPr>
          <p:cNvSpPr txBox="1">
            <a:spLocks/>
          </p:cNvSpPr>
          <p:nvPr/>
        </p:nvSpPr>
        <p:spPr>
          <a:xfrm>
            <a:off x="-1" y="761135"/>
            <a:ext cx="5443870" cy="57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200" dirty="0">
                <a:solidFill>
                  <a:schemeClr val="accent3">
                    <a:lumMod val="75000"/>
                  </a:schemeClr>
                </a:solidFill>
                <a:latin typeface="Helvetica" pitchFamily="2" charset="0"/>
              </a:rPr>
              <a:t>| La glissière – douilles à billes:</a:t>
            </a:r>
          </a:p>
        </p:txBody>
      </p:sp>
      <p:sp>
        <p:nvSpPr>
          <p:cNvPr id="31" name="ZoneTexte 13">
            <a:extLst>
              <a:ext uri="{FF2B5EF4-FFF2-40B4-BE49-F238E27FC236}">
                <a16:creationId xmlns:a16="http://schemas.microsoft.com/office/drawing/2014/main" id="{86603A49-137D-7F4E-B792-AD7D24F12F57}"/>
              </a:ext>
            </a:extLst>
          </p:cNvPr>
          <p:cNvSpPr txBox="1"/>
          <p:nvPr/>
        </p:nvSpPr>
        <p:spPr>
          <a:xfrm>
            <a:off x="704609" y="4382365"/>
            <a:ext cx="39710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>
              <a:buClr>
                <a:srgbClr val="FFAB40"/>
              </a:buClr>
            </a:pPr>
            <a:r>
              <a:rPr lang="fr-FR" sz="1200" i="1" dirty="0">
                <a:solidFill>
                  <a:schemeClr val="accent6">
                    <a:lumMod val="50000"/>
                  </a:schemeClr>
                </a:solidFill>
                <a:latin typeface="Helvetica" pitchFamily="2" charset="0"/>
                <a:sym typeface="Arial"/>
              </a:rPr>
              <a:t>Vue de </a:t>
            </a:r>
            <a:r>
              <a:rPr lang="fr-FR" sz="1200" i="1" dirty="0">
                <a:solidFill>
                  <a:schemeClr val="accent6">
                    <a:lumMod val="50000"/>
                  </a:schemeClr>
                </a:solidFill>
                <a:latin typeface="Helvetica" pitchFamily="2" charset="0"/>
              </a:rPr>
              <a:t>face</a:t>
            </a:r>
            <a:endParaRPr lang="fr-FR" sz="1200" i="1" dirty="0">
              <a:solidFill>
                <a:schemeClr val="accent6">
                  <a:lumMod val="50000"/>
                </a:schemeClr>
              </a:solidFill>
              <a:latin typeface="Helvetica" pitchFamily="2" charset="0"/>
              <a:sym typeface="Arial"/>
            </a:endParaRPr>
          </a:p>
        </p:txBody>
      </p:sp>
      <p:sp>
        <p:nvSpPr>
          <p:cNvPr id="32" name="ZoneTexte 13">
            <a:extLst>
              <a:ext uri="{FF2B5EF4-FFF2-40B4-BE49-F238E27FC236}">
                <a16:creationId xmlns:a16="http://schemas.microsoft.com/office/drawing/2014/main" id="{958C9B00-F089-D44A-923C-985B591F1E65}"/>
              </a:ext>
            </a:extLst>
          </p:cNvPr>
          <p:cNvSpPr txBox="1"/>
          <p:nvPr/>
        </p:nvSpPr>
        <p:spPr>
          <a:xfrm>
            <a:off x="4735008" y="4455021"/>
            <a:ext cx="39710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>
              <a:buClr>
                <a:srgbClr val="FFAB40"/>
              </a:buClr>
            </a:pPr>
            <a:r>
              <a:rPr lang="fr-FR" sz="1200" i="1" dirty="0">
                <a:solidFill>
                  <a:schemeClr val="accent6">
                    <a:lumMod val="50000"/>
                  </a:schemeClr>
                </a:solidFill>
                <a:latin typeface="Helvetica" pitchFamily="2" charset="0"/>
                <a:sym typeface="Arial"/>
              </a:rPr>
              <a:t>Vue de </a:t>
            </a:r>
            <a:r>
              <a:rPr lang="fr-FR" sz="1200" i="1" dirty="0">
                <a:solidFill>
                  <a:schemeClr val="accent6">
                    <a:lumMod val="50000"/>
                  </a:schemeClr>
                </a:solidFill>
                <a:latin typeface="Helvetica" pitchFamily="2" charset="0"/>
              </a:rPr>
              <a:t>profil</a:t>
            </a:r>
            <a:endParaRPr lang="fr-FR" sz="1200" i="1" dirty="0">
              <a:solidFill>
                <a:schemeClr val="accent6">
                  <a:lumMod val="50000"/>
                </a:schemeClr>
              </a:solidFill>
              <a:latin typeface="Helvetica" pitchFamily="2" charset="0"/>
              <a:sym typeface="Arial"/>
            </a:endParaRPr>
          </a:p>
        </p:txBody>
      </p:sp>
      <p:pic>
        <p:nvPicPr>
          <p:cNvPr id="10" name="Picture 4" descr="Vue de face">
            <a:extLst>
              <a:ext uri="{FF2B5EF4-FFF2-40B4-BE49-F238E27FC236}">
                <a16:creationId xmlns:a16="http://schemas.microsoft.com/office/drawing/2014/main" id="{29E4D980-B6F3-FC4E-8667-98AEAB671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017" y="1249293"/>
            <a:ext cx="1589833" cy="3102114"/>
          </a:xfrm>
          <a:prstGeom prst="rect">
            <a:avLst/>
          </a:prstGeom>
        </p:spPr>
      </p:pic>
      <p:pic>
        <p:nvPicPr>
          <p:cNvPr id="14" name="Picture 2" descr="A black and white photo of a camera on a pole&#10;&#10;Description automatically generated with low confidence">
            <a:extLst>
              <a:ext uri="{FF2B5EF4-FFF2-40B4-BE49-F238E27FC236}">
                <a16:creationId xmlns:a16="http://schemas.microsoft.com/office/drawing/2014/main" id="{DBF41BA4-ABC8-F641-84E2-8F47589E1C7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118" t="13237" r="31192"/>
          <a:stretch/>
        </p:blipFill>
        <p:spPr>
          <a:xfrm>
            <a:off x="5993467" y="1249294"/>
            <a:ext cx="1454086" cy="313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689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Background pattern&#10;&#10;Description automatically generated">
            <a:extLst>
              <a:ext uri="{FF2B5EF4-FFF2-40B4-BE49-F238E27FC236}">
                <a16:creationId xmlns:a16="http://schemas.microsoft.com/office/drawing/2014/main" id="{4344B830-7E98-AD43-9CBC-76F73DB374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4366260" y="411480"/>
            <a:ext cx="4777740" cy="477774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ED9760B1-F879-694E-8B57-4A8181E8F85F}"/>
              </a:ext>
            </a:extLst>
          </p:cNvPr>
          <p:cNvSpPr txBox="1">
            <a:spLocks/>
          </p:cNvSpPr>
          <p:nvPr/>
        </p:nvSpPr>
        <p:spPr>
          <a:xfrm>
            <a:off x="0" y="274320"/>
            <a:ext cx="10485120" cy="57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000" dirty="0">
                <a:solidFill>
                  <a:schemeClr val="accent6">
                    <a:lumMod val="50000"/>
                  </a:schemeClr>
                </a:solidFill>
                <a:latin typeface="Helvetica" pitchFamily="2" charset="0"/>
              </a:rPr>
              <a:t>| Construction du plateau</a:t>
            </a:r>
          </a:p>
        </p:txBody>
      </p:sp>
      <p:pic>
        <p:nvPicPr>
          <p:cNvPr id="34" name="Picture 33" descr="A picture containing text, building, umbrella, dome&#10;&#10;Description automatically generated">
            <a:extLst>
              <a:ext uri="{FF2B5EF4-FFF2-40B4-BE49-F238E27FC236}">
                <a16:creationId xmlns:a16="http://schemas.microsoft.com/office/drawing/2014/main" id="{55F4DDBB-D833-EC41-A3A8-97A23A4F2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531" y="0"/>
            <a:ext cx="501039" cy="858924"/>
          </a:xfrm>
          <a:prstGeom prst="rect">
            <a:avLst/>
          </a:prstGeom>
        </p:spPr>
      </p:pic>
      <p:sp>
        <p:nvSpPr>
          <p:cNvPr id="66" name="Title 1">
            <a:extLst>
              <a:ext uri="{FF2B5EF4-FFF2-40B4-BE49-F238E27FC236}">
                <a16:creationId xmlns:a16="http://schemas.microsoft.com/office/drawing/2014/main" id="{61DC53BB-AC1A-9348-B06D-301527841E44}"/>
              </a:ext>
            </a:extLst>
          </p:cNvPr>
          <p:cNvSpPr txBox="1">
            <a:spLocks/>
          </p:cNvSpPr>
          <p:nvPr/>
        </p:nvSpPr>
        <p:spPr>
          <a:xfrm>
            <a:off x="-1" y="761135"/>
            <a:ext cx="5443870" cy="57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200" dirty="0">
                <a:solidFill>
                  <a:schemeClr val="accent3">
                    <a:lumMod val="75000"/>
                  </a:schemeClr>
                </a:solidFill>
                <a:latin typeface="Helvetica" pitchFamily="2" charset="0"/>
              </a:rPr>
              <a:t>| Les renforcements:</a:t>
            </a:r>
          </a:p>
        </p:txBody>
      </p:sp>
      <p:pic>
        <p:nvPicPr>
          <p:cNvPr id="11" name="Picture 9" descr="A picture containing wall, light&#10;&#10;Description automatically generated">
            <a:extLst>
              <a:ext uri="{FF2B5EF4-FFF2-40B4-BE49-F238E27FC236}">
                <a16:creationId xmlns:a16="http://schemas.microsoft.com/office/drawing/2014/main" id="{54D9879F-6F50-FD40-BFE4-F4DCD55C0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730525" y="1256258"/>
            <a:ext cx="3907538" cy="331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258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Background pattern&#10;&#10;Description automatically generated">
            <a:extLst>
              <a:ext uri="{FF2B5EF4-FFF2-40B4-BE49-F238E27FC236}">
                <a16:creationId xmlns:a16="http://schemas.microsoft.com/office/drawing/2014/main" id="{4344B830-7E98-AD43-9CBC-76F73DB374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4366260" y="411480"/>
            <a:ext cx="4777740" cy="477774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ED9760B1-F879-694E-8B57-4A8181E8F85F}"/>
              </a:ext>
            </a:extLst>
          </p:cNvPr>
          <p:cNvSpPr txBox="1">
            <a:spLocks/>
          </p:cNvSpPr>
          <p:nvPr/>
        </p:nvSpPr>
        <p:spPr>
          <a:xfrm>
            <a:off x="0" y="274320"/>
            <a:ext cx="10485120" cy="57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000" dirty="0">
                <a:solidFill>
                  <a:schemeClr val="accent6">
                    <a:lumMod val="50000"/>
                  </a:schemeClr>
                </a:solidFill>
                <a:latin typeface="Helvetica" pitchFamily="2" charset="0"/>
              </a:rPr>
              <a:t>| Construction du plateau</a:t>
            </a:r>
          </a:p>
        </p:txBody>
      </p:sp>
      <p:pic>
        <p:nvPicPr>
          <p:cNvPr id="34" name="Picture 33" descr="A picture containing text, building, umbrella, dome&#10;&#10;Description automatically generated">
            <a:extLst>
              <a:ext uri="{FF2B5EF4-FFF2-40B4-BE49-F238E27FC236}">
                <a16:creationId xmlns:a16="http://schemas.microsoft.com/office/drawing/2014/main" id="{55F4DDBB-D833-EC41-A3A8-97A23A4F2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531" y="0"/>
            <a:ext cx="501039" cy="858924"/>
          </a:xfrm>
          <a:prstGeom prst="rect">
            <a:avLst/>
          </a:prstGeom>
        </p:spPr>
      </p:pic>
      <p:sp>
        <p:nvSpPr>
          <p:cNvPr id="66" name="Title 1">
            <a:extLst>
              <a:ext uri="{FF2B5EF4-FFF2-40B4-BE49-F238E27FC236}">
                <a16:creationId xmlns:a16="http://schemas.microsoft.com/office/drawing/2014/main" id="{61DC53BB-AC1A-9348-B06D-301527841E44}"/>
              </a:ext>
            </a:extLst>
          </p:cNvPr>
          <p:cNvSpPr txBox="1">
            <a:spLocks/>
          </p:cNvSpPr>
          <p:nvPr/>
        </p:nvSpPr>
        <p:spPr>
          <a:xfrm>
            <a:off x="-1" y="761135"/>
            <a:ext cx="5443870" cy="57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200" dirty="0">
                <a:solidFill>
                  <a:schemeClr val="accent3">
                    <a:lumMod val="75000"/>
                  </a:schemeClr>
                </a:solidFill>
                <a:latin typeface="Helvetica" pitchFamily="2" charset="0"/>
              </a:rPr>
              <a:t>| Les liaisons:</a:t>
            </a:r>
          </a:p>
        </p:txBody>
      </p:sp>
      <p:pic>
        <p:nvPicPr>
          <p:cNvPr id="7" name="Picture 12">
            <a:extLst>
              <a:ext uri="{FF2B5EF4-FFF2-40B4-BE49-F238E27FC236}">
                <a16:creationId xmlns:a16="http://schemas.microsoft.com/office/drawing/2014/main" id="{AA954B06-3B24-D841-BAA7-F3DF24364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64425" y="2718715"/>
            <a:ext cx="3664356" cy="467205"/>
          </a:xfrm>
          <a:prstGeom prst="rect">
            <a:avLst/>
          </a:prstGeom>
        </p:spPr>
      </p:pic>
      <p:pic>
        <p:nvPicPr>
          <p:cNvPr id="8" name="Picture 10" descr="A picture containing indoor, red&#10;&#10;Description automatically generated">
            <a:extLst>
              <a:ext uri="{FF2B5EF4-FFF2-40B4-BE49-F238E27FC236}">
                <a16:creationId xmlns:a16="http://schemas.microsoft.com/office/drawing/2014/main" id="{A5DB0F64-13F2-BD46-947A-3C71594B95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2146" y="1120140"/>
            <a:ext cx="3733227" cy="362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39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Background pattern&#10;&#10;Description automatically generated">
            <a:extLst>
              <a:ext uri="{FF2B5EF4-FFF2-40B4-BE49-F238E27FC236}">
                <a16:creationId xmlns:a16="http://schemas.microsoft.com/office/drawing/2014/main" id="{4344B830-7E98-AD43-9CBC-76F73DB374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4366260" y="411480"/>
            <a:ext cx="4777740" cy="477774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ED9760B1-F879-694E-8B57-4A8181E8F85F}"/>
              </a:ext>
            </a:extLst>
          </p:cNvPr>
          <p:cNvSpPr txBox="1">
            <a:spLocks/>
          </p:cNvSpPr>
          <p:nvPr/>
        </p:nvSpPr>
        <p:spPr>
          <a:xfrm>
            <a:off x="0" y="274320"/>
            <a:ext cx="10485120" cy="57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000" dirty="0">
                <a:solidFill>
                  <a:schemeClr val="accent6">
                    <a:lumMod val="50000"/>
                  </a:schemeClr>
                </a:solidFill>
                <a:latin typeface="Helvetica" pitchFamily="2" charset="0"/>
              </a:rPr>
              <a:t>| Equations de commande:</a:t>
            </a:r>
          </a:p>
        </p:txBody>
      </p:sp>
      <p:pic>
        <p:nvPicPr>
          <p:cNvPr id="34" name="Picture 33" descr="A picture containing text, building, umbrella, dome&#10;&#10;Description automatically generated">
            <a:extLst>
              <a:ext uri="{FF2B5EF4-FFF2-40B4-BE49-F238E27FC236}">
                <a16:creationId xmlns:a16="http://schemas.microsoft.com/office/drawing/2014/main" id="{55F4DDBB-D833-EC41-A3A8-97A23A4F2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531" y="0"/>
            <a:ext cx="501039" cy="8589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68">
                <a:extLst>
                  <a:ext uri="{FF2B5EF4-FFF2-40B4-BE49-F238E27FC236}">
                    <a16:creationId xmlns:a16="http://schemas.microsoft.com/office/drawing/2014/main" id="{2C1EBED7-EEC1-AA4A-B5C5-D49233C6CDCD}"/>
                  </a:ext>
                </a:extLst>
              </p:cNvPr>
              <p:cNvSpPr txBox="1"/>
              <p:nvPr/>
            </p:nvSpPr>
            <p:spPr>
              <a:xfrm>
                <a:off x="5099308" y="1320583"/>
                <a:ext cx="3675749" cy="10551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fr-FR" sz="1400" dirty="0">
                    <a:latin typeface="Helvetica" pitchFamily="2" charset="0"/>
                  </a:rPr>
                  <a:t>Plateau modélisé par le plan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400" dirty="0">
                            <a:latin typeface="Cambria Math" panose="02040503050406030204" pitchFamily="18" charset="0"/>
                          </a:rPr>
                          <m:t>𝐴𝐵𝐶</m:t>
                        </m:r>
                      </m:e>
                    </m:d>
                  </m:oMath>
                </a14:m>
                <a:r>
                  <a:rPr lang="fr-FR" sz="1400" dirty="0">
                    <a:latin typeface="Helvetica" pitchFamily="2" charset="0"/>
                  </a:rPr>
                  <a:t>, ayant les propriétés :</a:t>
                </a:r>
              </a:p>
              <a:p>
                <a:pPr marL="742950" lvl="1" indent="-285750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fr-FR" sz="1400" dirty="0">
                    <a:latin typeface="Helvetica" pitchFamily="2" charset="0"/>
                  </a:rPr>
                  <a:t>Sa normale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fr-FR" sz="14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fr-FR" sz="14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fr-FR" sz="14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fr-F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14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fr-FR" sz="140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fr-FR" sz="1400">
                        <a:latin typeface="Cambria Math" panose="02040503050406030204" pitchFamily="18" charset="0"/>
                      </a:rPr>
                      <m:t>⇔(</m:t>
                    </m:r>
                    <m:r>
                      <a:rPr lang="fr-FR" sz="1400">
                        <a:latin typeface="Cambria Math" panose="02040503050406030204" pitchFamily="18" charset="0"/>
                      </a:rPr>
                      <m:t>𝜑</m:t>
                    </m:r>
                    <m:r>
                      <a:rPr lang="fr-FR" sz="140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sz="1400">
                        <a:latin typeface="Cambria Math" panose="02040503050406030204" pitchFamily="18" charset="0"/>
                      </a:rPr>
                      <m:t>𝜃</m:t>
                    </m:r>
                    <m:r>
                      <a:rPr lang="fr-FR" sz="1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1400" dirty="0">
                  <a:latin typeface="Helvetica" pitchFamily="2" charset="0"/>
                </a:endParaRPr>
              </a:p>
              <a:p>
                <a:pPr marL="742950" lvl="1" indent="-285750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fr-FR" sz="1400" dirty="0">
                    <a:latin typeface="Helvetica" pitchFamily="2" charset="0"/>
                  </a:rPr>
                  <a:t>Un point </a:t>
                </a:r>
                <a14:m>
                  <m:oMath xmlns:m="http://schemas.openxmlformats.org/officeDocument/2006/math">
                    <m:r>
                      <a:rPr lang="fr-FR" sz="140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400"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sz="140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sz="1400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FR" sz="140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sz="1400">
                        <a:latin typeface="Cambria Math" panose="02040503050406030204" pitchFamily="18" charset="0"/>
                      </a:rPr>
                      <m:t>𝑍</m:t>
                    </m:r>
                    <m:r>
                      <a:rPr lang="fr-FR" sz="1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1400" dirty="0">
                    <a:latin typeface="Helvetica" pitchFamily="2" charset="0"/>
                  </a:rPr>
                  <a:t> par lequel il passe</a:t>
                </a:r>
              </a:p>
            </p:txBody>
          </p:sp>
        </mc:Choice>
        <mc:Fallback>
          <p:sp>
            <p:nvSpPr>
              <p:cNvPr id="9" name="TextBox 68">
                <a:extLst>
                  <a:ext uri="{FF2B5EF4-FFF2-40B4-BE49-F238E27FC236}">
                    <a16:creationId xmlns:a16="http://schemas.microsoft.com/office/drawing/2014/main" id="{2C1EBED7-EEC1-AA4A-B5C5-D49233C6C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308" y="1320583"/>
                <a:ext cx="3675749" cy="1055161"/>
              </a:xfrm>
              <a:prstGeom prst="rect">
                <a:avLst/>
              </a:prstGeom>
              <a:blipFill>
                <a:blip r:embed="rId4"/>
                <a:stretch>
                  <a:fillRect l="-3103" t="-3571" r="-2069" b="-95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F3C2984-552E-3D4D-9661-90D489CB4676}"/>
                  </a:ext>
                </a:extLst>
              </p:cNvPr>
              <p:cNvSpPr/>
              <p:nvPr/>
            </p:nvSpPr>
            <p:spPr>
              <a:xfrm>
                <a:off x="5099309" y="4125320"/>
                <a:ext cx="3380288" cy="589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lnSpc>
                    <a:spcPct val="120000"/>
                  </a:lnSpc>
                  <a:buClr>
                    <a:srgbClr val="24658C"/>
                  </a:buClr>
                  <a:buFont typeface="Wingdings" panose="05000000000000000000" pitchFamily="2" charset="2"/>
                  <a:buChar char="Ø"/>
                </a:pPr>
                <a:r>
                  <a:rPr lang="fr-FR" sz="1400" b="1" dirty="0">
                    <a:solidFill>
                      <a:schemeClr val="tx1"/>
                    </a:solidFill>
                    <a:latin typeface="Helvetica" pitchFamily="2" charset="0"/>
                    <a:ea typeface="Arial"/>
                    <a:cs typeface="Arial"/>
                  </a:rPr>
                  <a:t>Objectif : </a:t>
                </a:r>
                <a:r>
                  <a:rPr lang="fr-FR" sz="1400" dirty="0">
                    <a:solidFill>
                      <a:schemeClr val="tx1"/>
                    </a:solidFill>
                    <a:latin typeface="Helvetica" pitchFamily="2" charset="0"/>
                    <a:ea typeface="Arial"/>
                    <a:cs typeface="Arial"/>
                  </a:rPr>
                  <a:t>Trouver 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</a:rPr>
                        </m:ctrlPr>
                      </m:sSubPr>
                      <m:e>
                        <m:r>
                          <a:rPr lang="fr-FR" sz="1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</a:rPr>
                          <m:t>(</m:t>
                        </m:r>
                        <m:r>
                          <a:rPr lang="fr-FR" sz="1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</a:rPr>
                          <m:t>𝐿</m:t>
                        </m:r>
                      </m:e>
                      <m:sub>
                        <m:r>
                          <a:rPr lang="fr-FR" sz="1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fr-FR" sz="1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Arial"/>
                        <a:cs typeface="Arial"/>
                      </a:rPr>
                      <m:t>,</m:t>
                    </m:r>
                    <m:sSub>
                      <m:sSubPr>
                        <m:ctrlPr>
                          <a:rPr lang="fr-F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</a:rPr>
                        </m:ctrlPr>
                      </m:sSubPr>
                      <m:e>
                        <m:r>
                          <a:rPr lang="fr-FR" sz="1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</a:rPr>
                          <m:t> </m:t>
                        </m:r>
                        <m:r>
                          <a:rPr lang="fr-FR" sz="1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</a:rPr>
                          <m:t>𝐿</m:t>
                        </m:r>
                      </m:e>
                      <m:sub>
                        <m:r>
                          <a:rPr lang="fr-FR" sz="1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</a:rPr>
                          <m:t>2</m:t>
                        </m:r>
                      </m:sub>
                    </m:sSub>
                    <m:r>
                      <a:rPr lang="fr-FR" sz="1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Arial"/>
                        <a:cs typeface="Arial"/>
                      </a:rPr>
                      <m:t>, </m:t>
                    </m:r>
                    <m:sSub>
                      <m:sSubPr>
                        <m:ctrlPr>
                          <a:rPr lang="fr-F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</a:rPr>
                        </m:ctrlPr>
                      </m:sSubPr>
                      <m:e>
                        <m:r>
                          <a:rPr lang="fr-FR" sz="1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</a:rPr>
                          <m:t>𝐿</m:t>
                        </m:r>
                      </m:e>
                      <m:sub>
                        <m:r>
                          <a:rPr lang="fr-FR" sz="1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</a:rPr>
                          <m:t>3</m:t>
                        </m:r>
                      </m:sub>
                    </m:sSub>
                    <m:r>
                      <a:rPr lang="fr-FR" sz="1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Arial"/>
                        <a:cs typeface="Arial"/>
                      </a:rPr>
                      <m:t>)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Helvetica" pitchFamily="2" charset="0"/>
                    <a:ea typeface="Arial"/>
                    <a:cs typeface="Arial"/>
                  </a:rPr>
                  <a:t> </a:t>
                </a:r>
                <a:r>
                  <a:rPr lang="fr-FR" sz="1400" dirty="0">
                    <a:solidFill>
                      <a:schemeClr val="tx1"/>
                    </a:solidFill>
                    <a:latin typeface="Helvetica" pitchFamily="2" charset="0"/>
                    <a:ea typeface="Arial"/>
                    <a:cs typeface="Arial"/>
                  </a:rPr>
                  <a:t>à fournir aux moteurs</a:t>
                </a: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F3C2984-552E-3D4D-9661-90D489CB46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309" y="4125320"/>
                <a:ext cx="3380288" cy="589136"/>
              </a:xfrm>
              <a:prstGeom prst="rect">
                <a:avLst/>
              </a:prstGeom>
              <a:blipFill>
                <a:blip r:embed="rId5"/>
                <a:stretch>
                  <a:fillRect l="-375" b="-104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FB9960A-9F2D-604B-9D8D-790110874E2D}"/>
                  </a:ext>
                </a:extLst>
              </p:cNvPr>
              <p:cNvSpPr/>
              <p:nvPr/>
            </p:nvSpPr>
            <p:spPr>
              <a:xfrm>
                <a:off x="5099309" y="3208125"/>
                <a:ext cx="3380288" cy="5915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fr-FR" sz="1400" dirty="0">
                    <a:latin typeface="Helvetica" pitchFamily="2" charset="0"/>
                  </a:rPr>
                  <a:t>Le plan commandé est décalé du plan </a:t>
                </a:r>
                <a14:m>
                  <m:oMath xmlns:m="http://schemas.openxmlformats.org/officeDocument/2006/math">
                    <m:r>
                      <a:rPr lang="fr-FR" sz="1400" dirty="0">
                        <a:latin typeface="Cambria Math" panose="02040503050406030204" pitchFamily="18" charset="0"/>
                      </a:rPr>
                      <m:t>𝐴𝐵𝐶</m:t>
                    </m:r>
                  </m:oMath>
                </a14:m>
                <a:r>
                  <a:rPr lang="fr-FR" sz="1400" dirty="0">
                    <a:latin typeface="Helvetica" pitchFamily="2" charset="0"/>
                  </a:rPr>
                  <a:t> par l’épaisseur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40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</m:acc>
                    <m:r>
                      <a:rPr lang="fr-FR" sz="140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400" dirty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fr-FR" sz="1400" dirty="0">
                        <a:latin typeface="Cambria Math" panose="02040503050406030204" pitchFamily="18" charset="0"/>
                      </a:rPr>
                      <m:t>.</m:t>
                    </m:r>
                    <m:acc>
                      <m:accPr>
                        <m:chr m:val="⃗"/>
                        <m:ctrlPr>
                          <a:rPr lang="fr-FR" sz="1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400" dirty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acc>
                  </m:oMath>
                </a14:m>
                <a:endParaRPr lang="fr-FR" sz="1400" dirty="0">
                  <a:latin typeface="Helvetica" pitchFamily="2" charset="0"/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FB9960A-9F2D-604B-9D8D-790110874E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309" y="3208125"/>
                <a:ext cx="3380288" cy="591572"/>
              </a:xfrm>
              <a:prstGeom prst="rect">
                <a:avLst/>
              </a:prstGeom>
              <a:blipFill>
                <a:blip r:embed="rId6"/>
                <a:stretch>
                  <a:fillRect l="-749" b="-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5">
            <a:extLst>
              <a:ext uri="{FF2B5EF4-FFF2-40B4-BE49-F238E27FC236}">
                <a16:creationId xmlns:a16="http://schemas.microsoft.com/office/drawing/2014/main" id="{88E4984E-64A1-1846-8CAB-4D69DB5934E6}"/>
              </a:ext>
            </a:extLst>
          </p:cNvPr>
          <p:cNvSpPr txBox="1"/>
          <p:nvPr/>
        </p:nvSpPr>
        <p:spPr>
          <a:xfrm>
            <a:off x="257955" y="3858683"/>
            <a:ext cx="1936390" cy="462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buClr>
                <a:schemeClr val="accent1"/>
              </a:buClr>
              <a:buSzPts val="2400"/>
              <a:defRPr sz="1200">
                <a:solidFill>
                  <a:srgbClr val="85D5E6"/>
                </a:solidFill>
                <a:latin typeface="Proxima Nova Semibold"/>
              </a:defRPr>
            </a:lvl1pPr>
          </a:lstStyle>
          <a:p>
            <a:r>
              <a:rPr lang="fr-FR" i="1" dirty="0">
                <a:solidFill>
                  <a:srgbClr val="24658C"/>
                </a:solidFill>
                <a:latin typeface="Helvetica" pitchFamily="2" charset="0"/>
              </a:rPr>
              <a:t>Vue 3D du plateau avec les différents paramétrages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5">
                <a:extLst>
                  <a:ext uri="{FF2B5EF4-FFF2-40B4-BE49-F238E27FC236}">
                    <a16:creationId xmlns:a16="http://schemas.microsoft.com/office/drawing/2014/main" id="{B0311FA1-F22B-F748-A26F-90B26E9886E3}"/>
                  </a:ext>
                </a:extLst>
              </p:cNvPr>
              <p:cNvSpPr txBox="1"/>
              <p:nvPr/>
            </p:nvSpPr>
            <p:spPr>
              <a:xfrm>
                <a:off x="2741677" y="3893936"/>
                <a:ext cx="1830323" cy="4627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algn="ctr">
                  <a:buClr>
                    <a:schemeClr val="accent1"/>
                  </a:buClr>
                  <a:buSzPts val="2400"/>
                  <a:defRPr sz="1200">
                    <a:solidFill>
                      <a:srgbClr val="85D5E6"/>
                    </a:solidFill>
                    <a:latin typeface="Proxima Nova Semibold"/>
                  </a:defRPr>
                </a:lvl1pPr>
              </a:lstStyle>
              <a:p>
                <a:r>
                  <a:rPr lang="fr-FR" i="1" dirty="0">
                    <a:solidFill>
                      <a:srgbClr val="24658C"/>
                    </a:solidFill>
                    <a:latin typeface="Helvetica" pitchFamily="2" charset="0"/>
                  </a:rPr>
                  <a:t>Modélisation du matériels entre surface du plateau et plan </a:t>
                </a:r>
                <a14:m>
                  <m:oMath xmlns:m="http://schemas.openxmlformats.org/officeDocument/2006/math">
                    <m:r>
                      <a:rPr lang="fr-FR" i="1" dirty="0">
                        <a:solidFill>
                          <a:srgbClr val="24658C"/>
                        </a:solidFill>
                        <a:latin typeface="Helvetica" pitchFamily="2" charset="0"/>
                      </a:rPr>
                      <m:t>𝐴𝐵𝐶</m:t>
                    </m:r>
                  </m:oMath>
                </a14:m>
                <a:endParaRPr lang="fr-FR" i="1" dirty="0">
                  <a:solidFill>
                    <a:srgbClr val="24658C"/>
                  </a:solidFill>
                  <a:latin typeface="Helvetica" pitchFamily="2" charset="0"/>
                </a:endParaRPr>
              </a:p>
            </p:txBody>
          </p:sp>
        </mc:Choice>
        <mc:Fallback>
          <p:sp>
            <p:nvSpPr>
              <p:cNvPr id="13" name="TextBox 15">
                <a:extLst>
                  <a:ext uri="{FF2B5EF4-FFF2-40B4-BE49-F238E27FC236}">
                    <a16:creationId xmlns:a16="http://schemas.microsoft.com/office/drawing/2014/main" id="{B0311FA1-F22B-F748-A26F-90B26E98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677" y="3893936"/>
                <a:ext cx="1830323" cy="462767"/>
              </a:xfrm>
              <a:prstGeom prst="rect">
                <a:avLst/>
              </a:prstGeom>
              <a:blipFill>
                <a:blip r:embed="rId7"/>
                <a:stretch>
                  <a:fillRect t="-473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age 9">
            <a:extLst>
              <a:ext uri="{FF2B5EF4-FFF2-40B4-BE49-F238E27FC236}">
                <a16:creationId xmlns:a16="http://schemas.microsoft.com/office/drawing/2014/main" id="{4627E048-0812-0145-95D1-9008AF9A59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735" y="1579554"/>
            <a:ext cx="1874922" cy="19779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5" name="Image 10">
            <a:extLst>
              <a:ext uri="{FF2B5EF4-FFF2-40B4-BE49-F238E27FC236}">
                <a16:creationId xmlns:a16="http://schemas.microsoft.com/office/drawing/2014/main" id="{55AA823D-062D-DD4C-8FE9-A9050E3E7F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2060" y="1585983"/>
            <a:ext cx="1772218" cy="19715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44579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Background pattern&#10;&#10;Description automatically generated">
            <a:extLst>
              <a:ext uri="{FF2B5EF4-FFF2-40B4-BE49-F238E27FC236}">
                <a16:creationId xmlns:a16="http://schemas.microsoft.com/office/drawing/2014/main" id="{4344B830-7E98-AD43-9CBC-76F73DB374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4721921" y="776010"/>
            <a:ext cx="4777740" cy="477774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ED9760B1-F879-694E-8B57-4A8181E8F85F}"/>
              </a:ext>
            </a:extLst>
          </p:cNvPr>
          <p:cNvSpPr txBox="1">
            <a:spLocks/>
          </p:cNvSpPr>
          <p:nvPr/>
        </p:nvSpPr>
        <p:spPr>
          <a:xfrm>
            <a:off x="0" y="274320"/>
            <a:ext cx="10485120" cy="57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000" dirty="0">
                <a:solidFill>
                  <a:schemeClr val="accent6">
                    <a:lumMod val="50000"/>
                  </a:schemeClr>
                </a:solidFill>
                <a:latin typeface="Helvetica" pitchFamily="2" charset="0"/>
              </a:rPr>
              <a:t>| Equations de commande:</a:t>
            </a:r>
          </a:p>
        </p:txBody>
      </p:sp>
      <p:pic>
        <p:nvPicPr>
          <p:cNvPr id="34" name="Picture 33" descr="A picture containing text, building, umbrella, dome&#10;&#10;Description automatically generated">
            <a:extLst>
              <a:ext uri="{FF2B5EF4-FFF2-40B4-BE49-F238E27FC236}">
                <a16:creationId xmlns:a16="http://schemas.microsoft.com/office/drawing/2014/main" id="{55F4DDBB-D833-EC41-A3A8-97A23A4F2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531" y="0"/>
            <a:ext cx="501039" cy="858924"/>
          </a:xfrm>
          <a:prstGeom prst="rect">
            <a:avLst/>
          </a:prstGeom>
        </p:spPr>
      </p:pic>
      <p:pic>
        <p:nvPicPr>
          <p:cNvPr id="16" name="Image 9">
            <a:extLst>
              <a:ext uri="{FF2B5EF4-FFF2-40B4-BE49-F238E27FC236}">
                <a16:creationId xmlns:a16="http://schemas.microsoft.com/office/drawing/2014/main" id="{26E47740-B96B-1348-A220-EC7EB3BDB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7" y="1180974"/>
            <a:ext cx="2990933" cy="22814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08F8CCC-2003-734B-87FA-047DED59D08B}"/>
              </a:ext>
            </a:extLst>
          </p:cNvPr>
          <p:cNvSpPr/>
          <p:nvPr/>
        </p:nvSpPr>
        <p:spPr>
          <a:xfrm>
            <a:off x="336132" y="2890902"/>
            <a:ext cx="2602139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buClr>
                <a:schemeClr val="accent1"/>
              </a:buClr>
              <a:buSzPts val="2400"/>
            </a:pPr>
            <a:r>
              <a:rPr lang="fr-FR" sz="1200" i="1" dirty="0">
                <a:solidFill>
                  <a:srgbClr val="24658C"/>
                </a:solidFill>
                <a:latin typeface="Helvetica" pitchFamily="2" charset="0"/>
              </a:rPr>
              <a:t>Vue de coté de la liaison rotule – pivot glissant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84">
                <a:extLst>
                  <a:ext uri="{FF2B5EF4-FFF2-40B4-BE49-F238E27FC236}">
                    <a16:creationId xmlns:a16="http://schemas.microsoft.com/office/drawing/2014/main" id="{7AB9464B-3579-EE4F-84C3-06262FBD0072}"/>
                  </a:ext>
                </a:extLst>
              </p:cNvPr>
              <p:cNvSpPr txBox="1"/>
              <p:nvPr/>
            </p:nvSpPr>
            <p:spPr>
              <a:xfrm>
                <a:off x="3327065" y="1065619"/>
                <a:ext cx="6172596" cy="146790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24658C"/>
                    </a:solidFill>
                    <a:latin typeface="Helvetica" pitchFamily="2" charset="0"/>
                  </a:rPr>
                  <a:t>Equation du plan </a:t>
                </a:r>
                <a14:m>
                  <m:oMath xmlns:m="http://schemas.openxmlformats.org/officeDocument/2006/math">
                    <m:r>
                      <a:rPr lang="fr-FR" b="1" dirty="0">
                        <a:solidFill>
                          <a:srgbClr val="24658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>
                        <a:solidFill>
                          <a:srgbClr val="24658C"/>
                        </a:solidFill>
                        <a:latin typeface="Cambria Math" panose="02040503050406030204" pitchFamily="18" charset="0"/>
                      </a:rPr>
                      <m:t>𝐀𝐁𝐂</m:t>
                    </m:r>
                    <m:r>
                      <a:rPr lang="fr-FR" b="1" dirty="0">
                        <a:solidFill>
                          <a:srgbClr val="24658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rgbClr val="24658C"/>
                    </a:solidFill>
                    <a:latin typeface="Helvetica" pitchFamily="2" charset="0"/>
                  </a:rPr>
                  <a:t> :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b="1" dirty="0">
                    <a:solidFill>
                      <a:srgbClr val="24658C"/>
                    </a:solidFill>
                    <a:latin typeface="Helvetica" pitchFamily="2" charset="0"/>
                  </a:rPr>
                  <a:t>     </a:t>
                </a:r>
                <a:r>
                  <a:rPr lang="fr-FR" dirty="0">
                    <a:latin typeface="Helvetica" pitchFamily="2" charset="0"/>
                  </a:rPr>
                  <a:t>Plan supérieur passe </a:t>
                </a:r>
                <a:r>
                  <a:rPr lang="en-US" dirty="0">
                    <a:latin typeface="Helvetica" pitchFamily="2" charset="0"/>
                  </a:rPr>
                  <a:t>par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mr>
                          <m:mr>
                            <m:e>
                              <m:r>
                                <a:rPr lang="fr-FR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mr>
                          <m:mr>
                            <m:e>
                              <m:r>
                                <a:rPr lang="fr-FR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dirty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𝐴𝐵𝐶</m:t>
                    </m:r>
                    <m:r>
                      <a:rPr lang="fr-FR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passe par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mr>
                          <m:mr>
                            <m:e>
                              <m:r>
                                <a:rPr lang="fr-FR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mr>
                          <m:mr>
                            <m:e>
                              <m:r>
                                <a:rPr lang="fr-FR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mr>
                        </m:m>
                      </m:e>
                    </m:d>
                    <m:r>
                      <a:rPr lang="fr-FR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FR">
                        <a:latin typeface="Cambria Math" panose="02040503050406030204" pitchFamily="18" charset="0"/>
                      </a:rPr>
                      <m:t>.</m:t>
                    </m:r>
                    <m:acc>
                      <m:accPr>
                        <m:chr m:val="⃗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endParaRPr lang="en-US" dirty="0">
                  <a:latin typeface="Helvetica" pitchFamily="2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dirty="0">
                    <a:latin typeface="Helvetica" pitchFamily="2" charset="0"/>
                  </a:rPr>
                  <a:t>     </a:t>
                </a:r>
                <a:r>
                  <a:rPr lang="fr-FR" dirty="0">
                    <a:latin typeface="Helvetica" pitchFamily="2" charset="0"/>
                  </a:rPr>
                  <a:t>Donc l’équation du plan :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b="1" dirty="0">
                    <a:solidFill>
                      <a:srgbClr val="C00000"/>
                    </a:solidFill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fr-FR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sub>
                    </m:sSub>
                    <m:r>
                      <a:rPr lang="fr-FR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fr-FR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fr-FR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sub>
                    </m:sSub>
                    <m:r>
                      <a:rPr lang="fr-FR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fr-FR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fr-FR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𝐳</m:t>
                        </m:r>
                      </m:sub>
                    </m:sSub>
                    <m:r>
                      <a:rPr lang="fr-FR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𝐳</m:t>
                    </m:r>
                    <m:r>
                      <a:rPr lang="fr-FR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fr-FR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fr-FR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sub>
                    </m:sSub>
                    <m:r>
                      <a:rPr lang="fr-FR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𝐗</m:t>
                    </m:r>
                    <m:r>
                      <a:rPr lang="fr-FR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r-FR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fr-FR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sub>
                    </m:sSub>
                    <m:r>
                      <a:rPr lang="fr-FR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𝐞</m:t>
                    </m:r>
                    <m:r>
                      <a:rPr lang="fr-FR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fr-FR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fr-FR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sub>
                    </m:sSub>
                    <m:r>
                      <a:rPr lang="fr-FR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𝐘</m:t>
                    </m:r>
                    <m:r>
                      <a:rPr lang="fr-FR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r-FR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fr-FR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sub>
                    </m:sSub>
                    <m:r>
                      <a:rPr lang="fr-FR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𝐞</m:t>
                    </m:r>
                    <m:r>
                      <a:rPr lang="fr-FR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fr-FR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fr-FR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𝐳</m:t>
                        </m:r>
                      </m:sub>
                    </m:sSub>
                    <m:r>
                      <a:rPr lang="fr-FR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𝐙</m:t>
                    </m:r>
                    <m:r>
                      <a:rPr lang="fr-FR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r-FR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fr-FR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𝐳</m:t>
                        </m:r>
                      </m:sub>
                    </m:sSub>
                    <m:r>
                      <a:rPr lang="fr-FR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𝐞</m:t>
                    </m:r>
                    <m:r>
                      <a:rPr lang="fr-FR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rgbClr val="C00000"/>
                  </a:solidFill>
                  <a:latin typeface="Helvetica" pitchFamily="2" charset="0"/>
                </a:endParaRPr>
              </a:p>
            </p:txBody>
          </p:sp>
        </mc:Choice>
        <mc:Fallback>
          <p:sp>
            <p:nvSpPr>
              <p:cNvPr id="18" name="TextBox 84">
                <a:extLst>
                  <a:ext uri="{FF2B5EF4-FFF2-40B4-BE49-F238E27FC236}">
                    <a16:creationId xmlns:a16="http://schemas.microsoft.com/office/drawing/2014/main" id="{7AB9464B-3579-EE4F-84C3-06262FBD0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065" y="1065619"/>
                <a:ext cx="6172596" cy="1467902"/>
              </a:xfrm>
              <a:prstGeom prst="rect">
                <a:avLst/>
              </a:prstGeom>
              <a:blipFill>
                <a:blip r:embed="rId5"/>
                <a:stretch>
                  <a:fillRect l="-1852" t="-1724" b="-431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85">
                <a:extLst>
                  <a:ext uri="{FF2B5EF4-FFF2-40B4-BE49-F238E27FC236}">
                    <a16:creationId xmlns:a16="http://schemas.microsoft.com/office/drawing/2014/main" id="{E9D53512-E0E6-6247-9ADD-B8CF506120B0}"/>
                  </a:ext>
                </a:extLst>
              </p:cNvPr>
              <p:cNvSpPr txBox="1"/>
              <p:nvPr/>
            </p:nvSpPr>
            <p:spPr>
              <a:xfrm>
                <a:off x="3327065" y="2668462"/>
                <a:ext cx="4846546" cy="99283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fr-FR" b="1" dirty="0">
                    <a:solidFill>
                      <a:srgbClr val="24658C"/>
                    </a:solidFill>
                    <a:latin typeface="Helvetica" pitchFamily="2" charset="0"/>
                  </a:rPr>
                  <a:t>Coordonnées des rotules :</a:t>
                </a:r>
                <a:endParaRPr lang="es-ES" b="1" dirty="0">
                  <a:solidFill>
                    <a:srgbClr val="24658C"/>
                  </a:solidFill>
                  <a:latin typeface="Helvetica" pitchFamily="2" charset="0"/>
                </a:endParaRPr>
              </a:p>
              <a:p>
                <a:pPr algn="ctr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fr-FR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fr-FR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fr-FR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fr-FR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fr-FR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fr-FR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r-FR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fr-FR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fr-FR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fr-FR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fr-FR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fr-FR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fr-FR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Helvetica" pitchFamily="2" charset="0"/>
                </a:endParaRPr>
              </a:p>
            </p:txBody>
          </p:sp>
        </mc:Choice>
        <mc:Fallback>
          <p:sp>
            <p:nvSpPr>
              <p:cNvPr id="19" name="TextBox 85">
                <a:extLst>
                  <a:ext uri="{FF2B5EF4-FFF2-40B4-BE49-F238E27FC236}">
                    <a16:creationId xmlns:a16="http://schemas.microsoft.com/office/drawing/2014/main" id="{E9D53512-E0E6-6247-9ADD-B8CF50612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065" y="2668462"/>
                <a:ext cx="4846546" cy="992836"/>
              </a:xfrm>
              <a:prstGeom prst="rect">
                <a:avLst/>
              </a:prstGeom>
              <a:blipFill>
                <a:blip r:embed="rId6"/>
                <a:stretch>
                  <a:fillRect l="-2356" t="-3797" b="-50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86">
                <a:extLst>
                  <a:ext uri="{FF2B5EF4-FFF2-40B4-BE49-F238E27FC236}">
                    <a16:creationId xmlns:a16="http://schemas.microsoft.com/office/drawing/2014/main" id="{B15064F7-3E1B-704E-8D5E-0ACB4C768311}"/>
                  </a:ext>
                </a:extLst>
              </p:cNvPr>
              <p:cNvSpPr txBox="1"/>
              <p:nvPr/>
            </p:nvSpPr>
            <p:spPr>
              <a:xfrm>
                <a:off x="2731693" y="3922973"/>
                <a:ext cx="5899838" cy="90512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285750" indent="-285750" algn="ctr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fr-FR" b="1" dirty="0">
                    <a:solidFill>
                      <a:srgbClr val="24658C"/>
                    </a:solidFill>
                    <a:latin typeface="Helvetica" pitchFamily="2" charset="0"/>
                  </a:rPr>
                  <a:t>Injection des coordonnées dans l’équation du plan: 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fr-FR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fr-FR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fr-FR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>
                        <a:latin typeface="Cambria Math" panose="02040503050406030204" pitchFamily="18" charset="0"/>
                      </a:rPr>
                      <m:t>𝒛</m:t>
                    </m:r>
                    <m:r>
                      <a:rPr lang="fr-FR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fr-FR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fr-FR"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FR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fr-FR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b>
                        </m:sSub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fr-FR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fr-FR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fr-FR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fr-FR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fr-FR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fr-FR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fr-FR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fr-FR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fr-FR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fr-FR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fr-FR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e>
                    </m:d>
                  </m:oMath>
                </a14:m>
                <a:endParaRPr lang="fr-FR" dirty="0">
                  <a:latin typeface="Helvetica" pitchFamily="2" charset="0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fr-FR" dirty="0">
                    <a:latin typeface="Helvetica" pitchFamily="2" charset="0"/>
                  </a:rPr>
                  <a:t>   	Même forme d’ équation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fr-FR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fr-FR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fr-FR" dirty="0">
                    <a:latin typeface="Helvetica" pitchFamily="2" charset="0"/>
                  </a:rPr>
                  <a:t> à une substitution près</a:t>
                </a:r>
              </a:p>
            </p:txBody>
          </p:sp>
        </mc:Choice>
        <mc:Fallback>
          <p:sp>
            <p:nvSpPr>
              <p:cNvPr id="20" name="TextBox 86">
                <a:extLst>
                  <a:ext uri="{FF2B5EF4-FFF2-40B4-BE49-F238E27FC236}">
                    <a16:creationId xmlns:a16="http://schemas.microsoft.com/office/drawing/2014/main" id="{B15064F7-3E1B-704E-8D5E-0ACB4C768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693" y="3922973"/>
                <a:ext cx="5899838" cy="905120"/>
              </a:xfrm>
              <a:prstGeom prst="rect">
                <a:avLst/>
              </a:prstGeom>
              <a:blipFill>
                <a:blip r:embed="rId7"/>
                <a:stretch>
                  <a:fillRect t="-4167" b="-1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621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Background pattern&#10;&#10;Description automatically generated">
            <a:extLst>
              <a:ext uri="{FF2B5EF4-FFF2-40B4-BE49-F238E27FC236}">
                <a16:creationId xmlns:a16="http://schemas.microsoft.com/office/drawing/2014/main" id="{4344B830-7E98-AD43-9CBC-76F73DB374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4366260" y="411480"/>
            <a:ext cx="4777740" cy="477774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ED9760B1-F879-694E-8B57-4A8181E8F85F}"/>
              </a:ext>
            </a:extLst>
          </p:cNvPr>
          <p:cNvSpPr txBox="1">
            <a:spLocks/>
          </p:cNvSpPr>
          <p:nvPr/>
        </p:nvSpPr>
        <p:spPr>
          <a:xfrm>
            <a:off x="0" y="274320"/>
            <a:ext cx="10485120" cy="57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000" dirty="0">
                <a:solidFill>
                  <a:schemeClr val="accent6">
                    <a:lumMod val="50000"/>
                  </a:schemeClr>
                </a:solidFill>
                <a:latin typeface="Helvetica" pitchFamily="2" charset="0"/>
              </a:rPr>
              <a:t>| Caractérisation des équations:</a:t>
            </a:r>
          </a:p>
        </p:txBody>
      </p:sp>
      <p:pic>
        <p:nvPicPr>
          <p:cNvPr id="34" name="Picture 33" descr="A picture containing text, building, umbrella, dome&#10;&#10;Description automatically generated">
            <a:extLst>
              <a:ext uri="{FF2B5EF4-FFF2-40B4-BE49-F238E27FC236}">
                <a16:creationId xmlns:a16="http://schemas.microsoft.com/office/drawing/2014/main" id="{55F4DDBB-D833-EC41-A3A8-97A23A4F2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531" y="0"/>
            <a:ext cx="501039" cy="85892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E74C4-8F13-E44F-AB99-E508D77E8D17}"/>
              </a:ext>
            </a:extLst>
          </p:cNvPr>
          <p:cNvSpPr/>
          <p:nvPr/>
        </p:nvSpPr>
        <p:spPr>
          <a:xfrm>
            <a:off x="365996" y="4454177"/>
            <a:ext cx="306499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buClr>
                <a:schemeClr val="accent1"/>
              </a:buClr>
              <a:buSzPts val="2400"/>
            </a:pPr>
            <a:r>
              <a:rPr lang="fr-FR" sz="1200" i="1" dirty="0">
                <a:solidFill>
                  <a:srgbClr val="24658C"/>
                </a:solidFill>
                <a:latin typeface="Helvetica" pitchFamily="2" charset="0"/>
              </a:rPr>
              <a:t>Inclinaison possible pour le point (0,0,100)</a:t>
            </a:r>
          </a:p>
        </p:txBody>
      </p:sp>
      <p:grpSp>
        <p:nvGrpSpPr>
          <p:cNvPr id="21" name="Groupe 39">
            <a:extLst>
              <a:ext uri="{FF2B5EF4-FFF2-40B4-BE49-F238E27FC236}">
                <a16:creationId xmlns:a16="http://schemas.microsoft.com/office/drawing/2014/main" id="{8B45E583-C949-224E-911D-3AC97E3EBE0A}"/>
              </a:ext>
            </a:extLst>
          </p:cNvPr>
          <p:cNvGrpSpPr/>
          <p:nvPr/>
        </p:nvGrpSpPr>
        <p:grpSpPr>
          <a:xfrm>
            <a:off x="-29874" y="1086378"/>
            <a:ext cx="4273451" cy="3427943"/>
            <a:chOff x="5403059" y="1307444"/>
            <a:chExt cx="3133720" cy="2722231"/>
          </a:xfrm>
        </p:grpSpPr>
        <p:pic>
          <p:nvPicPr>
            <p:cNvPr id="22" name="Image 26">
              <a:extLst>
                <a:ext uri="{FF2B5EF4-FFF2-40B4-BE49-F238E27FC236}">
                  <a16:creationId xmlns:a16="http://schemas.microsoft.com/office/drawing/2014/main" id="{9B8667F7-559E-FA42-ADD0-45D0D3EEC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3131"/>
            <a:stretch/>
          </p:blipFill>
          <p:spPr>
            <a:xfrm>
              <a:off x="5403059" y="1307444"/>
              <a:ext cx="3133720" cy="2722231"/>
            </a:xfrm>
            <a:prstGeom prst="rect">
              <a:avLst/>
            </a:prstGeom>
          </p:spPr>
        </p:pic>
        <p:cxnSp>
          <p:nvCxnSpPr>
            <p:cNvPr id="23" name="Connecteur droit 27">
              <a:extLst>
                <a:ext uri="{FF2B5EF4-FFF2-40B4-BE49-F238E27FC236}">
                  <a16:creationId xmlns:a16="http://schemas.microsoft.com/office/drawing/2014/main" id="{77205D8E-9F15-2240-B421-A42975B2E9AB}"/>
                </a:ext>
              </a:extLst>
            </p:cNvPr>
            <p:cNvCxnSpPr>
              <a:cxnSpLocks/>
            </p:cNvCxnSpPr>
            <p:nvPr/>
          </p:nvCxnSpPr>
          <p:spPr>
            <a:xfrm>
              <a:off x="5938262" y="2516980"/>
              <a:ext cx="2063315" cy="0"/>
            </a:xfrm>
            <a:prstGeom prst="line">
              <a:avLst/>
            </a:prstGeom>
            <a:noFill/>
            <a:ln w="9525" cap="flat" cmpd="sng" algn="ctr">
              <a:solidFill>
                <a:srgbClr val="0097A7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24" name="Signe de multiplication 25">
              <a:extLst>
                <a:ext uri="{FF2B5EF4-FFF2-40B4-BE49-F238E27FC236}">
                  <a16:creationId xmlns:a16="http://schemas.microsoft.com/office/drawing/2014/main" id="{0A96DC49-42D4-3243-AF63-DF2EE8252C95}"/>
                </a:ext>
              </a:extLst>
            </p:cNvPr>
            <p:cNvSpPr/>
            <p:nvPr/>
          </p:nvSpPr>
          <p:spPr>
            <a:xfrm rot="10608478" flipV="1">
              <a:off x="6117404" y="3132028"/>
              <a:ext cx="114742" cy="111045"/>
            </a:xfrm>
            <a:prstGeom prst="mathMultiply">
              <a:avLst/>
            </a:prstGeom>
            <a:solidFill>
              <a:srgbClr val="EEFF41">
                <a:lumMod val="50000"/>
              </a:srgbClr>
            </a:solidFill>
            <a:ln w="25400" cap="flat" cmpd="sng" algn="ctr">
              <a:solidFill>
                <a:srgbClr val="85D5E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5" name="Signe de multiplication 27">
              <a:extLst>
                <a:ext uri="{FF2B5EF4-FFF2-40B4-BE49-F238E27FC236}">
                  <a16:creationId xmlns:a16="http://schemas.microsoft.com/office/drawing/2014/main" id="{7FD1EB9A-4566-7643-9842-454FC6653802}"/>
                </a:ext>
              </a:extLst>
            </p:cNvPr>
            <p:cNvSpPr/>
            <p:nvPr/>
          </p:nvSpPr>
          <p:spPr>
            <a:xfrm rot="10608478" flipV="1">
              <a:off x="6559307" y="2973804"/>
              <a:ext cx="114742" cy="111045"/>
            </a:xfrm>
            <a:prstGeom prst="mathMultiply">
              <a:avLst/>
            </a:prstGeom>
            <a:solidFill>
              <a:srgbClr val="EEFF41">
                <a:lumMod val="50000"/>
              </a:srgbClr>
            </a:solidFill>
            <a:ln w="25400" cap="flat" cmpd="sng" algn="ctr">
              <a:solidFill>
                <a:srgbClr val="85D5E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26" name="Connecteur droit 33">
              <a:extLst>
                <a:ext uri="{FF2B5EF4-FFF2-40B4-BE49-F238E27FC236}">
                  <a16:creationId xmlns:a16="http://schemas.microsoft.com/office/drawing/2014/main" id="{BF43028D-9D79-B148-A8D8-BDE239AEA15E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flipV="1">
              <a:off x="6202984" y="3041693"/>
              <a:ext cx="385484" cy="115338"/>
            </a:xfrm>
            <a:prstGeom prst="line">
              <a:avLst/>
            </a:prstGeom>
            <a:noFill/>
            <a:ln w="9525" cap="flat" cmpd="sng" algn="ctr">
              <a:solidFill>
                <a:srgbClr val="85D5E6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Signe de multiplication 29">
              <a:extLst>
                <a:ext uri="{FF2B5EF4-FFF2-40B4-BE49-F238E27FC236}">
                  <a16:creationId xmlns:a16="http://schemas.microsoft.com/office/drawing/2014/main" id="{E3262BB3-2BF7-C147-BD8A-5948F5A98838}"/>
                </a:ext>
              </a:extLst>
            </p:cNvPr>
            <p:cNvSpPr/>
            <p:nvPr/>
          </p:nvSpPr>
          <p:spPr>
            <a:xfrm rot="10608478" flipV="1">
              <a:off x="6376331" y="2007693"/>
              <a:ext cx="114742" cy="111045"/>
            </a:xfrm>
            <a:prstGeom prst="mathMultiply">
              <a:avLst/>
            </a:prstGeom>
            <a:solidFill>
              <a:srgbClr val="FF0000"/>
            </a:solidFill>
            <a:ln w="2540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85D5E6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8" name="Signe de multiplication 31">
              <a:extLst>
                <a:ext uri="{FF2B5EF4-FFF2-40B4-BE49-F238E27FC236}">
                  <a16:creationId xmlns:a16="http://schemas.microsoft.com/office/drawing/2014/main" id="{0F07B72E-54FC-4346-953A-C64849F24E9D}"/>
                </a:ext>
              </a:extLst>
            </p:cNvPr>
            <p:cNvSpPr/>
            <p:nvPr/>
          </p:nvSpPr>
          <p:spPr>
            <a:xfrm rot="10608478" flipV="1">
              <a:off x="7080200" y="1883730"/>
              <a:ext cx="114742" cy="111045"/>
            </a:xfrm>
            <a:prstGeom prst="mathMultiply">
              <a:avLst/>
            </a:prstGeom>
            <a:solidFill>
              <a:srgbClr val="FF0000"/>
            </a:solidFill>
            <a:ln w="2540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85D5E6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29" name="Connecteur droit 35">
              <a:extLst>
                <a:ext uri="{FF2B5EF4-FFF2-40B4-BE49-F238E27FC236}">
                  <a16:creationId xmlns:a16="http://schemas.microsoft.com/office/drawing/2014/main" id="{65990BFF-24D9-3840-99F3-A8EFDAA166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8531" y="1908785"/>
              <a:ext cx="697203" cy="114216"/>
            </a:xfrm>
            <a:prstGeom prst="line">
              <a:avLst/>
            </a:prstGeom>
            <a:noFill/>
            <a:ln w="9525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Connecteur droit avec flèche 53">
              <a:extLst>
                <a:ext uri="{FF2B5EF4-FFF2-40B4-BE49-F238E27FC236}">
                  <a16:creationId xmlns:a16="http://schemas.microsoft.com/office/drawing/2014/main" id="{F7F1DA43-DED3-554D-B603-9BF6CFA0428F}"/>
                </a:ext>
              </a:extLst>
            </p:cNvPr>
            <p:cNvCxnSpPr>
              <a:cxnSpLocks/>
            </p:cNvCxnSpPr>
            <p:nvPr/>
          </p:nvCxnSpPr>
          <p:spPr>
            <a:xfrm>
              <a:off x="7694836" y="2516980"/>
              <a:ext cx="0" cy="1001995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31" name="ZoneTexte 1">
              <a:extLst>
                <a:ext uri="{FF2B5EF4-FFF2-40B4-BE49-F238E27FC236}">
                  <a16:creationId xmlns:a16="http://schemas.microsoft.com/office/drawing/2014/main" id="{F894DA22-B420-5242-BF31-8F5100737EEF}"/>
                </a:ext>
              </a:extLst>
            </p:cNvPr>
            <p:cNvSpPr txBox="1"/>
            <p:nvPr/>
          </p:nvSpPr>
          <p:spPr>
            <a:xfrm>
              <a:off x="6985116" y="2911191"/>
              <a:ext cx="8065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r>
                <a:rPr lang="fr-FR" sz="1000" kern="0" dirty="0">
                  <a:solidFill>
                    <a:srgbClr val="212121"/>
                  </a:solidFill>
                  <a:latin typeface="Arial"/>
                  <a:cs typeface="Arial"/>
                  <a:sym typeface="Arial"/>
                </a:rPr>
                <a:t>Largeur de la bande</a:t>
              </a:r>
              <a:endParaRPr lang="en-GB" sz="1000" kern="0" dirty="0">
                <a:solidFill>
                  <a:srgbClr val="212121"/>
                </a:solidFill>
                <a:latin typeface="Arial"/>
                <a:cs typeface="Arial"/>
                <a:sym typeface="Arial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5F16F71-F320-DF4A-8EE0-5B8C68AE9A06}"/>
                  </a:ext>
                </a:extLst>
              </p:cNvPr>
              <p:cNvSpPr/>
              <p:nvPr/>
            </p:nvSpPr>
            <p:spPr>
              <a:xfrm>
                <a:off x="3981585" y="1371490"/>
                <a:ext cx="5098246" cy="5915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fr-FR" sz="1400" b="1" dirty="0">
                    <a:solidFill>
                      <a:srgbClr val="24658C"/>
                    </a:solidFill>
                    <a:latin typeface="Helvetica" pitchFamily="2" charset="0"/>
                    <a:ea typeface="Arial"/>
                    <a:cs typeface="Arial"/>
                  </a:rPr>
                  <a:t>Objectif : </a:t>
                </a:r>
                <a:endParaRPr lang="fr-FR" sz="1400" dirty="0">
                  <a:solidFill>
                    <a:srgbClr val="24658C"/>
                  </a:solidFill>
                  <a:latin typeface="Helvetica" pitchFamily="2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fr-FR" sz="1400" dirty="0">
                    <a:latin typeface="Helvetica" pitchFamily="2" charset="0"/>
                  </a:rPr>
                  <a:t>Pour </a:t>
                </a:r>
                <a14:m>
                  <m:oMath xmlns:m="http://schemas.openxmlformats.org/officeDocument/2006/math">
                    <m:r>
                      <a:rPr lang="fr-FR" sz="1400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400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sz="1400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sz="1400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FR" sz="1400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sz="1400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fr-FR" sz="140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1400" dirty="0">
                    <a:latin typeface="Helvetica" pitchFamily="2" charset="0"/>
                  </a:rPr>
                  <a:t> fixé, quelles sont les inclinaison </a:t>
                </a:r>
                <a14:m>
                  <m:oMath xmlns:m="http://schemas.openxmlformats.org/officeDocument/2006/math">
                    <m:r>
                      <a:rPr lang="fr-FR" sz="1400">
                        <a:latin typeface="Cambria Math" panose="02040503050406030204" pitchFamily="18" charset="0"/>
                      </a:rPr>
                      <m:t>𝜙</m:t>
                    </m:r>
                    <m:r>
                      <a:rPr lang="fr-FR" sz="140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sz="140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fr-FR" sz="1400" dirty="0">
                    <a:latin typeface="Helvetica" pitchFamily="2" charset="0"/>
                  </a:rPr>
                  <a:t> possible ?</a:t>
                </a:r>
              </a:p>
            </p:txBody>
          </p:sp>
        </mc:Choice>
        <mc:Fallback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5F16F71-F320-DF4A-8EE0-5B8C68AE9A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1585" y="1371490"/>
                <a:ext cx="5098246" cy="591572"/>
              </a:xfrm>
              <a:prstGeom prst="rect">
                <a:avLst/>
              </a:prstGeom>
              <a:blipFill>
                <a:blip r:embed="rId5"/>
                <a:stretch>
                  <a:fillRect l="-249" b="-106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68">
                <a:extLst>
                  <a:ext uri="{FF2B5EF4-FFF2-40B4-BE49-F238E27FC236}">
                    <a16:creationId xmlns:a16="http://schemas.microsoft.com/office/drawing/2014/main" id="{D675ACBD-269A-B249-997C-6006314AABF7}"/>
                  </a:ext>
                </a:extLst>
              </p:cNvPr>
              <p:cNvSpPr txBox="1"/>
              <p:nvPr/>
            </p:nvSpPr>
            <p:spPr>
              <a:xfrm>
                <a:off x="4058513" y="2268617"/>
                <a:ext cx="5162842" cy="17924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Clr>
                    <a:srgbClr val="24658C"/>
                  </a:buClr>
                  <a:buFont typeface="Wingdings" panose="05000000000000000000" pitchFamily="2" charset="2"/>
                  <a:buChar char="Ø"/>
                </a:pPr>
                <a:r>
                  <a:rPr lang="fr-FR" sz="1400" dirty="0">
                    <a:latin typeface="Helvetica" pitchFamily="2" charset="0"/>
                  </a:rPr>
                  <a:t>Pour une inclinaison, </a:t>
                </a:r>
              </a:p>
              <a:p>
                <a:pPr marL="285750" indent="-285750">
                  <a:lnSpc>
                    <a:spcPct val="120000"/>
                  </a:lnSpc>
                  <a:buClr>
                    <a:srgbClr val="24658C"/>
                  </a:buClr>
                  <a:buFont typeface="Arial" panose="020B0604020202020204" pitchFamily="34" charset="0"/>
                  <a:buChar char="•"/>
                </a:pPr>
                <a:r>
                  <a:rPr lang="fr-FR" sz="1400" dirty="0">
                    <a:latin typeface="Helvetica" pitchFamily="2" charset="0"/>
                  </a:rPr>
                  <a:t>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fr-FR" sz="1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140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fr-FR" sz="1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sz="140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fr-FR" sz="140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fr-FR" sz="1400" dirty="0">
                    <a:latin typeface="Helvetica" pitchFamily="2" charset="0"/>
                  </a:rPr>
                  <a:t>sont calculables</a:t>
                </a:r>
              </a:p>
              <a:p>
                <a:pPr marL="285750" indent="-285750">
                  <a:lnSpc>
                    <a:spcPct val="120000"/>
                  </a:lnSpc>
                  <a:buClr>
                    <a:srgbClr val="24658C"/>
                  </a:buClr>
                  <a:buFont typeface="Arial" panose="020B0604020202020204" pitchFamily="34" charset="0"/>
                  <a:buChar char="•"/>
                </a:pPr>
                <a:r>
                  <a:rPr lang="fr-FR" sz="1400" dirty="0">
                    <a:latin typeface="Helvetica" pitchFamily="2" charset="0"/>
                  </a:rPr>
                  <a:t>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fr-FR" sz="1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140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fr-FR" sz="1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sz="140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fr-FR" sz="140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fr-FR" sz="1400" dirty="0">
                    <a:latin typeface="Helvetica" pitchFamily="2" charset="0"/>
                  </a:rPr>
                  <a:t> vérifie les contraintes:</a:t>
                </a:r>
              </a:p>
              <a:p>
                <a:pPr>
                  <a:lnSpc>
                    <a:spcPct val="120000"/>
                  </a:lnSpc>
                </a:pPr>
                <a:r>
                  <a:rPr lang="fr-FR" sz="1400" dirty="0">
                    <a:latin typeface="Helvetica" pitchFamily="2" charset="0"/>
                  </a:rPr>
                  <a:t>          Ne dépassent la longueur des axes</a:t>
                </a:r>
              </a:p>
              <a:p>
                <a:pPr>
                  <a:lnSpc>
                    <a:spcPct val="120000"/>
                  </a:lnSpc>
                </a:pPr>
                <a:r>
                  <a:rPr lang="fr-FR" sz="1400" dirty="0">
                    <a:latin typeface="Helvetica" pitchFamily="2" charset="0"/>
                  </a:rPr>
                  <a:t>          Les translations des pivots ne dépassent pas les limites</a:t>
                </a:r>
              </a:p>
              <a:p>
                <a:pPr>
                  <a:lnSpc>
                    <a:spcPct val="120000"/>
                  </a:lnSpc>
                </a:pPr>
                <a:endParaRPr lang="fr-FR" sz="1400" dirty="0">
                  <a:latin typeface="Helvetica" pitchFamily="2" charset="0"/>
                </a:endParaRPr>
              </a:p>
              <a:p>
                <a:pPr marL="171450" indent="-171450">
                  <a:lnSpc>
                    <a:spcPct val="120000"/>
                  </a:lnSpc>
                  <a:buClr>
                    <a:srgbClr val="24658C"/>
                  </a:buClr>
                  <a:buFont typeface="Wingdings" panose="05000000000000000000" pitchFamily="2" charset="2"/>
                  <a:buChar char="Ø"/>
                </a:pPr>
                <a:r>
                  <a:rPr lang="fr-FR" sz="1400" dirty="0">
                    <a:latin typeface="Helvetica" pitchFamily="2" charset="0"/>
                  </a:rPr>
                  <a:t>Alors c’est une inclinaison possible</a:t>
                </a:r>
              </a:p>
            </p:txBody>
          </p:sp>
        </mc:Choice>
        <mc:Fallback>
          <p:sp>
            <p:nvSpPr>
              <p:cNvPr id="36" name="TextBox 68">
                <a:extLst>
                  <a:ext uri="{FF2B5EF4-FFF2-40B4-BE49-F238E27FC236}">
                    <a16:creationId xmlns:a16="http://schemas.microsoft.com/office/drawing/2014/main" id="{D675ACBD-269A-B249-997C-6006314AA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8513" y="2268617"/>
                <a:ext cx="5162842" cy="1792478"/>
              </a:xfrm>
              <a:prstGeom prst="rect">
                <a:avLst/>
              </a:prstGeom>
              <a:blipFill>
                <a:blip r:embed="rId6"/>
                <a:stretch>
                  <a:fillRect l="-1961" t="-1408" b="-56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AC3E525-1200-DF4A-9900-0A7D78F04202}"/>
                  </a:ext>
                </a:extLst>
              </p:cNvPr>
              <p:cNvSpPr/>
              <p:nvPr/>
            </p:nvSpPr>
            <p:spPr>
              <a:xfrm>
                <a:off x="3919441" y="4255966"/>
                <a:ext cx="5090235" cy="5915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120000"/>
                  </a:lnSpc>
                  <a:buClr>
                    <a:srgbClr val="24658C"/>
                  </a:buClr>
                  <a:buFont typeface="Wingdings" panose="05000000000000000000" pitchFamily="2" charset="2"/>
                  <a:buChar char="Ø"/>
                </a:pPr>
                <a:r>
                  <a:rPr lang="fr-FR" sz="1400" dirty="0">
                    <a:latin typeface="Helvetica" pitchFamily="2" charset="0"/>
                  </a:rPr>
                  <a:t>On définit une largeur de bande au dessous de laquelle on peut s’incliner au niveau de </a:t>
                </a:r>
                <a14:m>
                  <m:oMath xmlns:m="http://schemas.openxmlformats.org/officeDocument/2006/math">
                    <m:r>
                      <a:rPr lang="fr-FR" sz="140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fr-FR" sz="1400" dirty="0">
                    <a:latin typeface="Helvetica" pitchFamily="2" charset="0"/>
                  </a:rPr>
                  <a:t> suivant toute les </a:t>
                </a:r>
                <a14:m>
                  <m:oMath xmlns:m="http://schemas.openxmlformats.org/officeDocument/2006/math">
                    <m:r>
                      <a:rPr lang="fr-FR" sz="140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fr-FR" sz="1400" dirty="0">
                  <a:latin typeface="Helvetica" pitchFamily="2" charset="0"/>
                </a:endParaRPr>
              </a:p>
            </p:txBody>
          </p:sp>
        </mc:Choice>
        <mc:Fallback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AC3E525-1200-DF4A-9900-0A7D78F042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441" y="4255966"/>
                <a:ext cx="5090235" cy="591572"/>
              </a:xfrm>
              <a:prstGeom prst="rect">
                <a:avLst/>
              </a:prstGeom>
              <a:blipFill>
                <a:blip r:embed="rId7"/>
                <a:stretch>
                  <a:fillRect l="-249" b="-106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9497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Background pattern&#10;&#10;Description automatically generated">
            <a:extLst>
              <a:ext uri="{FF2B5EF4-FFF2-40B4-BE49-F238E27FC236}">
                <a16:creationId xmlns:a16="http://schemas.microsoft.com/office/drawing/2014/main" id="{4344B830-7E98-AD43-9CBC-76F73DB374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10800000">
            <a:off x="-10970" y="-52093"/>
            <a:ext cx="4777740" cy="477774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ED9760B1-F879-694E-8B57-4A8181E8F85F}"/>
              </a:ext>
            </a:extLst>
          </p:cNvPr>
          <p:cNvSpPr txBox="1">
            <a:spLocks/>
          </p:cNvSpPr>
          <p:nvPr/>
        </p:nvSpPr>
        <p:spPr>
          <a:xfrm>
            <a:off x="0" y="274320"/>
            <a:ext cx="10485120" cy="57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000" dirty="0">
                <a:solidFill>
                  <a:schemeClr val="accent6">
                    <a:lumMod val="50000"/>
                  </a:schemeClr>
                </a:solidFill>
                <a:latin typeface="Helvetica" pitchFamily="2" charset="0"/>
              </a:rPr>
              <a:t>| Caractérisation des équations:</a:t>
            </a:r>
          </a:p>
        </p:txBody>
      </p:sp>
      <p:pic>
        <p:nvPicPr>
          <p:cNvPr id="34" name="Picture 33" descr="A picture containing text, building, umbrella, dome&#10;&#10;Description automatically generated">
            <a:extLst>
              <a:ext uri="{FF2B5EF4-FFF2-40B4-BE49-F238E27FC236}">
                <a16:creationId xmlns:a16="http://schemas.microsoft.com/office/drawing/2014/main" id="{55F4DDBB-D833-EC41-A3A8-97A23A4F2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531" y="0"/>
            <a:ext cx="501039" cy="858924"/>
          </a:xfrm>
          <a:prstGeom prst="rect">
            <a:avLst/>
          </a:prstGeom>
        </p:spPr>
      </p:pic>
      <p:pic>
        <p:nvPicPr>
          <p:cNvPr id="20" name="Image 6">
            <a:extLst>
              <a:ext uri="{FF2B5EF4-FFF2-40B4-BE49-F238E27FC236}">
                <a16:creationId xmlns:a16="http://schemas.microsoft.com/office/drawing/2014/main" id="{E68CAFB2-CF5F-7948-AE9E-7A33EFFD78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369" b="4083"/>
          <a:stretch/>
        </p:blipFill>
        <p:spPr>
          <a:xfrm>
            <a:off x="567377" y="1472631"/>
            <a:ext cx="2830102" cy="27103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8" name="Image 7">
            <a:extLst>
              <a:ext uri="{FF2B5EF4-FFF2-40B4-BE49-F238E27FC236}">
                <a16:creationId xmlns:a16="http://schemas.microsoft.com/office/drawing/2014/main" id="{479A5D95-666A-C24C-A953-024557F863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38" t="17500" r="9798" b="4494"/>
          <a:stretch/>
        </p:blipFill>
        <p:spPr>
          <a:xfrm>
            <a:off x="4681728" y="1574865"/>
            <a:ext cx="3608832" cy="25231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15">
                <a:extLst>
                  <a:ext uri="{FF2B5EF4-FFF2-40B4-BE49-F238E27FC236}">
                    <a16:creationId xmlns:a16="http://schemas.microsoft.com/office/drawing/2014/main" id="{F74DAF83-7C08-9544-9977-6C3385D007A4}"/>
                  </a:ext>
                </a:extLst>
              </p:cNvPr>
              <p:cNvSpPr txBox="1"/>
              <p:nvPr/>
            </p:nvSpPr>
            <p:spPr>
              <a:xfrm>
                <a:off x="894400" y="1183441"/>
                <a:ext cx="2395511" cy="4024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algn="ctr">
                  <a:buClr>
                    <a:schemeClr val="accent1"/>
                  </a:buClr>
                  <a:buSzPts val="2400"/>
                  <a:defRPr sz="1200">
                    <a:solidFill>
                      <a:srgbClr val="85D5E6"/>
                    </a:solidFill>
                    <a:latin typeface="Proxima Nova Semibold"/>
                  </a:defRPr>
                </a:lvl1pPr>
              </a:lstStyle>
              <a:p>
                <a:r>
                  <a:rPr lang="fr-FR" i="1" dirty="0">
                    <a:solidFill>
                      <a:srgbClr val="24658C"/>
                    </a:solidFill>
                    <a:latin typeface="Helvetica" pitchFamily="2" charset="0"/>
                  </a:rPr>
                  <a:t>Évolution de la largeur de bande pour le plan</a:t>
                </a:r>
                <a14:m>
                  <m:oMath xmlns:m="http://schemas.openxmlformats.org/officeDocument/2006/math">
                    <m:r>
                      <a:rPr lang="fr-FR" i="1" dirty="0">
                        <a:solidFill>
                          <a:srgbClr val="24658C"/>
                        </a:solidFill>
                        <a:latin typeface="Helvetica" pitchFamily="2" charset="0"/>
                      </a:rPr>
                      <m:t> </m:t>
                    </m:r>
                    <m:r>
                      <a:rPr lang="fr-FR" i="1" dirty="0">
                        <a:solidFill>
                          <a:srgbClr val="24658C"/>
                        </a:solidFill>
                        <a:latin typeface="Helvetica" pitchFamily="2" charset="0"/>
                      </a:rPr>
                      <m:t>𝑧</m:t>
                    </m:r>
                    <m:r>
                      <a:rPr lang="fr-FR" i="1" dirty="0">
                        <a:solidFill>
                          <a:srgbClr val="24658C"/>
                        </a:solidFill>
                        <a:latin typeface="Helvetica" pitchFamily="2" charset="0"/>
                      </a:rPr>
                      <m:t> = 100</m:t>
                    </m:r>
                  </m:oMath>
                </a14:m>
                <a:endParaRPr lang="fr-FR" i="1" dirty="0">
                  <a:solidFill>
                    <a:srgbClr val="24658C"/>
                  </a:solidFill>
                  <a:latin typeface="Helvetica" pitchFamily="2" charset="0"/>
                </a:endParaRPr>
              </a:p>
            </p:txBody>
          </p:sp>
        </mc:Choice>
        <mc:Fallback>
          <p:sp>
            <p:nvSpPr>
              <p:cNvPr id="39" name="TextBox 15">
                <a:extLst>
                  <a:ext uri="{FF2B5EF4-FFF2-40B4-BE49-F238E27FC236}">
                    <a16:creationId xmlns:a16="http://schemas.microsoft.com/office/drawing/2014/main" id="{F74DAF83-7C08-9544-9977-6C3385D00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400" y="1183441"/>
                <a:ext cx="2395511" cy="402459"/>
              </a:xfrm>
              <a:prstGeom prst="rect">
                <a:avLst/>
              </a:prstGeom>
              <a:blipFill>
                <a:blip r:embed="rId6"/>
                <a:stretch>
                  <a:fillRect t="-28125" r="-1053" b="-31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15">
            <a:extLst>
              <a:ext uri="{FF2B5EF4-FFF2-40B4-BE49-F238E27FC236}">
                <a16:creationId xmlns:a16="http://schemas.microsoft.com/office/drawing/2014/main" id="{F8B94344-2F65-6946-AC29-91C72A3A9FFC}"/>
              </a:ext>
            </a:extLst>
          </p:cNvPr>
          <p:cNvSpPr txBox="1"/>
          <p:nvPr/>
        </p:nvSpPr>
        <p:spPr>
          <a:xfrm>
            <a:off x="5192783" y="710257"/>
            <a:ext cx="2586722" cy="802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Clr>
                <a:schemeClr val="accent1"/>
              </a:buClr>
              <a:buSzPts val="2400"/>
              <a:defRPr sz="1200">
                <a:solidFill>
                  <a:srgbClr val="85D5E6"/>
                </a:solidFill>
                <a:latin typeface="Proxima Nova Semibold"/>
              </a:defRPr>
            </a:lvl1pPr>
          </a:lstStyle>
          <a:p>
            <a:r>
              <a:rPr lang="fr-FR" i="1" dirty="0">
                <a:solidFill>
                  <a:srgbClr val="24658C"/>
                </a:solidFill>
                <a:latin typeface="Helvetica" pitchFamily="2" charset="0"/>
              </a:rPr>
              <a:t>Evolution du minimum de largeur de bande en fonction de z</a:t>
            </a:r>
          </a:p>
        </p:txBody>
      </p:sp>
      <p:sp>
        <p:nvSpPr>
          <p:cNvPr id="41" name="TextBox 68">
            <a:extLst>
              <a:ext uri="{FF2B5EF4-FFF2-40B4-BE49-F238E27FC236}">
                <a16:creationId xmlns:a16="http://schemas.microsoft.com/office/drawing/2014/main" id="{7164DD6C-AD69-004F-8CD8-8A592A8C215C}"/>
              </a:ext>
            </a:extLst>
          </p:cNvPr>
          <p:cNvSpPr txBox="1"/>
          <p:nvPr/>
        </p:nvSpPr>
        <p:spPr>
          <a:xfrm>
            <a:off x="786759" y="4326082"/>
            <a:ext cx="2610791" cy="7991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742950" lvl="1" indent="-285750">
              <a:lnSpc>
                <a:spcPct val="12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fr-FR" sz="1100" dirty="0">
                <a:latin typeface="Helvetica" pitchFamily="2" charset="0"/>
              </a:rPr>
              <a:t>Non uniforme</a:t>
            </a:r>
          </a:p>
          <a:p>
            <a:pPr marL="742950" lvl="1" indent="-285750">
              <a:lnSpc>
                <a:spcPct val="12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fr-FR" sz="1100" dirty="0">
                <a:latin typeface="Helvetica" pitchFamily="2" charset="0"/>
              </a:rPr>
              <a:t>Grande au centre et faible dans les extrémités</a:t>
            </a:r>
          </a:p>
          <a:p>
            <a:pPr marL="742950" lvl="1" indent="-285750">
              <a:lnSpc>
                <a:spcPct val="12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fr-FR" sz="1100" dirty="0">
                <a:latin typeface="Helvetica" pitchFamily="2" charset="0"/>
              </a:rPr>
              <a:t>Pour ce plan, on a pas les 15°</a:t>
            </a:r>
          </a:p>
        </p:txBody>
      </p:sp>
      <p:sp>
        <p:nvSpPr>
          <p:cNvPr id="43" name="TextBox 68">
            <a:extLst>
              <a:ext uri="{FF2B5EF4-FFF2-40B4-BE49-F238E27FC236}">
                <a16:creationId xmlns:a16="http://schemas.microsoft.com/office/drawing/2014/main" id="{2A430AC9-388D-4C44-A2AB-651ABB17366F}"/>
              </a:ext>
            </a:extLst>
          </p:cNvPr>
          <p:cNvSpPr txBox="1"/>
          <p:nvPr/>
        </p:nvSpPr>
        <p:spPr>
          <a:xfrm>
            <a:off x="4681728" y="4322644"/>
            <a:ext cx="3608832" cy="10037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742950" lvl="1" indent="-285750">
              <a:lnSpc>
                <a:spcPct val="12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fr-FR" sz="1100" dirty="0">
                <a:latin typeface="Helvetica" pitchFamily="2" charset="0"/>
              </a:rPr>
              <a:t>L’inclinaison de 15° n’est pas possible dans tous les plans</a:t>
            </a:r>
          </a:p>
          <a:p>
            <a:pPr marL="742950" lvl="1" indent="-285750">
              <a:lnSpc>
                <a:spcPct val="12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fr-FR" sz="1100" dirty="0">
                <a:latin typeface="Helvetica" pitchFamily="2" charset="0"/>
              </a:rPr>
              <a:t>Seule la région [344, 655] est dans laquelle 15° est possible</a:t>
            </a:r>
          </a:p>
          <a:p>
            <a:pPr marL="742950" lvl="1" indent="-285750">
              <a:lnSpc>
                <a:spcPct val="12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fr-FR" sz="1100" dirty="0">
              <a:latin typeface="Helvetica" pitchFamily="2" charset="0"/>
            </a:endParaRPr>
          </a:p>
        </p:txBody>
      </p:sp>
      <p:cxnSp>
        <p:nvCxnSpPr>
          <p:cNvPr id="44" name="Connecteur droit 15">
            <a:extLst>
              <a:ext uri="{FF2B5EF4-FFF2-40B4-BE49-F238E27FC236}">
                <a16:creationId xmlns:a16="http://schemas.microsoft.com/office/drawing/2014/main" id="{2170FB8B-84FC-3E4E-81AA-0507A49FF8A8}"/>
              </a:ext>
            </a:extLst>
          </p:cNvPr>
          <p:cNvCxnSpPr>
            <a:cxnSpLocks/>
          </p:cNvCxnSpPr>
          <p:nvPr/>
        </p:nvCxnSpPr>
        <p:spPr>
          <a:xfrm>
            <a:off x="9474375" y="1748901"/>
            <a:ext cx="1" cy="2166965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5450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Background pattern&#10;&#10;Description automatically generated">
            <a:extLst>
              <a:ext uri="{FF2B5EF4-FFF2-40B4-BE49-F238E27FC236}">
                <a16:creationId xmlns:a16="http://schemas.microsoft.com/office/drawing/2014/main" id="{4344B830-7E98-AD43-9CBC-76F73DB374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4366260" y="411480"/>
            <a:ext cx="4777740" cy="477774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ED9760B1-F879-694E-8B57-4A8181E8F85F}"/>
              </a:ext>
            </a:extLst>
          </p:cNvPr>
          <p:cNvSpPr txBox="1">
            <a:spLocks/>
          </p:cNvSpPr>
          <p:nvPr/>
        </p:nvSpPr>
        <p:spPr>
          <a:xfrm>
            <a:off x="0" y="274320"/>
            <a:ext cx="10485120" cy="57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000" dirty="0">
                <a:solidFill>
                  <a:schemeClr val="accent6">
                    <a:lumMod val="50000"/>
                  </a:schemeClr>
                </a:solidFill>
                <a:latin typeface="Helvetica" pitchFamily="2" charset="0"/>
              </a:rPr>
              <a:t>| Test des équations de commande:</a:t>
            </a:r>
          </a:p>
        </p:txBody>
      </p:sp>
      <p:pic>
        <p:nvPicPr>
          <p:cNvPr id="34" name="Picture 33" descr="A picture containing text, building, umbrella, dome&#10;&#10;Description automatically generated">
            <a:extLst>
              <a:ext uri="{FF2B5EF4-FFF2-40B4-BE49-F238E27FC236}">
                <a16:creationId xmlns:a16="http://schemas.microsoft.com/office/drawing/2014/main" id="{55F4DDBB-D833-EC41-A3A8-97A23A4F2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531" y="0"/>
            <a:ext cx="501039" cy="858924"/>
          </a:xfrm>
          <a:prstGeom prst="rect">
            <a:avLst/>
          </a:prstGeom>
        </p:spPr>
      </p:pic>
      <p:pic>
        <p:nvPicPr>
          <p:cNvPr id="12" name="Image 5" descr="Une image contenant intérieur, sale&#10;&#10;Description générée automatiquement">
            <a:extLst>
              <a:ext uri="{FF2B5EF4-FFF2-40B4-BE49-F238E27FC236}">
                <a16:creationId xmlns:a16="http://schemas.microsoft.com/office/drawing/2014/main" id="{C666898D-7F1A-184B-B647-467742D9D2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31368" y="938928"/>
            <a:ext cx="2647524" cy="3935862"/>
          </a:xfrm>
          <a:prstGeom prst="rect">
            <a:avLst/>
          </a:prstGeom>
        </p:spPr>
      </p:pic>
      <p:pic>
        <p:nvPicPr>
          <p:cNvPr id="13" name="Image 21" descr="Une image contenant texte&#10;&#10;Description générée automatiquement">
            <a:extLst>
              <a:ext uri="{FF2B5EF4-FFF2-40B4-BE49-F238E27FC236}">
                <a16:creationId xmlns:a16="http://schemas.microsoft.com/office/drawing/2014/main" id="{AA6DF68C-BB9C-B44B-9389-D9DC7869B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24591" y="1017310"/>
            <a:ext cx="2647527" cy="37791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5">
                <a:extLst>
                  <a:ext uri="{FF2B5EF4-FFF2-40B4-BE49-F238E27FC236}">
                    <a16:creationId xmlns:a16="http://schemas.microsoft.com/office/drawing/2014/main" id="{8068ADF5-AE19-1048-89DC-A476939C993B}"/>
                  </a:ext>
                </a:extLst>
              </p:cNvPr>
              <p:cNvSpPr txBox="1"/>
              <p:nvPr/>
            </p:nvSpPr>
            <p:spPr>
              <a:xfrm>
                <a:off x="521286" y="4471889"/>
                <a:ext cx="3431496" cy="3972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algn="ctr">
                  <a:buClr>
                    <a:schemeClr val="accent1"/>
                  </a:buClr>
                  <a:buSzPts val="2400"/>
                  <a:defRPr sz="1200">
                    <a:solidFill>
                      <a:srgbClr val="85D5E6"/>
                    </a:solidFill>
                    <a:latin typeface="Proxima Nova Semibold"/>
                  </a:defRPr>
                </a:lvl1pPr>
              </a:lstStyle>
              <a:p>
                <a:r>
                  <a:rPr lang="fr-FR" i="1" dirty="0">
                    <a:solidFill>
                      <a:srgbClr val="24658C"/>
                    </a:solidFill>
                    <a:latin typeface="Helvetica" pitchFamily="2" charset="0"/>
                  </a:rPr>
                  <a:t>Plateau commandé pour passé par </a:t>
                </a:r>
                <a14:m>
                  <m:oMath xmlns:m="http://schemas.openxmlformats.org/officeDocument/2006/math">
                    <m:r>
                      <a:rPr lang="fr-FR" i="1" dirty="0">
                        <a:solidFill>
                          <a:srgbClr val="24658C"/>
                        </a:solidFill>
                        <a:latin typeface="Helvetica" pitchFamily="2" charset="0"/>
                      </a:rPr>
                      <m:t>(0, 0, 500)</m:t>
                    </m:r>
                  </m:oMath>
                </a14:m>
                <a:r>
                  <a:rPr lang="fr-FR" i="1" dirty="0">
                    <a:solidFill>
                      <a:srgbClr val="24658C"/>
                    </a:solidFill>
                    <a:latin typeface="Helvetica" pitchFamily="2" charset="0"/>
                  </a:rPr>
                  <a:t> et avoir l’inclinaison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24658C"/>
                        </a:solidFill>
                        <a:latin typeface="Helvetica" pitchFamily="2" charset="0"/>
                      </a:rPr>
                      <m:t>𝜙</m:t>
                    </m:r>
                    <m:r>
                      <a:rPr lang="fr-FR" i="1">
                        <a:solidFill>
                          <a:srgbClr val="24658C"/>
                        </a:solidFill>
                        <a:latin typeface="Helvetica" pitchFamily="2" charset="0"/>
                      </a:rPr>
                      <m:t>=−90°;</m:t>
                    </m:r>
                    <m:r>
                      <a:rPr lang="fr-FR" i="1">
                        <a:solidFill>
                          <a:srgbClr val="24658C"/>
                        </a:solidFill>
                        <a:latin typeface="Helvetica" pitchFamily="2" charset="0"/>
                      </a:rPr>
                      <m:t>𝜃</m:t>
                    </m:r>
                    <m:r>
                      <a:rPr lang="fr-FR" i="1">
                        <a:solidFill>
                          <a:srgbClr val="24658C"/>
                        </a:solidFill>
                        <a:latin typeface="Helvetica" pitchFamily="2" charset="0"/>
                      </a:rPr>
                      <m:t>=15°</m:t>
                    </m:r>
                  </m:oMath>
                </a14:m>
                <a:endParaRPr lang="fr-FR" i="1" dirty="0">
                  <a:solidFill>
                    <a:srgbClr val="24658C"/>
                  </a:solidFill>
                  <a:latin typeface="Helvetica" pitchFamily="2" charset="0"/>
                </a:endParaRPr>
              </a:p>
            </p:txBody>
          </p:sp>
        </mc:Choice>
        <mc:Fallback>
          <p:sp>
            <p:nvSpPr>
              <p:cNvPr id="14" name="TextBox 15">
                <a:extLst>
                  <a:ext uri="{FF2B5EF4-FFF2-40B4-BE49-F238E27FC236}">
                    <a16:creationId xmlns:a16="http://schemas.microsoft.com/office/drawing/2014/main" id="{8068ADF5-AE19-1048-89DC-A476939C9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86" y="4471889"/>
                <a:ext cx="3431496" cy="397292"/>
              </a:xfrm>
              <a:prstGeom prst="rect">
                <a:avLst/>
              </a:prstGeom>
              <a:blipFill>
                <a:blip r:embed="rId6"/>
                <a:stretch>
                  <a:fillRect t="-28125" r="-11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5">
            <a:extLst>
              <a:ext uri="{FF2B5EF4-FFF2-40B4-BE49-F238E27FC236}">
                <a16:creationId xmlns:a16="http://schemas.microsoft.com/office/drawing/2014/main" id="{9C80125E-50CC-FB4B-987C-A573A9E274F7}"/>
              </a:ext>
            </a:extLst>
          </p:cNvPr>
          <p:cNvSpPr txBox="1"/>
          <p:nvPr/>
        </p:nvSpPr>
        <p:spPr>
          <a:xfrm>
            <a:off x="5324607" y="4471889"/>
            <a:ext cx="2861046" cy="397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Clr>
                <a:schemeClr val="accent1"/>
              </a:buClr>
              <a:buSzPts val="2400"/>
              <a:defRPr sz="1200">
                <a:solidFill>
                  <a:srgbClr val="85D5E6"/>
                </a:solidFill>
                <a:latin typeface="Proxima Nova Semibold"/>
              </a:defRPr>
            </a:lvl1pPr>
          </a:lstStyle>
          <a:p>
            <a:r>
              <a:rPr lang="fr-FR" i="1" dirty="0">
                <a:solidFill>
                  <a:srgbClr val="24658C"/>
                </a:solidFill>
                <a:latin typeface="Helvetica" pitchFamily="2" charset="0"/>
              </a:rPr>
              <a:t>Plateau commandé pour faire plusieurs inclinaison</a:t>
            </a:r>
          </a:p>
        </p:txBody>
      </p:sp>
    </p:spTree>
    <p:extLst>
      <p:ext uri="{BB962C8B-B14F-4D97-AF65-F5344CB8AC3E}">
        <p14:creationId xmlns:p14="http://schemas.microsoft.com/office/powerpoint/2010/main" val="31662780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D54B7-9C56-0A4A-B90A-8E80B543C9CA}"/>
              </a:ext>
            </a:extLst>
          </p:cNvPr>
          <p:cNvSpPr txBox="1">
            <a:spLocks/>
          </p:cNvSpPr>
          <p:nvPr/>
        </p:nvSpPr>
        <p:spPr>
          <a:xfrm>
            <a:off x="2974848" y="2286000"/>
            <a:ext cx="3194304" cy="57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000" dirty="0">
                <a:solidFill>
                  <a:schemeClr val="bg1"/>
                </a:solidFill>
                <a:latin typeface="Helvetica" pitchFamily="2" charset="0"/>
              </a:rPr>
              <a:t>Partie électrique </a:t>
            </a:r>
          </a:p>
        </p:txBody>
      </p:sp>
      <p:pic>
        <p:nvPicPr>
          <p:cNvPr id="3" name="Picture 2" descr="A picture containing text, building, umbrella, dome&#10;&#10;Description automatically generated">
            <a:extLst>
              <a:ext uri="{FF2B5EF4-FFF2-40B4-BE49-F238E27FC236}">
                <a16:creationId xmlns:a16="http://schemas.microsoft.com/office/drawing/2014/main" id="{B74E97FB-A8D6-8548-A565-681D033C8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1531" y="0"/>
            <a:ext cx="501039" cy="858924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46F4BAF-006E-1F4A-A5B4-1AFD42E00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0032" y="0"/>
            <a:ext cx="4273145" cy="516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601EE0-23BE-CB43-9CCB-A197A47DF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91553" y="1842442"/>
            <a:ext cx="4273145" cy="516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0486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building, umbrella, dome&#10;&#10;Description automatically generated">
            <a:extLst>
              <a:ext uri="{FF2B5EF4-FFF2-40B4-BE49-F238E27FC236}">
                <a16:creationId xmlns:a16="http://schemas.microsoft.com/office/drawing/2014/main" id="{B74E97FB-A8D6-8548-A565-681D033C8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1531" y="0"/>
            <a:ext cx="501039" cy="85892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91B7BD4-E484-EA4F-A523-450C605915D5}"/>
              </a:ext>
            </a:extLst>
          </p:cNvPr>
          <p:cNvSpPr txBox="1">
            <a:spLocks/>
          </p:cNvSpPr>
          <p:nvPr/>
        </p:nvSpPr>
        <p:spPr>
          <a:xfrm>
            <a:off x="0" y="274320"/>
            <a:ext cx="10485120" cy="57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000" dirty="0">
                <a:solidFill>
                  <a:schemeClr val="bg1"/>
                </a:solidFill>
                <a:latin typeface="Helvetica" pitchFamily="2" charset="0"/>
              </a:rPr>
              <a:t>| Passage à </a:t>
            </a:r>
            <a:r>
              <a:rPr lang="fr-FR" sz="3000" dirty="0" err="1">
                <a:solidFill>
                  <a:schemeClr val="bg1"/>
                </a:solidFill>
                <a:latin typeface="Helvetica" pitchFamily="2" charset="0"/>
              </a:rPr>
              <a:t>Arduino</a:t>
            </a:r>
            <a:r>
              <a:rPr lang="fr-FR" sz="3000" dirty="0">
                <a:solidFill>
                  <a:schemeClr val="bg1"/>
                </a:solidFill>
                <a:latin typeface="Helvetica" pitchFamily="2" charset="0"/>
              </a:rPr>
              <a:t>: </a:t>
            </a:r>
          </a:p>
        </p:txBody>
      </p:sp>
      <p:grpSp>
        <p:nvGrpSpPr>
          <p:cNvPr id="14" name="Google Shape;9213;p75">
            <a:extLst>
              <a:ext uri="{FF2B5EF4-FFF2-40B4-BE49-F238E27FC236}">
                <a16:creationId xmlns:a16="http://schemas.microsoft.com/office/drawing/2014/main" id="{21ECDE31-3C66-6D47-B29D-1BB75BF2725C}"/>
              </a:ext>
            </a:extLst>
          </p:cNvPr>
          <p:cNvGrpSpPr/>
          <p:nvPr/>
        </p:nvGrpSpPr>
        <p:grpSpPr>
          <a:xfrm rot="16200000">
            <a:off x="1894894" y="1440061"/>
            <a:ext cx="1059193" cy="1288919"/>
            <a:chOff x="3379425" y="1617275"/>
            <a:chExt cx="1090650" cy="1327200"/>
          </a:xfrm>
        </p:grpSpPr>
        <p:sp>
          <p:nvSpPr>
            <p:cNvPr id="15" name="Google Shape;9214;p75">
              <a:extLst>
                <a:ext uri="{FF2B5EF4-FFF2-40B4-BE49-F238E27FC236}">
                  <a16:creationId xmlns:a16="http://schemas.microsoft.com/office/drawing/2014/main" id="{5D007F9E-6881-9B46-98FB-5EE37130B596}"/>
                </a:ext>
              </a:extLst>
            </p:cNvPr>
            <p:cNvSpPr/>
            <p:nvPr/>
          </p:nvSpPr>
          <p:spPr>
            <a:xfrm>
              <a:off x="3554475" y="1792400"/>
              <a:ext cx="740475" cy="740375"/>
            </a:xfrm>
            <a:custGeom>
              <a:avLst/>
              <a:gdLst/>
              <a:ahLst/>
              <a:cxnLst/>
              <a:rect l="l" t="t" r="r" b="b"/>
              <a:pathLst>
                <a:path w="29619" h="29615" extrusionOk="0">
                  <a:moveTo>
                    <a:pt x="14809" y="1"/>
                  </a:moveTo>
                  <a:cubicBezTo>
                    <a:pt x="6631" y="1"/>
                    <a:pt x="0" y="6631"/>
                    <a:pt x="0" y="14809"/>
                  </a:cubicBezTo>
                  <a:cubicBezTo>
                    <a:pt x="0" y="22988"/>
                    <a:pt x="6631" y="29615"/>
                    <a:pt x="14809" y="29615"/>
                  </a:cubicBezTo>
                  <a:cubicBezTo>
                    <a:pt x="22987" y="29615"/>
                    <a:pt x="29618" y="22988"/>
                    <a:pt x="29618" y="14809"/>
                  </a:cubicBezTo>
                  <a:cubicBezTo>
                    <a:pt x="29618" y="6631"/>
                    <a:pt x="22987" y="1"/>
                    <a:pt x="14809" y="1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" name="Google Shape;9215;p75">
              <a:extLst>
                <a:ext uri="{FF2B5EF4-FFF2-40B4-BE49-F238E27FC236}">
                  <a16:creationId xmlns:a16="http://schemas.microsoft.com/office/drawing/2014/main" id="{E040E13A-29CC-1940-8472-D32C092B9A76}"/>
                </a:ext>
              </a:extLst>
            </p:cNvPr>
            <p:cNvSpPr/>
            <p:nvPr/>
          </p:nvSpPr>
          <p:spPr>
            <a:xfrm>
              <a:off x="3379425" y="1617275"/>
              <a:ext cx="1090650" cy="1273950"/>
            </a:xfrm>
            <a:custGeom>
              <a:avLst/>
              <a:gdLst/>
              <a:ahLst/>
              <a:cxnLst/>
              <a:rect l="l" t="t" r="r" b="b"/>
              <a:pathLst>
                <a:path w="43626" h="50958" extrusionOk="0">
                  <a:moveTo>
                    <a:pt x="21811" y="0"/>
                  </a:moveTo>
                  <a:cubicBezTo>
                    <a:pt x="9785" y="0"/>
                    <a:pt x="0" y="9788"/>
                    <a:pt x="0" y="21814"/>
                  </a:cubicBezTo>
                  <a:cubicBezTo>
                    <a:pt x="8" y="22289"/>
                    <a:pt x="401" y="22672"/>
                    <a:pt x="876" y="22672"/>
                  </a:cubicBezTo>
                  <a:cubicBezTo>
                    <a:pt x="1355" y="22672"/>
                    <a:pt x="1744" y="22289"/>
                    <a:pt x="1755" y="21814"/>
                  </a:cubicBezTo>
                  <a:cubicBezTo>
                    <a:pt x="1755" y="10757"/>
                    <a:pt x="10754" y="1755"/>
                    <a:pt x="21811" y="1755"/>
                  </a:cubicBezTo>
                  <a:cubicBezTo>
                    <a:pt x="32869" y="1755"/>
                    <a:pt x="41867" y="10753"/>
                    <a:pt x="41867" y="21814"/>
                  </a:cubicBezTo>
                  <a:cubicBezTo>
                    <a:pt x="41871" y="32872"/>
                    <a:pt x="32869" y="41870"/>
                    <a:pt x="21811" y="41870"/>
                  </a:cubicBezTo>
                  <a:cubicBezTo>
                    <a:pt x="21329" y="41870"/>
                    <a:pt x="20932" y="42263"/>
                    <a:pt x="20935" y="42750"/>
                  </a:cubicBezTo>
                  <a:lnTo>
                    <a:pt x="20935" y="50957"/>
                  </a:lnTo>
                  <a:lnTo>
                    <a:pt x="22691" y="50942"/>
                  </a:lnTo>
                  <a:lnTo>
                    <a:pt x="22691" y="43610"/>
                  </a:lnTo>
                  <a:cubicBezTo>
                    <a:pt x="34312" y="43147"/>
                    <a:pt x="43626" y="33547"/>
                    <a:pt x="43626" y="21814"/>
                  </a:cubicBezTo>
                  <a:cubicBezTo>
                    <a:pt x="43626" y="9785"/>
                    <a:pt x="33841" y="0"/>
                    <a:pt x="21811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17" name="Google Shape;9216;p75">
              <a:extLst>
                <a:ext uri="{FF2B5EF4-FFF2-40B4-BE49-F238E27FC236}">
                  <a16:creationId xmlns:a16="http://schemas.microsoft.com/office/drawing/2014/main" id="{C30753D3-6CF8-054F-9913-99DC6EC97535}"/>
                </a:ext>
              </a:extLst>
            </p:cNvPr>
            <p:cNvSpPr/>
            <p:nvPr/>
          </p:nvSpPr>
          <p:spPr>
            <a:xfrm>
              <a:off x="3775050" y="2771175"/>
              <a:ext cx="300875" cy="173300"/>
            </a:xfrm>
            <a:custGeom>
              <a:avLst/>
              <a:gdLst/>
              <a:ahLst/>
              <a:cxnLst/>
              <a:rect l="l" t="t" r="r" b="b"/>
              <a:pathLst>
                <a:path w="12035" h="6932" extrusionOk="0">
                  <a:moveTo>
                    <a:pt x="11087" y="1"/>
                  </a:moveTo>
                  <a:cubicBezTo>
                    <a:pt x="10861" y="1"/>
                    <a:pt x="10636" y="87"/>
                    <a:pt x="10465" y="260"/>
                  </a:cubicBezTo>
                  <a:lnTo>
                    <a:pt x="6866" y="3859"/>
                  </a:lnTo>
                  <a:lnTo>
                    <a:pt x="5979" y="4742"/>
                  </a:lnTo>
                  <a:lnTo>
                    <a:pt x="5110" y="3874"/>
                  </a:lnTo>
                  <a:lnTo>
                    <a:pt x="1496" y="260"/>
                  </a:lnTo>
                  <a:cubicBezTo>
                    <a:pt x="1342" y="153"/>
                    <a:pt x="1166" y="102"/>
                    <a:pt x="990" y="102"/>
                  </a:cubicBezTo>
                  <a:cubicBezTo>
                    <a:pt x="731" y="102"/>
                    <a:pt x="475" y="214"/>
                    <a:pt x="298" y="427"/>
                  </a:cubicBezTo>
                  <a:cubicBezTo>
                    <a:pt x="1" y="783"/>
                    <a:pt x="23" y="1306"/>
                    <a:pt x="350" y="1636"/>
                  </a:cubicBezTo>
                  <a:lnTo>
                    <a:pt x="5389" y="6675"/>
                  </a:lnTo>
                  <a:cubicBezTo>
                    <a:pt x="5559" y="6846"/>
                    <a:pt x="5784" y="6931"/>
                    <a:pt x="6009" y="6931"/>
                  </a:cubicBezTo>
                  <a:cubicBezTo>
                    <a:pt x="6234" y="6931"/>
                    <a:pt x="6459" y="6846"/>
                    <a:pt x="6632" y="6675"/>
                  </a:cubicBezTo>
                  <a:lnTo>
                    <a:pt x="11667" y="1636"/>
                  </a:lnTo>
                  <a:cubicBezTo>
                    <a:pt x="12016" y="1250"/>
                    <a:pt x="12034" y="668"/>
                    <a:pt x="11712" y="260"/>
                  </a:cubicBezTo>
                  <a:cubicBezTo>
                    <a:pt x="11539" y="87"/>
                    <a:pt x="11313" y="1"/>
                    <a:pt x="1108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8" name="Google Shape;9217;p75">
            <a:extLst>
              <a:ext uri="{FF2B5EF4-FFF2-40B4-BE49-F238E27FC236}">
                <a16:creationId xmlns:a16="http://schemas.microsoft.com/office/drawing/2014/main" id="{F67620BF-BED7-664E-9162-EFB7CAE4AB3C}"/>
              </a:ext>
            </a:extLst>
          </p:cNvPr>
          <p:cNvGrpSpPr/>
          <p:nvPr/>
        </p:nvGrpSpPr>
        <p:grpSpPr>
          <a:xfrm rot="16200000">
            <a:off x="1894833" y="2456948"/>
            <a:ext cx="1059315" cy="1288919"/>
            <a:chOff x="2332275" y="1617275"/>
            <a:chExt cx="1090775" cy="1327200"/>
          </a:xfrm>
        </p:grpSpPr>
        <p:sp>
          <p:nvSpPr>
            <p:cNvPr id="19" name="Google Shape;9218;p75">
              <a:extLst>
                <a:ext uri="{FF2B5EF4-FFF2-40B4-BE49-F238E27FC236}">
                  <a16:creationId xmlns:a16="http://schemas.microsoft.com/office/drawing/2014/main" id="{50110CDF-5BF8-B84E-983D-FB1E313A1F47}"/>
                </a:ext>
              </a:extLst>
            </p:cNvPr>
            <p:cNvSpPr/>
            <p:nvPr/>
          </p:nvSpPr>
          <p:spPr>
            <a:xfrm>
              <a:off x="2507425" y="1792400"/>
              <a:ext cx="740375" cy="740375"/>
            </a:xfrm>
            <a:custGeom>
              <a:avLst/>
              <a:gdLst/>
              <a:ahLst/>
              <a:cxnLst/>
              <a:rect l="l" t="t" r="r" b="b"/>
              <a:pathLst>
                <a:path w="29615" h="29615" extrusionOk="0">
                  <a:moveTo>
                    <a:pt x="14810" y="1"/>
                  </a:moveTo>
                  <a:cubicBezTo>
                    <a:pt x="6631" y="1"/>
                    <a:pt x="1" y="6631"/>
                    <a:pt x="1" y="14809"/>
                  </a:cubicBezTo>
                  <a:cubicBezTo>
                    <a:pt x="1" y="22988"/>
                    <a:pt x="6631" y="29615"/>
                    <a:pt x="14810" y="29615"/>
                  </a:cubicBezTo>
                  <a:cubicBezTo>
                    <a:pt x="22988" y="29615"/>
                    <a:pt x="29615" y="22988"/>
                    <a:pt x="29615" y="14809"/>
                  </a:cubicBezTo>
                  <a:cubicBezTo>
                    <a:pt x="29615" y="6631"/>
                    <a:pt x="22988" y="1"/>
                    <a:pt x="14810" y="1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" name="Google Shape;9219;p75">
              <a:extLst>
                <a:ext uri="{FF2B5EF4-FFF2-40B4-BE49-F238E27FC236}">
                  <a16:creationId xmlns:a16="http://schemas.microsoft.com/office/drawing/2014/main" id="{28F36569-FEE5-7749-A49E-199CA5586329}"/>
                </a:ext>
              </a:extLst>
            </p:cNvPr>
            <p:cNvSpPr/>
            <p:nvPr/>
          </p:nvSpPr>
          <p:spPr>
            <a:xfrm>
              <a:off x="2332275" y="1617275"/>
              <a:ext cx="1090775" cy="1273950"/>
            </a:xfrm>
            <a:custGeom>
              <a:avLst/>
              <a:gdLst/>
              <a:ahLst/>
              <a:cxnLst/>
              <a:rect l="l" t="t" r="r" b="b"/>
              <a:pathLst>
                <a:path w="43631" h="50958" extrusionOk="0">
                  <a:moveTo>
                    <a:pt x="21816" y="0"/>
                  </a:moveTo>
                  <a:cubicBezTo>
                    <a:pt x="9786" y="0"/>
                    <a:pt x="1" y="9788"/>
                    <a:pt x="1" y="21814"/>
                  </a:cubicBezTo>
                  <a:cubicBezTo>
                    <a:pt x="12" y="22289"/>
                    <a:pt x="402" y="22672"/>
                    <a:pt x="880" y="22672"/>
                  </a:cubicBezTo>
                  <a:cubicBezTo>
                    <a:pt x="1355" y="22672"/>
                    <a:pt x="1745" y="22289"/>
                    <a:pt x="1756" y="21814"/>
                  </a:cubicBezTo>
                  <a:cubicBezTo>
                    <a:pt x="1756" y="10757"/>
                    <a:pt x="10754" y="1755"/>
                    <a:pt x="21812" y="1755"/>
                  </a:cubicBezTo>
                  <a:cubicBezTo>
                    <a:pt x="32869" y="1755"/>
                    <a:pt x="41871" y="10753"/>
                    <a:pt x="41871" y="21814"/>
                  </a:cubicBezTo>
                  <a:cubicBezTo>
                    <a:pt x="41871" y="32872"/>
                    <a:pt x="32873" y="41870"/>
                    <a:pt x="21816" y="41870"/>
                  </a:cubicBezTo>
                  <a:cubicBezTo>
                    <a:pt x="21329" y="41870"/>
                    <a:pt x="20936" y="42263"/>
                    <a:pt x="20936" y="42750"/>
                  </a:cubicBezTo>
                  <a:lnTo>
                    <a:pt x="20936" y="50957"/>
                  </a:lnTo>
                  <a:lnTo>
                    <a:pt x="22691" y="50942"/>
                  </a:lnTo>
                  <a:lnTo>
                    <a:pt x="22691" y="43610"/>
                  </a:lnTo>
                  <a:cubicBezTo>
                    <a:pt x="34317" y="43147"/>
                    <a:pt x="43630" y="33547"/>
                    <a:pt x="43627" y="21814"/>
                  </a:cubicBezTo>
                  <a:cubicBezTo>
                    <a:pt x="43627" y="9785"/>
                    <a:pt x="33842" y="0"/>
                    <a:pt x="2181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" name="Google Shape;9220;p75">
              <a:extLst>
                <a:ext uri="{FF2B5EF4-FFF2-40B4-BE49-F238E27FC236}">
                  <a16:creationId xmlns:a16="http://schemas.microsoft.com/office/drawing/2014/main" id="{0DCCF24C-618C-0B46-B095-CF31E24D1C8F}"/>
                </a:ext>
              </a:extLst>
            </p:cNvPr>
            <p:cNvSpPr/>
            <p:nvPr/>
          </p:nvSpPr>
          <p:spPr>
            <a:xfrm>
              <a:off x="2727925" y="2771175"/>
              <a:ext cx="300950" cy="173300"/>
            </a:xfrm>
            <a:custGeom>
              <a:avLst/>
              <a:gdLst/>
              <a:ahLst/>
              <a:cxnLst/>
              <a:rect l="l" t="t" r="r" b="b"/>
              <a:pathLst>
                <a:path w="12038" h="6932" extrusionOk="0">
                  <a:moveTo>
                    <a:pt x="11088" y="1"/>
                  </a:moveTo>
                  <a:cubicBezTo>
                    <a:pt x="10863" y="1"/>
                    <a:pt x="10637" y="87"/>
                    <a:pt x="10465" y="260"/>
                  </a:cubicBezTo>
                  <a:lnTo>
                    <a:pt x="6869" y="3859"/>
                  </a:lnTo>
                  <a:lnTo>
                    <a:pt x="5982" y="4742"/>
                  </a:lnTo>
                  <a:lnTo>
                    <a:pt x="5110" y="3874"/>
                  </a:lnTo>
                  <a:lnTo>
                    <a:pt x="1496" y="260"/>
                  </a:lnTo>
                  <a:cubicBezTo>
                    <a:pt x="1342" y="153"/>
                    <a:pt x="1165" y="102"/>
                    <a:pt x="990" y="102"/>
                  </a:cubicBezTo>
                  <a:cubicBezTo>
                    <a:pt x="731" y="102"/>
                    <a:pt x="475" y="214"/>
                    <a:pt x="297" y="427"/>
                  </a:cubicBezTo>
                  <a:cubicBezTo>
                    <a:pt x="1" y="783"/>
                    <a:pt x="27" y="1306"/>
                    <a:pt x="353" y="1636"/>
                  </a:cubicBezTo>
                  <a:lnTo>
                    <a:pt x="5388" y="6675"/>
                  </a:lnTo>
                  <a:cubicBezTo>
                    <a:pt x="5561" y="6846"/>
                    <a:pt x="5785" y="6931"/>
                    <a:pt x="6010" y="6931"/>
                  </a:cubicBezTo>
                  <a:cubicBezTo>
                    <a:pt x="6234" y="6931"/>
                    <a:pt x="6459" y="6846"/>
                    <a:pt x="6632" y="6675"/>
                  </a:cubicBezTo>
                  <a:lnTo>
                    <a:pt x="11667" y="1636"/>
                  </a:lnTo>
                  <a:cubicBezTo>
                    <a:pt x="12019" y="1250"/>
                    <a:pt x="12038" y="668"/>
                    <a:pt x="11711" y="260"/>
                  </a:cubicBezTo>
                  <a:cubicBezTo>
                    <a:pt x="11539" y="87"/>
                    <a:pt x="11313" y="1"/>
                    <a:pt x="11088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BA0EF00-2B2F-674D-895C-9BB5E4221AB5}"/>
              </a:ext>
            </a:extLst>
          </p:cNvPr>
          <p:cNvSpPr/>
          <p:nvPr/>
        </p:nvSpPr>
        <p:spPr>
          <a:xfrm>
            <a:off x="3093334" y="1962089"/>
            <a:ext cx="5281377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fr-FR" sz="1400" dirty="0" err="1">
                <a:solidFill>
                  <a:schemeClr val="bg1"/>
                </a:solidFill>
                <a:latin typeface="Helvetica" pitchFamily="2" charset="0"/>
              </a:rPr>
              <a:t>Smoothieboard</a:t>
            </a:r>
            <a:r>
              <a:rPr lang="fr-FR" sz="1400" dirty="0">
                <a:solidFill>
                  <a:schemeClr val="bg1"/>
                </a:solidFill>
                <a:latin typeface="Helvetica" pitchFamily="2" charset="0"/>
              </a:rPr>
              <a:t> n’autorise pas l’utilisation de plus que 5 moteurs pas à pas, donc impossibilité de synchroniser entre la nacelle et le plateau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22C241-6261-E648-95EA-E121544A660B}"/>
              </a:ext>
            </a:extLst>
          </p:cNvPr>
          <p:cNvSpPr/>
          <p:nvPr/>
        </p:nvSpPr>
        <p:spPr>
          <a:xfrm>
            <a:off x="3094526" y="2943599"/>
            <a:ext cx="5281377" cy="594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fr-FR" dirty="0" err="1">
                <a:solidFill>
                  <a:schemeClr val="bg1"/>
                </a:solidFill>
                <a:latin typeface="Helvetica" pitchFamily="2" charset="0"/>
              </a:rPr>
              <a:t>Smoothieboard</a:t>
            </a:r>
            <a:r>
              <a:rPr lang="fr-FR" dirty="0">
                <a:solidFill>
                  <a:schemeClr val="bg1"/>
                </a:solidFill>
                <a:latin typeface="Helvetica" pitchFamily="2" charset="0"/>
              </a:rPr>
              <a:t> ne gère pas la commande du plateau utilisé (nécessité d’utiliser les équations trouvées précédemment)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D8F0D9C-0832-0049-8053-9C81B995F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0031" y="890780"/>
            <a:ext cx="3521620" cy="425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844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6">
            <a:extLst>
              <a:ext uri="{FF2B5EF4-FFF2-40B4-BE49-F238E27FC236}">
                <a16:creationId xmlns:a16="http://schemas.microsoft.com/office/drawing/2014/main" id="{4E5694E2-CD1F-D140-9844-D6360AF75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453" y="755518"/>
            <a:ext cx="4178573" cy="4296543"/>
          </a:xfrm>
          <a:prstGeom prst="rect">
            <a:avLst/>
          </a:prstGeom>
        </p:spPr>
      </p:pic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514F6E1C-1194-4042-8DC0-84182371458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0800000">
            <a:off x="0" y="0"/>
            <a:ext cx="4777740" cy="477774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A31573D-141A-0E42-A4F4-98CE57B848AD}"/>
              </a:ext>
            </a:extLst>
          </p:cNvPr>
          <p:cNvSpPr txBox="1">
            <a:spLocks/>
          </p:cNvSpPr>
          <p:nvPr/>
        </p:nvSpPr>
        <p:spPr>
          <a:xfrm>
            <a:off x="0" y="274320"/>
            <a:ext cx="4572000" cy="57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| Diagramme d’exigences</a:t>
            </a:r>
          </a:p>
        </p:txBody>
      </p:sp>
      <p:pic>
        <p:nvPicPr>
          <p:cNvPr id="4" name="Picture 3" descr="A picture containing text, building, umbrella, dome&#10;&#10;Description automatically generated">
            <a:extLst>
              <a:ext uri="{FF2B5EF4-FFF2-40B4-BE49-F238E27FC236}">
                <a16:creationId xmlns:a16="http://schemas.microsoft.com/office/drawing/2014/main" id="{BC5C9395-3903-2048-BBA0-E629CA9FA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1531" y="0"/>
            <a:ext cx="501039" cy="85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8973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4">
            <a:extLst>
              <a:ext uri="{FF2B5EF4-FFF2-40B4-BE49-F238E27FC236}">
                <a16:creationId xmlns:a16="http://schemas.microsoft.com/office/drawing/2014/main" id="{BA748469-B12C-6343-B8A7-CA9E08A33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1041470" y="1461516"/>
            <a:ext cx="3521620" cy="425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text, building, umbrella, dome&#10;&#10;Description automatically generated">
            <a:extLst>
              <a:ext uri="{FF2B5EF4-FFF2-40B4-BE49-F238E27FC236}">
                <a16:creationId xmlns:a16="http://schemas.microsoft.com/office/drawing/2014/main" id="{B74E97FB-A8D6-8548-A565-681D033C8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531" y="0"/>
            <a:ext cx="501039" cy="85892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91B7BD4-E484-EA4F-A523-450C605915D5}"/>
              </a:ext>
            </a:extLst>
          </p:cNvPr>
          <p:cNvSpPr txBox="1">
            <a:spLocks/>
          </p:cNvSpPr>
          <p:nvPr/>
        </p:nvSpPr>
        <p:spPr>
          <a:xfrm>
            <a:off x="0" y="274320"/>
            <a:ext cx="10485120" cy="57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| Schéma électrique: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D8F0D9C-0832-0049-8053-9C81B995F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851" y="1133244"/>
            <a:ext cx="3521620" cy="425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 3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F7698E4E-6A41-6842-BA1F-67CBEDB5C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451" y="1071827"/>
            <a:ext cx="7031098" cy="2967252"/>
          </a:xfrm>
          <a:prstGeom prst="rect">
            <a:avLst/>
          </a:prstGeom>
        </p:spPr>
      </p:pic>
      <p:sp>
        <p:nvSpPr>
          <p:cNvPr id="26" name="Google Shape;236;p46">
            <a:extLst>
              <a:ext uri="{FF2B5EF4-FFF2-40B4-BE49-F238E27FC236}">
                <a16:creationId xmlns:a16="http://schemas.microsoft.com/office/drawing/2014/main" id="{495ECD5B-CAB4-6148-9E38-BB9F66A03F3B}"/>
              </a:ext>
            </a:extLst>
          </p:cNvPr>
          <p:cNvSpPr txBox="1">
            <a:spLocks/>
          </p:cNvSpPr>
          <p:nvPr/>
        </p:nvSpPr>
        <p:spPr>
          <a:xfrm>
            <a:off x="1409066" y="3945297"/>
            <a:ext cx="6821714" cy="119820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400" dirty="0">
                <a:solidFill>
                  <a:srgbClr val="24658C"/>
                </a:solidFill>
                <a:latin typeface="Helvetica" pitchFamily="2" charset="0"/>
                <a:cs typeface="Arial"/>
              </a:rPr>
              <a:t>Ce montage concerne les trois moteurs de la nacelle. </a:t>
            </a:r>
          </a:p>
          <a:p>
            <a:pPr marL="0" indent="0" algn="ctr">
              <a:buNone/>
            </a:pPr>
            <a:r>
              <a:rPr lang="fr-FR" sz="1400" dirty="0">
                <a:solidFill>
                  <a:srgbClr val="24658C"/>
                </a:solidFill>
                <a:latin typeface="Helvetica" pitchFamily="2" charset="0"/>
                <a:cs typeface="Arial"/>
              </a:rPr>
              <a:t>Ce même montage sera repris pour les trois du plateau avec un deuxième driver et une deuxième alimentation </a:t>
            </a:r>
          </a:p>
          <a:p>
            <a:pPr marL="0" indent="0"/>
            <a:endParaRPr lang="fr-FR" sz="1400" dirty="0">
              <a:solidFill>
                <a:schemeClr val="bg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080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building, umbrella, dome&#10;&#10;Description automatically generated">
            <a:extLst>
              <a:ext uri="{FF2B5EF4-FFF2-40B4-BE49-F238E27FC236}">
                <a16:creationId xmlns:a16="http://schemas.microsoft.com/office/drawing/2014/main" id="{63B215B2-3459-1E47-A392-A52026030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1531" y="0"/>
            <a:ext cx="501039" cy="85892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62FAF81-0834-C34C-B993-73681BC82652}"/>
              </a:ext>
            </a:extLst>
          </p:cNvPr>
          <p:cNvSpPr txBox="1">
            <a:spLocks/>
          </p:cNvSpPr>
          <p:nvPr/>
        </p:nvSpPr>
        <p:spPr>
          <a:xfrm>
            <a:off x="0" y="274320"/>
            <a:ext cx="10485120" cy="57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| Capteur fin de course: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787562F-AE72-0F44-BE12-7BDAE62F4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1395038" y="998220"/>
            <a:ext cx="3521620" cy="425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C50273-8816-8C4C-A284-5D8969BC2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851" y="1133244"/>
            <a:ext cx="3521620" cy="425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9EC66E-2E0E-3341-9313-366161F28586}"/>
              </a:ext>
            </a:extLst>
          </p:cNvPr>
          <p:cNvSpPr txBox="1"/>
          <p:nvPr/>
        </p:nvSpPr>
        <p:spPr>
          <a:xfrm>
            <a:off x="413462" y="4619230"/>
            <a:ext cx="5539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solidFill>
                  <a:srgbClr val="24658C"/>
                </a:solidFill>
                <a:latin typeface="Helvetica" pitchFamily="2" charset="0"/>
              </a:rPr>
              <a:t>2 capteurs fin de course dans chaque axe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9C1FFC-30B5-574E-984E-69FBFBF48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358" y="998220"/>
            <a:ext cx="2376514" cy="35433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EE7B8B6-4625-5746-BCCB-A05E372606BD}"/>
              </a:ext>
            </a:extLst>
          </p:cNvPr>
          <p:cNvCxnSpPr>
            <a:cxnSpLocks/>
          </p:cNvCxnSpPr>
          <p:nvPr/>
        </p:nvCxnSpPr>
        <p:spPr>
          <a:xfrm flipH="1" flipV="1">
            <a:off x="2702876" y="1150620"/>
            <a:ext cx="1272541" cy="1519281"/>
          </a:xfrm>
          <a:prstGeom prst="straightConnector1">
            <a:avLst/>
          </a:prstGeom>
          <a:ln w="6350">
            <a:solidFill>
              <a:srgbClr val="2465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1FDE769-6D24-0444-A0AD-B5C03E4C7914}"/>
              </a:ext>
            </a:extLst>
          </p:cNvPr>
          <p:cNvCxnSpPr>
            <a:cxnSpLocks/>
          </p:cNvCxnSpPr>
          <p:nvPr/>
        </p:nvCxnSpPr>
        <p:spPr>
          <a:xfrm flipH="1">
            <a:off x="2702876" y="3091902"/>
            <a:ext cx="1272542" cy="1205778"/>
          </a:xfrm>
          <a:prstGeom prst="straightConnector1">
            <a:avLst/>
          </a:prstGeom>
          <a:ln w="6350">
            <a:solidFill>
              <a:srgbClr val="2465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6E3B7E3-E53F-504D-80A7-28EECA3634CE}"/>
              </a:ext>
            </a:extLst>
          </p:cNvPr>
          <p:cNvSpPr txBox="1"/>
          <p:nvPr/>
        </p:nvSpPr>
        <p:spPr>
          <a:xfrm>
            <a:off x="3107715" y="2753834"/>
            <a:ext cx="21348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24658C"/>
                </a:solidFill>
                <a:latin typeface="Helvetica" pitchFamily="2" charset="0"/>
              </a:rPr>
              <a:t>Capteur fin de course </a:t>
            </a:r>
            <a:endParaRPr lang="en-GB" sz="1200" b="1" dirty="0">
              <a:solidFill>
                <a:srgbClr val="24658C"/>
              </a:solidFill>
              <a:latin typeface="Helvetic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470BCB-FE4C-7742-B968-FF4B98CD7F96}"/>
              </a:ext>
            </a:extLst>
          </p:cNvPr>
          <p:cNvSpPr txBox="1"/>
          <p:nvPr/>
        </p:nvSpPr>
        <p:spPr>
          <a:xfrm>
            <a:off x="5635305" y="3478752"/>
            <a:ext cx="2645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solidFill>
                  <a:srgbClr val="24658C"/>
                </a:solidFill>
                <a:latin typeface="Helvetica" pitchFamily="2" charset="0"/>
              </a:rPr>
              <a:t>Montage capteur fin de course </a:t>
            </a:r>
            <a:endParaRPr lang="en-GB" sz="1200" i="1" dirty="0">
              <a:solidFill>
                <a:srgbClr val="24658C"/>
              </a:solidFill>
              <a:latin typeface="Helvetica" pitchFamily="2" charset="0"/>
            </a:endParaRPr>
          </a:p>
        </p:txBody>
      </p:sp>
      <p:pic>
        <p:nvPicPr>
          <p:cNvPr id="18" name="Image 5">
            <a:extLst>
              <a:ext uri="{FF2B5EF4-FFF2-40B4-BE49-F238E27FC236}">
                <a16:creationId xmlns:a16="http://schemas.microsoft.com/office/drawing/2014/main" id="{64DA8D66-8E1C-7849-B84D-93726B0594E2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463" y="1524314"/>
            <a:ext cx="3767328" cy="185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66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building, umbrella, dome&#10;&#10;Description automatically generated">
            <a:extLst>
              <a:ext uri="{FF2B5EF4-FFF2-40B4-BE49-F238E27FC236}">
                <a16:creationId xmlns:a16="http://schemas.microsoft.com/office/drawing/2014/main" id="{DDEA8135-E59B-6D45-B2C1-C07A579C5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1531" y="0"/>
            <a:ext cx="501039" cy="85892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5BFE7A8-BF06-3E4E-B443-748DE11C7331}"/>
              </a:ext>
            </a:extLst>
          </p:cNvPr>
          <p:cNvSpPr txBox="1">
            <a:spLocks/>
          </p:cNvSpPr>
          <p:nvPr/>
        </p:nvSpPr>
        <p:spPr>
          <a:xfrm>
            <a:off x="0" y="274320"/>
            <a:ext cx="10485120" cy="57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| Extrudeuse: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1DC63CC-B788-6347-A243-7E8C14294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1395038" y="998220"/>
            <a:ext cx="3521620" cy="425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523AEC-07AC-BA4F-B6A7-C33E8AC8F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851" y="1133244"/>
            <a:ext cx="3521620" cy="425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Espace réservé du contenu 4" descr="Une image contenant jouet&#10;&#10;Description générée automatiquement">
            <a:extLst>
              <a:ext uri="{FF2B5EF4-FFF2-40B4-BE49-F238E27FC236}">
                <a16:creationId xmlns:a16="http://schemas.microsoft.com/office/drawing/2014/main" id="{FE4025AC-203A-C44B-8051-0CA7012918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6" r="4" b="299"/>
          <a:stretch/>
        </p:blipFill>
        <p:spPr>
          <a:xfrm>
            <a:off x="5051267" y="1313668"/>
            <a:ext cx="2781759" cy="269658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0"/>
              </a:prstClr>
            </a:outerShdw>
          </a:effectLst>
        </p:spPr>
      </p:pic>
      <p:sp>
        <p:nvSpPr>
          <p:cNvPr id="7" name="ZoneTexte 11">
            <a:extLst>
              <a:ext uri="{FF2B5EF4-FFF2-40B4-BE49-F238E27FC236}">
                <a16:creationId xmlns:a16="http://schemas.microsoft.com/office/drawing/2014/main" id="{D1AC5C36-0EE4-A34C-964B-9121A45F5455}"/>
              </a:ext>
            </a:extLst>
          </p:cNvPr>
          <p:cNvSpPr txBox="1"/>
          <p:nvPr/>
        </p:nvSpPr>
        <p:spPr>
          <a:xfrm>
            <a:off x="5498528" y="4007577"/>
            <a:ext cx="1887236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fr-FR" sz="1200" i="1" dirty="0">
                <a:solidFill>
                  <a:srgbClr val="24658C"/>
                </a:solidFill>
                <a:latin typeface="Helvetica" pitchFamily="2" charset="0"/>
              </a:rPr>
              <a:t>MK8 Extruder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37CC29-DD72-BC44-A458-30A1D2730176}"/>
              </a:ext>
            </a:extLst>
          </p:cNvPr>
          <p:cNvSpPr/>
          <p:nvPr/>
        </p:nvSpPr>
        <p:spPr>
          <a:xfrm>
            <a:off x="2080673" y="2012474"/>
            <a:ext cx="4178300" cy="352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b="1" dirty="0" err="1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Moteur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 pas à pas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BD1F11-9620-A640-8B65-857EF4AB01E0}"/>
              </a:ext>
            </a:extLst>
          </p:cNvPr>
          <p:cNvSpPr/>
          <p:nvPr/>
        </p:nvSpPr>
        <p:spPr>
          <a:xfrm>
            <a:off x="2080673" y="3233439"/>
            <a:ext cx="4178300" cy="352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b="1" dirty="0" err="1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Capteur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 de </a:t>
            </a:r>
            <a:r>
              <a:rPr lang="en-US" sz="1600" b="1" dirty="0" err="1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température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B43F47-E47D-E442-BFE3-9F3EA364D1F7}"/>
              </a:ext>
            </a:extLst>
          </p:cNvPr>
          <p:cNvSpPr/>
          <p:nvPr/>
        </p:nvSpPr>
        <p:spPr>
          <a:xfrm>
            <a:off x="2080673" y="2409197"/>
            <a:ext cx="4178300" cy="352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b="1" dirty="0" err="1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Ventilateur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5619CD-34A9-7349-A255-E4F9BD23EF0E}"/>
              </a:ext>
            </a:extLst>
          </p:cNvPr>
          <p:cNvSpPr/>
          <p:nvPr/>
        </p:nvSpPr>
        <p:spPr>
          <a:xfrm>
            <a:off x="2061407" y="2835129"/>
            <a:ext cx="4178300" cy="352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Tête </a:t>
            </a:r>
            <a:r>
              <a:rPr lang="en-US" sz="1600" b="1" dirty="0" err="1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chauffante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828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1DC63CC-B788-6347-A243-7E8C14294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234536" y="-2126360"/>
            <a:ext cx="3521620" cy="425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picture containing text, building, umbrella, dome&#10;&#10;Description automatically generated">
            <a:extLst>
              <a:ext uri="{FF2B5EF4-FFF2-40B4-BE49-F238E27FC236}">
                <a16:creationId xmlns:a16="http://schemas.microsoft.com/office/drawing/2014/main" id="{DDEA8135-E59B-6D45-B2C1-C07A579C5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531" y="0"/>
            <a:ext cx="501039" cy="85892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5BFE7A8-BF06-3E4E-B443-748DE11C7331}"/>
              </a:ext>
            </a:extLst>
          </p:cNvPr>
          <p:cNvSpPr txBox="1">
            <a:spLocks/>
          </p:cNvSpPr>
          <p:nvPr/>
        </p:nvSpPr>
        <p:spPr>
          <a:xfrm>
            <a:off x="0" y="274320"/>
            <a:ext cx="10485120" cy="57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| Montage: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523AEC-07AC-BA4F-B6A7-C33E8AC8F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721" y="1442084"/>
            <a:ext cx="3521620" cy="425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Image 6">
            <a:extLst>
              <a:ext uri="{FF2B5EF4-FFF2-40B4-BE49-F238E27FC236}">
                <a16:creationId xmlns:a16="http://schemas.microsoft.com/office/drawing/2014/main" id="{6C5A6C4F-7744-6A4D-87E2-C337CDDBC1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4" r="12378"/>
          <a:stretch/>
        </p:blipFill>
        <p:spPr>
          <a:xfrm>
            <a:off x="3823532" y="1120140"/>
            <a:ext cx="5193692" cy="3864460"/>
          </a:xfrm>
          <a:prstGeom prst="rect">
            <a:avLst/>
          </a:prstGeom>
        </p:spPr>
      </p:pic>
      <p:sp>
        <p:nvSpPr>
          <p:cNvPr id="73" name="Google Shape;622;p31">
            <a:extLst>
              <a:ext uri="{FF2B5EF4-FFF2-40B4-BE49-F238E27FC236}">
                <a16:creationId xmlns:a16="http://schemas.microsoft.com/office/drawing/2014/main" id="{CAAFE6D1-C3A4-6648-8E43-0D72A7DF2AEF}"/>
              </a:ext>
            </a:extLst>
          </p:cNvPr>
          <p:cNvSpPr/>
          <p:nvPr/>
        </p:nvSpPr>
        <p:spPr>
          <a:xfrm>
            <a:off x="126777" y="1265332"/>
            <a:ext cx="3433288" cy="769799"/>
          </a:xfrm>
          <a:custGeom>
            <a:avLst/>
            <a:gdLst/>
            <a:ahLst/>
            <a:cxnLst/>
            <a:rect l="l" t="t" r="r" b="b"/>
            <a:pathLst>
              <a:path w="59578" h="8550" extrusionOk="0">
                <a:moveTo>
                  <a:pt x="4253" y="1"/>
                </a:moveTo>
                <a:cubicBezTo>
                  <a:pt x="1911" y="1"/>
                  <a:pt x="1" y="1911"/>
                  <a:pt x="1" y="4288"/>
                </a:cubicBezTo>
                <a:cubicBezTo>
                  <a:pt x="1" y="6639"/>
                  <a:pt x="1911" y="8549"/>
                  <a:pt x="4253" y="8549"/>
                </a:cubicBezTo>
                <a:lnTo>
                  <a:pt x="55316" y="8549"/>
                </a:lnTo>
                <a:cubicBezTo>
                  <a:pt x="57667" y="8549"/>
                  <a:pt x="59577" y="6639"/>
                  <a:pt x="59577" y="4288"/>
                </a:cubicBezTo>
                <a:cubicBezTo>
                  <a:pt x="59577" y="1911"/>
                  <a:pt x="57667" y="1"/>
                  <a:pt x="553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623;p31">
            <a:extLst>
              <a:ext uri="{FF2B5EF4-FFF2-40B4-BE49-F238E27FC236}">
                <a16:creationId xmlns:a16="http://schemas.microsoft.com/office/drawing/2014/main" id="{B4C0A696-9477-B642-8E59-241DB4D2B58A}"/>
              </a:ext>
            </a:extLst>
          </p:cNvPr>
          <p:cNvSpPr/>
          <p:nvPr/>
        </p:nvSpPr>
        <p:spPr>
          <a:xfrm>
            <a:off x="440727" y="1562632"/>
            <a:ext cx="116491" cy="164944"/>
          </a:xfrm>
          <a:custGeom>
            <a:avLst/>
            <a:gdLst/>
            <a:ahLst/>
            <a:cxnLst/>
            <a:rect l="l" t="t" r="r" b="b"/>
            <a:pathLst>
              <a:path w="1867" h="1832" extrusionOk="0">
                <a:moveTo>
                  <a:pt x="951" y="0"/>
                </a:moveTo>
                <a:cubicBezTo>
                  <a:pt x="440" y="0"/>
                  <a:pt x="0" y="405"/>
                  <a:pt x="0" y="916"/>
                </a:cubicBezTo>
                <a:cubicBezTo>
                  <a:pt x="0" y="1426"/>
                  <a:pt x="440" y="1831"/>
                  <a:pt x="951" y="1831"/>
                </a:cubicBezTo>
                <a:cubicBezTo>
                  <a:pt x="1462" y="1831"/>
                  <a:pt x="1867" y="1426"/>
                  <a:pt x="1867" y="916"/>
                </a:cubicBezTo>
                <a:cubicBezTo>
                  <a:pt x="1867" y="405"/>
                  <a:pt x="1462" y="0"/>
                  <a:pt x="9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624;p31">
            <a:extLst>
              <a:ext uri="{FF2B5EF4-FFF2-40B4-BE49-F238E27FC236}">
                <a16:creationId xmlns:a16="http://schemas.microsoft.com/office/drawing/2014/main" id="{1E9B9747-161A-1042-BDCE-76DE834B66F0}"/>
              </a:ext>
            </a:extLst>
          </p:cNvPr>
          <p:cNvSpPr/>
          <p:nvPr/>
        </p:nvSpPr>
        <p:spPr>
          <a:xfrm>
            <a:off x="126777" y="2160292"/>
            <a:ext cx="3433288" cy="769709"/>
          </a:xfrm>
          <a:custGeom>
            <a:avLst/>
            <a:gdLst/>
            <a:ahLst/>
            <a:cxnLst/>
            <a:rect l="l" t="t" r="r" b="b"/>
            <a:pathLst>
              <a:path w="59578" h="8549" extrusionOk="0">
                <a:moveTo>
                  <a:pt x="4253" y="0"/>
                </a:moveTo>
                <a:cubicBezTo>
                  <a:pt x="1911" y="0"/>
                  <a:pt x="1" y="1946"/>
                  <a:pt x="1" y="4297"/>
                </a:cubicBezTo>
                <a:cubicBezTo>
                  <a:pt x="1" y="6638"/>
                  <a:pt x="1911" y="8549"/>
                  <a:pt x="4253" y="8549"/>
                </a:cubicBezTo>
                <a:lnTo>
                  <a:pt x="55316" y="8549"/>
                </a:lnTo>
                <a:cubicBezTo>
                  <a:pt x="57667" y="8549"/>
                  <a:pt x="59577" y="6638"/>
                  <a:pt x="59577" y="4297"/>
                </a:cubicBezTo>
                <a:cubicBezTo>
                  <a:pt x="59577" y="1946"/>
                  <a:pt x="57667" y="0"/>
                  <a:pt x="5531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625;p31">
            <a:extLst>
              <a:ext uri="{FF2B5EF4-FFF2-40B4-BE49-F238E27FC236}">
                <a16:creationId xmlns:a16="http://schemas.microsoft.com/office/drawing/2014/main" id="{CBC2D395-48FC-2E4E-B8BB-0D5EAE0B72B4}"/>
              </a:ext>
            </a:extLst>
          </p:cNvPr>
          <p:cNvSpPr/>
          <p:nvPr/>
        </p:nvSpPr>
        <p:spPr>
          <a:xfrm>
            <a:off x="440727" y="2460654"/>
            <a:ext cx="116491" cy="168996"/>
          </a:xfrm>
          <a:custGeom>
            <a:avLst/>
            <a:gdLst/>
            <a:ahLst/>
            <a:cxnLst/>
            <a:rect l="l" t="t" r="r" b="b"/>
            <a:pathLst>
              <a:path w="1867" h="1877" extrusionOk="0">
                <a:moveTo>
                  <a:pt x="951" y="1"/>
                </a:moveTo>
                <a:cubicBezTo>
                  <a:pt x="440" y="1"/>
                  <a:pt x="0" y="441"/>
                  <a:pt x="0" y="961"/>
                </a:cubicBezTo>
                <a:cubicBezTo>
                  <a:pt x="0" y="1471"/>
                  <a:pt x="440" y="1876"/>
                  <a:pt x="951" y="1876"/>
                </a:cubicBezTo>
                <a:cubicBezTo>
                  <a:pt x="1462" y="1876"/>
                  <a:pt x="1867" y="1471"/>
                  <a:pt x="1867" y="961"/>
                </a:cubicBezTo>
                <a:cubicBezTo>
                  <a:pt x="1867" y="441"/>
                  <a:pt x="1462" y="1"/>
                  <a:pt x="951" y="1"/>
                </a:cubicBezTo>
                <a:close/>
              </a:path>
            </a:pathLst>
          </a:custGeom>
          <a:solidFill>
            <a:srgbClr val="B2D9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626;p31">
            <a:extLst>
              <a:ext uri="{FF2B5EF4-FFF2-40B4-BE49-F238E27FC236}">
                <a16:creationId xmlns:a16="http://schemas.microsoft.com/office/drawing/2014/main" id="{A2E2AF14-E7C2-4E42-87A0-E4AA48F75343}"/>
              </a:ext>
            </a:extLst>
          </p:cNvPr>
          <p:cNvSpPr/>
          <p:nvPr/>
        </p:nvSpPr>
        <p:spPr>
          <a:xfrm>
            <a:off x="126777" y="3058403"/>
            <a:ext cx="3433288" cy="769709"/>
          </a:xfrm>
          <a:custGeom>
            <a:avLst/>
            <a:gdLst/>
            <a:ahLst/>
            <a:cxnLst/>
            <a:rect l="l" t="t" r="r" b="b"/>
            <a:pathLst>
              <a:path w="59578" h="8549" extrusionOk="0">
                <a:moveTo>
                  <a:pt x="4253" y="0"/>
                </a:moveTo>
                <a:cubicBezTo>
                  <a:pt x="1911" y="0"/>
                  <a:pt x="1" y="1911"/>
                  <a:pt x="1" y="4261"/>
                </a:cubicBezTo>
                <a:cubicBezTo>
                  <a:pt x="1" y="6603"/>
                  <a:pt x="1911" y="8549"/>
                  <a:pt x="4253" y="8549"/>
                </a:cubicBezTo>
                <a:lnTo>
                  <a:pt x="55316" y="8549"/>
                </a:lnTo>
                <a:cubicBezTo>
                  <a:pt x="57667" y="8549"/>
                  <a:pt x="59577" y="6603"/>
                  <a:pt x="59577" y="4261"/>
                </a:cubicBezTo>
                <a:cubicBezTo>
                  <a:pt x="59577" y="1911"/>
                  <a:pt x="57667" y="0"/>
                  <a:pt x="5531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627;p31">
            <a:extLst>
              <a:ext uri="{FF2B5EF4-FFF2-40B4-BE49-F238E27FC236}">
                <a16:creationId xmlns:a16="http://schemas.microsoft.com/office/drawing/2014/main" id="{4CAC61D5-BABF-C44C-8A31-1F5DB2CFDEE8}"/>
              </a:ext>
            </a:extLst>
          </p:cNvPr>
          <p:cNvSpPr/>
          <p:nvPr/>
        </p:nvSpPr>
        <p:spPr>
          <a:xfrm>
            <a:off x="440727" y="3362727"/>
            <a:ext cx="116491" cy="168185"/>
          </a:xfrm>
          <a:custGeom>
            <a:avLst/>
            <a:gdLst/>
            <a:ahLst/>
            <a:cxnLst/>
            <a:rect l="l" t="t" r="r" b="b"/>
            <a:pathLst>
              <a:path w="1867" h="1868" extrusionOk="0">
                <a:moveTo>
                  <a:pt x="951" y="1"/>
                </a:moveTo>
                <a:cubicBezTo>
                  <a:pt x="440" y="1"/>
                  <a:pt x="0" y="441"/>
                  <a:pt x="0" y="952"/>
                </a:cubicBezTo>
                <a:cubicBezTo>
                  <a:pt x="0" y="1462"/>
                  <a:pt x="440" y="1867"/>
                  <a:pt x="951" y="1867"/>
                </a:cubicBezTo>
                <a:cubicBezTo>
                  <a:pt x="1462" y="1867"/>
                  <a:pt x="1867" y="1462"/>
                  <a:pt x="1867" y="952"/>
                </a:cubicBezTo>
                <a:cubicBezTo>
                  <a:pt x="1867" y="441"/>
                  <a:pt x="1462" y="1"/>
                  <a:pt x="951" y="1"/>
                </a:cubicBez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628;p31">
            <a:extLst>
              <a:ext uri="{FF2B5EF4-FFF2-40B4-BE49-F238E27FC236}">
                <a16:creationId xmlns:a16="http://schemas.microsoft.com/office/drawing/2014/main" id="{2CA61162-AAA5-B143-ACCD-6B1BCB430DAC}"/>
              </a:ext>
            </a:extLst>
          </p:cNvPr>
          <p:cNvSpPr/>
          <p:nvPr/>
        </p:nvSpPr>
        <p:spPr>
          <a:xfrm>
            <a:off x="126777" y="3954083"/>
            <a:ext cx="3433288" cy="768989"/>
          </a:xfrm>
          <a:custGeom>
            <a:avLst/>
            <a:gdLst/>
            <a:ahLst/>
            <a:cxnLst/>
            <a:rect l="l" t="t" r="r" b="b"/>
            <a:pathLst>
              <a:path w="59578" h="8541" extrusionOk="0">
                <a:moveTo>
                  <a:pt x="4253" y="1"/>
                </a:moveTo>
                <a:cubicBezTo>
                  <a:pt x="1911" y="1"/>
                  <a:pt x="1" y="1902"/>
                  <a:pt x="1" y="4253"/>
                </a:cubicBezTo>
                <a:cubicBezTo>
                  <a:pt x="1" y="6639"/>
                  <a:pt x="1911" y="8540"/>
                  <a:pt x="4253" y="8540"/>
                </a:cubicBezTo>
                <a:lnTo>
                  <a:pt x="55316" y="8540"/>
                </a:lnTo>
                <a:cubicBezTo>
                  <a:pt x="57667" y="8540"/>
                  <a:pt x="59577" y="6639"/>
                  <a:pt x="59577" y="4253"/>
                </a:cubicBezTo>
                <a:cubicBezTo>
                  <a:pt x="59577" y="1902"/>
                  <a:pt x="57667" y="1"/>
                  <a:pt x="553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629;p31">
            <a:extLst>
              <a:ext uri="{FF2B5EF4-FFF2-40B4-BE49-F238E27FC236}">
                <a16:creationId xmlns:a16="http://schemas.microsoft.com/office/drawing/2014/main" id="{13213D46-2C35-7946-A10F-812B8FDD49E1}"/>
              </a:ext>
            </a:extLst>
          </p:cNvPr>
          <p:cNvSpPr/>
          <p:nvPr/>
        </p:nvSpPr>
        <p:spPr>
          <a:xfrm>
            <a:off x="440727" y="4263990"/>
            <a:ext cx="116491" cy="168996"/>
          </a:xfrm>
          <a:custGeom>
            <a:avLst/>
            <a:gdLst/>
            <a:ahLst/>
            <a:cxnLst/>
            <a:rect l="l" t="t" r="r" b="b"/>
            <a:pathLst>
              <a:path w="1867" h="1877" extrusionOk="0">
                <a:moveTo>
                  <a:pt x="951" y="1"/>
                </a:moveTo>
                <a:cubicBezTo>
                  <a:pt x="440" y="1"/>
                  <a:pt x="0" y="441"/>
                  <a:pt x="0" y="960"/>
                </a:cubicBezTo>
                <a:cubicBezTo>
                  <a:pt x="0" y="1436"/>
                  <a:pt x="440" y="1876"/>
                  <a:pt x="951" y="1876"/>
                </a:cubicBezTo>
                <a:cubicBezTo>
                  <a:pt x="1462" y="1876"/>
                  <a:pt x="1867" y="1436"/>
                  <a:pt x="1867" y="960"/>
                </a:cubicBezTo>
                <a:cubicBezTo>
                  <a:pt x="1867" y="441"/>
                  <a:pt x="1462" y="1"/>
                  <a:pt x="951" y="1"/>
                </a:cubicBezTo>
                <a:close/>
              </a:path>
            </a:pathLst>
          </a:custGeom>
          <a:solidFill>
            <a:srgbClr val="395B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638;p31">
            <a:extLst>
              <a:ext uri="{FF2B5EF4-FFF2-40B4-BE49-F238E27FC236}">
                <a16:creationId xmlns:a16="http://schemas.microsoft.com/office/drawing/2014/main" id="{8AD8F5F6-D317-AC42-A226-F171C5242B16}"/>
              </a:ext>
            </a:extLst>
          </p:cNvPr>
          <p:cNvSpPr txBox="1"/>
          <p:nvPr/>
        </p:nvSpPr>
        <p:spPr>
          <a:xfrm>
            <a:off x="932603" y="3987339"/>
            <a:ext cx="2339237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 err="1">
                <a:solidFill>
                  <a:schemeClr val="accent4"/>
                </a:solidFill>
                <a:latin typeface="Helvetica" pitchFamily="2" charset="0"/>
                <a:ea typeface="Fira Sans Extra Condensed Medium"/>
                <a:cs typeface="Fira Sans Extra Condensed Medium"/>
                <a:sym typeface="Fira Sans Extra Condensed Medium"/>
              </a:rPr>
              <a:t>Capteur</a:t>
            </a:r>
            <a:r>
              <a:rPr lang="en" sz="1700" dirty="0">
                <a:solidFill>
                  <a:schemeClr val="accent4"/>
                </a:solidFill>
                <a:latin typeface="Helvetica" pitchFamily="2" charset="0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n" sz="1700" dirty="0" err="1">
                <a:solidFill>
                  <a:schemeClr val="accent4"/>
                </a:solidFill>
                <a:latin typeface="Helvetica" pitchFamily="2" charset="0"/>
                <a:ea typeface="Fira Sans Extra Condensed Medium"/>
                <a:cs typeface="Fira Sans Extra Condensed Medium"/>
                <a:sym typeface="Fira Sans Extra Condensed Medium"/>
              </a:rPr>
              <a:t>tenpérature</a:t>
            </a:r>
            <a:endParaRPr sz="1700" dirty="0">
              <a:solidFill>
                <a:schemeClr val="accent4"/>
              </a:solidFill>
              <a:latin typeface="Helvetica" pitchFamily="2" charset="0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0" name="Google Shape;639;p31">
            <a:extLst>
              <a:ext uri="{FF2B5EF4-FFF2-40B4-BE49-F238E27FC236}">
                <a16:creationId xmlns:a16="http://schemas.microsoft.com/office/drawing/2014/main" id="{567B0C6C-F55C-FC41-9B5A-D7B8F448F860}"/>
              </a:ext>
            </a:extLst>
          </p:cNvPr>
          <p:cNvSpPr txBox="1"/>
          <p:nvPr/>
        </p:nvSpPr>
        <p:spPr>
          <a:xfrm>
            <a:off x="932625" y="4289419"/>
            <a:ext cx="2890907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>
                <a:latin typeface="Helvetica" pitchFamily="2" charset="0"/>
                <a:ea typeface="Roboto"/>
                <a:cs typeface="Roboto"/>
                <a:sym typeface="Roboto"/>
              </a:rPr>
              <a:t>Alimentation 5V, resistance 100</a:t>
            </a:r>
            <a:r>
              <a:rPr lang="en-US" i="1" dirty="0">
                <a:solidFill>
                  <a:srgbClr val="262626"/>
                </a:solidFill>
                <a:latin typeface="Helvetica" pitchFamily="2" charset="0"/>
              </a:rPr>
              <a:t>k</a:t>
            </a:r>
            <a:r>
              <a:rPr lang="el-GR" i="1" dirty="0">
                <a:solidFill>
                  <a:srgbClr val="262626"/>
                </a:solidFill>
                <a:latin typeface="Helvetica" pitchFamily="2" charset="0"/>
              </a:rPr>
              <a:t>Ω</a:t>
            </a:r>
            <a:endParaRPr dirty="0">
              <a:latin typeface="Helvetica" pitchFamily="2" charset="0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640;p31">
            <a:extLst>
              <a:ext uri="{FF2B5EF4-FFF2-40B4-BE49-F238E27FC236}">
                <a16:creationId xmlns:a16="http://schemas.microsoft.com/office/drawing/2014/main" id="{355CAFC0-D804-D049-982A-B71CA26B7FFA}"/>
              </a:ext>
            </a:extLst>
          </p:cNvPr>
          <p:cNvSpPr txBox="1"/>
          <p:nvPr/>
        </p:nvSpPr>
        <p:spPr>
          <a:xfrm>
            <a:off x="932604" y="2214653"/>
            <a:ext cx="2310468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 err="1">
                <a:solidFill>
                  <a:schemeClr val="accent2"/>
                </a:solidFill>
                <a:latin typeface="Helvetica" pitchFamily="2" charset="0"/>
                <a:ea typeface="Fira Sans Extra Condensed Medium"/>
                <a:cs typeface="Fira Sans Extra Condensed Medium"/>
                <a:sym typeface="Fira Sans Extra Condensed Medium"/>
              </a:rPr>
              <a:t>Ventilateur</a:t>
            </a:r>
            <a:endParaRPr sz="1700" dirty="0">
              <a:solidFill>
                <a:schemeClr val="accent2"/>
              </a:solidFill>
              <a:latin typeface="Helvetica" pitchFamily="2" charset="0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2" name="Google Shape;641;p31">
            <a:extLst>
              <a:ext uri="{FF2B5EF4-FFF2-40B4-BE49-F238E27FC236}">
                <a16:creationId xmlns:a16="http://schemas.microsoft.com/office/drawing/2014/main" id="{96C4CB7A-62D1-634E-A427-4D93482A399E}"/>
              </a:ext>
            </a:extLst>
          </p:cNvPr>
          <p:cNvSpPr txBox="1"/>
          <p:nvPr/>
        </p:nvSpPr>
        <p:spPr>
          <a:xfrm>
            <a:off x="932626" y="2580881"/>
            <a:ext cx="2455730" cy="307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elvetica" pitchFamily="2" charset="0"/>
                <a:ea typeface="Roboto"/>
                <a:cs typeface="Roboto"/>
                <a:sym typeface="Roboto"/>
              </a:rPr>
              <a:t>Alimentation 12V</a:t>
            </a:r>
            <a:endParaRPr dirty="0">
              <a:latin typeface="Helvetica" pitchFamily="2" charset="0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643;p31">
            <a:extLst>
              <a:ext uri="{FF2B5EF4-FFF2-40B4-BE49-F238E27FC236}">
                <a16:creationId xmlns:a16="http://schemas.microsoft.com/office/drawing/2014/main" id="{8D87AB6D-238C-DB47-8324-8D9370802E7F}"/>
              </a:ext>
            </a:extLst>
          </p:cNvPr>
          <p:cNvSpPr txBox="1"/>
          <p:nvPr/>
        </p:nvSpPr>
        <p:spPr>
          <a:xfrm>
            <a:off x="932603" y="3089121"/>
            <a:ext cx="2193977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3"/>
                </a:solidFill>
                <a:latin typeface="Helvetica" pitchFamily="2" charset="0"/>
                <a:ea typeface="Fira Sans Extra Condensed Medium"/>
                <a:cs typeface="Fira Sans Extra Condensed Medium"/>
                <a:sym typeface="Fira Sans Extra Condensed Medium"/>
              </a:rPr>
              <a:t>Tête </a:t>
            </a:r>
            <a:r>
              <a:rPr lang="en" sz="1700" dirty="0" err="1">
                <a:solidFill>
                  <a:schemeClr val="accent3"/>
                </a:solidFill>
                <a:latin typeface="Helvetica" pitchFamily="2" charset="0"/>
                <a:ea typeface="Fira Sans Extra Condensed Medium"/>
                <a:cs typeface="Fira Sans Extra Condensed Medium"/>
                <a:sym typeface="Fira Sans Extra Condensed Medium"/>
              </a:rPr>
              <a:t>chauffante</a:t>
            </a:r>
            <a:endParaRPr sz="1700" dirty="0">
              <a:solidFill>
                <a:schemeClr val="accent3"/>
              </a:solidFill>
              <a:latin typeface="Helvetica" pitchFamily="2" charset="0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5" name="Google Shape;644;p31">
            <a:extLst>
              <a:ext uri="{FF2B5EF4-FFF2-40B4-BE49-F238E27FC236}">
                <a16:creationId xmlns:a16="http://schemas.microsoft.com/office/drawing/2014/main" id="{35443E07-735F-FD41-A73F-4A6D4A16623E}"/>
              </a:ext>
            </a:extLst>
          </p:cNvPr>
          <p:cNvSpPr txBox="1"/>
          <p:nvPr/>
        </p:nvSpPr>
        <p:spPr>
          <a:xfrm>
            <a:off x="932603" y="1302654"/>
            <a:ext cx="2455729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1700" dirty="0" err="1">
                <a:solidFill>
                  <a:schemeClr val="accent1"/>
                </a:solidFill>
                <a:latin typeface="Helvetica" pitchFamily="2" charset="0"/>
                <a:ea typeface="Fira Sans Extra Condensed Medium"/>
                <a:cs typeface="Fira Sans Extra Condensed Medium"/>
                <a:sym typeface="Fira Sans Extra Condensed Medium"/>
              </a:rPr>
              <a:t>Moteur</a:t>
            </a:r>
            <a:r>
              <a:rPr lang="en" sz="1700" dirty="0">
                <a:solidFill>
                  <a:schemeClr val="accent1"/>
                </a:solidFill>
                <a:latin typeface="Helvetica" pitchFamily="2" charset="0"/>
                <a:ea typeface="Fira Sans Extra Condensed Medium"/>
                <a:cs typeface="Fira Sans Extra Condensed Medium"/>
                <a:sym typeface="Fira Sans Extra Condensed Medium"/>
              </a:rPr>
              <a:t> pas </a:t>
            </a:r>
            <a:r>
              <a:rPr lang="en" sz="1700" dirty="0" err="1">
                <a:solidFill>
                  <a:schemeClr val="accent1"/>
                </a:solidFill>
                <a:latin typeface="Helvetica" pitchFamily="2" charset="0"/>
                <a:ea typeface="Fira Sans Extra Condensed Medium"/>
                <a:cs typeface="Fira Sans Extra Condensed Medium"/>
                <a:sym typeface="Fira Sans Extra Condensed Medium"/>
              </a:rPr>
              <a:t>à</a:t>
            </a:r>
            <a:r>
              <a:rPr lang="en" sz="1700" dirty="0">
                <a:solidFill>
                  <a:schemeClr val="accent1"/>
                </a:solidFill>
                <a:latin typeface="Helvetica" pitchFamily="2" charset="0"/>
                <a:ea typeface="Fira Sans Extra Condensed Medium"/>
                <a:cs typeface="Fira Sans Extra Condensed Medium"/>
                <a:sym typeface="Fira Sans Extra Condensed Medium"/>
              </a:rPr>
              <a:t> pas</a:t>
            </a:r>
            <a:endParaRPr sz="1700" dirty="0">
              <a:solidFill>
                <a:schemeClr val="accent1"/>
              </a:solidFill>
              <a:latin typeface="Helvetica" pitchFamily="2" charset="0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6" name="Google Shape;645;p31">
            <a:extLst>
              <a:ext uri="{FF2B5EF4-FFF2-40B4-BE49-F238E27FC236}">
                <a16:creationId xmlns:a16="http://schemas.microsoft.com/office/drawing/2014/main" id="{24067049-E505-E249-A1F5-A9804D59312B}"/>
              </a:ext>
            </a:extLst>
          </p:cNvPr>
          <p:cNvSpPr txBox="1"/>
          <p:nvPr/>
        </p:nvSpPr>
        <p:spPr>
          <a:xfrm>
            <a:off x="932626" y="1681878"/>
            <a:ext cx="2455730" cy="30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000000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Besoin</a:t>
            </a:r>
            <a:r>
              <a:rPr lang="en" dirty="0">
                <a:solidFill>
                  <a:srgbClr val="000000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 d’un driver</a:t>
            </a:r>
            <a:endParaRPr dirty="0">
              <a:solidFill>
                <a:srgbClr val="000000"/>
              </a:solidFill>
              <a:latin typeface="Helvetica" pitchFamily="2" charset="0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641;p31">
            <a:extLst>
              <a:ext uri="{FF2B5EF4-FFF2-40B4-BE49-F238E27FC236}">
                <a16:creationId xmlns:a16="http://schemas.microsoft.com/office/drawing/2014/main" id="{8D1733EB-AF86-694E-AE4F-8323DEEFF998}"/>
              </a:ext>
            </a:extLst>
          </p:cNvPr>
          <p:cNvSpPr txBox="1"/>
          <p:nvPr/>
        </p:nvSpPr>
        <p:spPr>
          <a:xfrm>
            <a:off x="932602" y="3453947"/>
            <a:ext cx="2455730" cy="307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elvetica" pitchFamily="2" charset="0"/>
                <a:ea typeface="Roboto"/>
                <a:cs typeface="Roboto"/>
                <a:sym typeface="Roboto"/>
              </a:rPr>
              <a:t>Alimentation 12V</a:t>
            </a:r>
            <a:endParaRPr dirty="0">
              <a:latin typeface="Helvetica" pitchFamily="2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722240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1DC63CC-B788-6347-A243-7E8C14294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61505" y="2708345"/>
            <a:ext cx="3521620" cy="425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picture containing text, building, umbrella, dome&#10;&#10;Description automatically generated">
            <a:extLst>
              <a:ext uri="{FF2B5EF4-FFF2-40B4-BE49-F238E27FC236}">
                <a16:creationId xmlns:a16="http://schemas.microsoft.com/office/drawing/2014/main" id="{DDEA8135-E59B-6D45-B2C1-C07A579C5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531" y="0"/>
            <a:ext cx="501039" cy="85892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5BFE7A8-BF06-3E4E-B443-748DE11C7331}"/>
              </a:ext>
            </a:extLst>
          </p:cNvPr>
          <p:cNvSpPr txBox="1">
            <a:spLocks/>
          </p:cNvSpPr>
          <p:nvPr/>
        </p:nvSpPr>
        <p:spPr>
          <a:xfrm>
            <a:off x="0" y="274320"/>
            <a:ext cx="10485120" cy="57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| Branchement final: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523AEC-07AC-BA4F-B6A7-C33E8AC8F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721" y="1442084"/>
            <a:ext cx="3521620" cy="425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302FF4F-D448-BA45-AE02-42135BEB1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609" y="1428980"/>
            <a:ext cx="7582781" cy="282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677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building, umbrella, dome&#10;&#10;Description automatically generated">
            <a:extLst>
              <a:ext uri="{FF2B5EF4-FFF2-40B4-BE49-F238E27FC236}">
                <a16:creationId xmlns:a16="http://schemas.microsoft.com/office/drawing/2014/main" id="{B74E97FB-A8D6-8548-A565-681D033C8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1531" y="0"/>
            <a:ext cx="501039" cy="85892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91B7BD4-E484-EA4F-A523-450C605915D5}"/>
              </a:ext>
            </a:extLst>
          </p:cNvPr>
          <p:cNvSpPr txBox="1">
            <a:spLocks/>
          </p:cNvSpPr>
          <p:nvPr/>
        </p:nvSpPr>
        <p:spPr>
          <a:xfrm>
            <a:off x="0" y="274320"/>
            <a:ext cx="10485120" cy="57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000" dirty="0">
                <a:solidFill>
                  <a:schemeClr val="bg1"/>
                </a:solidFill>
                <a:latin typeface="Helvetica" pitchFamily="2" charset="0"/>
              </a:rPr>
              <a:t>| Mesure de l’erreur: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D8F0D9C-0832-0049-8053-9C81B995F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45136" y="845820"/>
            <a:ext cx="3521620" cy="425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e 3">
            <a:extLst>
              <a:ext uri="{FF2B5EF4-FFF2-40B4-BE49-F238E27FC236}">
                <a16:creationId xmlns:a16="http://schemas.microsoft.com/office/drawing/2014/main" id="{68F78844-EB3C-6D45-86A3-5D7E2AA5B481}"/>
              </a:ext>
            </a:extLst>
          </p:cNvPr>
          <p:cNvGrpSpPr/>
          <p:nvPr/>
        </p:nvGrpSpPr>
        <p:grpSpPr>
          <a:xfrm>
            <a:off x="4572000" y="1299193"/>
            <a:ext cx="2811002" cy="3431303"/>
            <a:chOff x="3980190" y="991318"/>
            <a:chExt cx="3396347" cy="3994428"/>
          </a:xfrm>
        </p:grpSpPr>
        <p:pic>
          <p:nvPicPr>
            <p:cNvPr id="25" name="Image 32" descr="Une image contenant intérieur, table, pièce, petit&#10;&#10;Description générée automatiquement">
              <a:extLst>
                <a:ext uri="{FF2B5EF4-FFF2-40B4-BE49-F238E27FC236}">
                  <a16:creationId xmlns:a16="http://schemas.microsoft.com/office/drawing/2014/main" id="{5FC43ADD-034A-F54B-9F8A-82944E895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0190" y="991318"/>
              <a:ext cx="2995821" cy="3994428"/>
            </a:xfrm>
            <a:prstGeom prst="rect">
              <a:avLst/>
            </a:prstGeom>
          </p:spPr>
        </p:pic>
        <p:sp>
          <p:nvSpPr>
            <p:cNvPr id="26" name="Accolade fermante 33">
              <a:extLst>
                <a:ext uri="{FF2B5EF4-FFF2-40B4-BE49-F238E27FC236}">
                  <a16:creationId xmlns:a16="http://schemas.microsoft.com/office/drawing/2014/main" id="{A6800EB0-0B26-334A-AA5A-A6CA9990C487}"/>
                </a:ext>
              </a:extLst>
            </p:cNvPr>
            <p:cNvSpPr/>
            <p:nvPr/>
          </p:nvSpPr>
          <p:spPr>
            <a:xfrm>
              <a:off x="5812781" y="2720175"/>
              <a:ext cx="301487" cy="536713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27" name="Connecteur droit avec flèche 34">
              <a:extLst>
                <a:ext uri="{FF2B5EF4-FFF2-40B4-BE49-F238E27FC236}">
                  <a16:creationId xmlns:a16="http://schemas.microsoft.com/office/drawing/2014/main" id="{68C669CC-2D8F-8C46-991E-B939D5EE47DE}"/>
                </a:ext>
              </a:extLst>
            </p:cNvPr>
            <p:cNvCxnSpPr>
              <a:cxnSpLocks/>
            </p:cNvCxnSpPr>
            <p:nvPr/>
          </p:nvCxnSpPr>
          <p:spPr>
            <a:xfrm>
              <a:off x="6114268" y="2988531"/>
              <a:ext cx="1262269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D0C81869-31BF-A247-888C-D7F0A1595494}"/>
              </a:ext>
            </a:extLst>
          </p:cNvPr>
          <p:cNvSpPr/>
          <p:nvPr/>
        </p:nvSpPr>
        <p:spPr>
          <a:xfrm>
            <a:off x="7383003" y="2727020"/>
            <a:ext cx="1760998" cy="605028"/>
          </a:xfrm>
          <a:prstGeom prst="rect">
            <a:avLst/>
          </a:prstGeom>
          <a:solidFill>
            <a:srgbClr val="001633"/>
          </a:solidFill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10000"/>
              </a:lnSpc>
            </a:pPr>
            <a:r>
              <a:rPr lang="en-US" sz="2133" dirty="0">
                <a:solidFill>
                  <a:schemeClr val="bg1"/>
                </a:solidFill>
                <a:latin typeface="Helvetica" pitchFamily="2" charset="0"/>
              </a:rPr>
              <a:t>   </a:t>
            </a:r>
            <a:r>
              <a:rPr lang="en-US" dirty="0" err="1">
                <a:solidFill>
                  <a:schemeClr val="bg1"/>
                </a:solidFill>
                <a:latin typeface="Helvetica" pitchFamily="2" charset="0"/>
                <a:cs typeface="Arial"/>
              </a:rPr>
              <a:t>Erreur</a:t>
            </a:r>
            <a:r>
              <a:rPr lang="en-US" dirty="0">
                <a:solidFill>
                  <a:schemeClr val="bg1"/>
                </a:solidFill>
                <a:latin typeface="Helvetica" pitchFamily="2" charset="0"/>
                <a:cs typeface="Arial"/>
              </a:rPr>
              <a:t> = 3.6  cm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B765407-BB61-684C-BCC0-10F378C3CC60}"/>
              </a:ext>
            </a:extLst>
          </p:cNvPr>
          <p:cNvGrpSpPr/>
          <p:nvPr/>
        </p:nvGrpSpPr>
        <p:grpSpPr>
          <a:xfrm>
            <a:off x="1632426" y="2167283"/>
            <a:ext cx="3317526" cy="2040025"/>
            <a:chOff x="5756583" y="570952"/>
            <a:chExt cx="2941808" cy="87996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17750AD-96FF-6746-A10E-6FF8602738C1}"/>
                </a:ext>
              </a:extLst>
            </p:cNvPr>
            <p:cNvSpPr/>
            <p:nvPr/>
          </p:nvSpPr>
          <p:spPr>
            <a:xfrm>
              <a:off x="5757823" y="570952"/>
              <a:ext cx="2613896" cy="87996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B05FFAD-F082-764E-AD3F-D5ACE29BD943}"/>
                </a:ext>
              </a:extLst>
            </p:cNvPr>
            <p:cNvSpPr txBox="1"/>
            <p:nvPr/>
          </p:nvSpPr>
          <p:spPr>
            <a:xfrm>
              <a:off x="5756583" y="895358"/>
              <a:ext cx="2554437" cy="225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  <a:latin typeface="Helvetica" pitchFamily="2" charset="0"/>
                </a:rPr>
                <a:t>Point 1 : X1 = 50 cm, Y1 = 70 cm</a:t>
              </a:r>
              <a:endParaRPr lang="en-GB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39B7559-CCA1-C84F-BEBA-D69EEDA9B97F}"/>
                </a:ext>
              </a:extLst>
            </p:cNvPr>
            <p:cNvSpPr txBox="1"/>
            <p:nvPr/>
          </p:nvSpPr>
          <p:spPr>
            <a:xfrm>
              <a:off x="5756583" y="1161515"/>
              <a:ext cx="2554437" cy="225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  <a:latin typeface="Helvetica" pitchFamily="2" charset="0"/>
                </a:rPr>
                <a:t>Point 2 : X2 = 30 cm, Y2 = 40 cm</a:t>
              </a:r>
              <a:endParaRPr lang="en-GB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9D69125-5D4C-8B43-B296-68E3C4CFE194}"/>
                </a:ext>
              </a:extLst>
            </p:cNvPr>
            <p:cNvSpPr txBox="1"/>
            <p:nvPr/>
          </p:nvSpPr>
          <p:spPr>
            <a:xfrm>
              <a:off x="5756583" y="589698"/>
              <a:ext cx="2941808" cy="132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  <a:latin typeface="Helvetica" pitchFamily="2" charset="0"/>
                </a:rPr>
                <a:t>Pour Z = 95 cm</a:t>
              </a:r>
              <a:endParaRPr lang="en-GB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12208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building, umbrella, dome&#10;&#10;Description automatically generated">
            <a:extLst>
              <a:ext uri="{FF2B5EF4-FFF2-40B4-BE49-F238E27FC236}">
                <a16:creationId xmlns:a16="http://schemas.microsoft.com/office/drawing/2014/main" id="{B74E97FB-A8D6-8548-A565-681D033C8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1531" y="0"/>
            <a:ext cx="501039" cy="85892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91B7BD4-E484-EA4F-A523-450C605915D5}"/>
              </a:ext>
            </a:extLst>
          </p:cNvPr>
          <p:cNvSpPr txBox="1">
            <a:spLocks/>
          </p:cNvSpPr>
          <p:nvPr/>
        </p:nvSpPr>
        <p:spPr>
          <a:xfrm>
            <a:off x="0" y="274320"/>
            <a:ext cx="10485120" cy="57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000" dirty="0">
                <a:solidFill>
                  <a:schemeClr val="bg1"/>
                </a:solidFill>
                <a:latin typeface="Helvetica" pitchFamily="2" charset="0"/>
              </a:rPr>
              <a:t>| Hypothèse justifiant l’erreur: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D8F0D9C-0832-0049-8053-9C81B995F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207" y="1372337"/>
            <a:ext cx="3521620" cy="425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171;p39">
            <a:extLst>
              <a:ext uri="{FF2B5EF4-FFF2-40B4-BE49-F238E27FC236}">
                <a16:creationId xmlns:a16="http://schemas.microsoft.com/office/drawing/2014/main" id="{8F2A61F2-7B4C-714C-975A-B7E1B2A17B72}"/>
              </a:ext>
            </a:extLst>
          </p:cNvPr>
          <p:cNvSpPr txBox="1">
            <a:spLocks/>
          </p:cNvSpPr>
          <p:nvPr/>
        </p:nvSpPr>
        <p:spPr>
          <a:xfrm>
            <a:off x="539498" y="1438122"/>
            <a:ext cx="4197754" cy="287461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2133"/>
              </a:spcAft>
            </a:pPr>
            <a:r>
              <a:rPr lang="fr-FR" dirty="0">
                <a:solidFill>
                  <a:schemeClr val="bg1"/>
                </a:solidFill>
                <a:latin typeface="Helvetica" pitchFamily="2" charset="0"/>
              </a:rPr>
              <a:t>Le fichier de configuration de la carte Smoothie ne permet pas une description parfaite des défauts de conception de notre robot : </a:t>
            </a:r>
            <a:endParaRPr lang="en-GB" dirty="0">
              <a:solidFill>
                <a:schemeClr val="bg1"/>
              </a:solidFill>
              <a:latin typeface="Helvetica" pitchFamily="2" charset="0"/>
            </a:endParaRP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fr-FR" dirty="0">
                <a:solidFill>
                  <a:schemeClr val="bg1"/>
                </a:solidFill>
                <a:latin typeface="Helvetica" pitchFamily="2" charset="0"/>
              </a:rPr>
              <a:t>Les longueurs des bras (l) ne sont pas égales </a:t>
            </a:r>
          </a:p>
          <a:p>
            <a:pPr>
              <a:buClr>
                <a:schemeClr val="bg1"/>
              </a:buClr>
            </a:pPr>
            <a:endParaRPr lang="fr-FR" dirty="0">
              <a:solidFill>
                <a:schemeClr val="bg1"/>
              </a:solidFill>
              <a:latin typeface="Helvetica" pitchFamily="2" charset="0"/>
            </a:endParaRP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fr-FR" dirty="0">
                <a:solidFill>
                  <a:schemeClr val="bg1"/>
                </a:solidFill>
                <a:latin typeface="Helvetica" pitchFamily="2" charset="0"/>
              </a:rPr>
              <a:t>Les trois rayons r de la nacelle ne sont pas égaux  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endParaRPr lang="fr-FR" dirty="0">
              <a:solidFill>
                <a:schemeClr val="bg1"/>
              </a:solidFill>
              <a:latin typeface="Helvetica" pitchFamily="2" charset="0"/>
            </a:endParaRP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fr-FR" dirty="0">
                <a:solidFill>
                  <a:schemeClr val="bg1"/>
                </a:solidFill>
                <a:latin typeface="Helvetica" pitchFamily="2" charset="0"/>
              </a:rPr>
              <a:t>Les trois rayons R ne sont pas égaux 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endParaRPr lang="fr-FR" dirty="0">
              <a:solidFill>
                <a:schemeClr val="bg1"/>
              </a:solidFill>
              <a:latin typeface="Helvetica" pitchFamily="2" charset="0"/>
            </a:endParaRP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en-GB" dirty="0" err="1">
                <a:solidFill>
                  <a:schemeClr val="bg1"/>
                </a:solidFill>
                <a:latin typeface="Helvetica" pitchFamily="2" charset="0"/>
              </a:rPr>
              <a:t>Inclinaison</a:t>
            </a:r>
            <a:r>
              <a:rPr lang="en-GB" dirty="0">
                <a:solidFill>
                  <a:schemeClr val="bg1"/>
                </a:solidFill>
                <a:latin typeface="Helvetica" pitchFamily="2" charset="0"/>
              </a:rPr>
              <a:t> des axes du robot </a:t>
            </a:r>
          </a:p>
          <a:p>
            <a:pPr marL="285744" indent="-285744">
              <a:spcAft>
                <a:spcPts val="2133"/>
              </a:spcAft>
            </a:pPr>
            <a:endParaRPr lang="en-GB" dirty="0">
              <a:latin typeface="Helvetica" pitchFamily="2" charset="0"/>
            </a:endParaRPr>
          </a:p>
        </p:txBody>
      </p:sp>
      <p:grpSp>
        <p:nvGrpSpPr>
          <p:cNvPr id="16" name="Groupe 6">
            <a:extLst>
              <a:ext uri="{FF2B5EF4-FFF2-40B4-BE49-F238E27FC236}">
                <a16:creationId xmlns:a16="http://schemas.microsoft.com/office/drawing/2014/main" id="{EE0431A1-A9B7-2F48-B5D2-1AFC2CD55328}"/>
              </a:ext>
            </a:extLst>
          </p:cNvPr>
          <p:cNvGrpSpPr/>
          <p:nvPr/>
        </p:nvGrpSpPr>
        <p:grpSpPr>
          <a:xfrm>
            <a:off x="5486868" y="1183138"/>
            <a:ext cx="3117572" cy="3384577"/>
            <a:chOff x="5673892" y="2044110"/>
            <a:chExt cx="2762250" cy="3226365"/>
          </a:xfrm>
        </p:grpSpPr>
        <p:pic>
          <p:nvPicPr>
            <p:cNvPr id="17" name="Image 7">
              <a:extLst>
                <a:ext uri="{FF2B5EF4-FFF2-40B4-BE49-F238E27FC236}">
                  <a16:creationId xmlns:a16="http://schemas.microsoft.com/office/drawing/2014/main" id="{3ED0F6F2-B0D1-6143-A135-073654AE7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73892" y="2162977"/>
              <a:ext cx="2762250" cy="30861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cxnSp>
          <p:nvCxnSpPr>
            <p:cNvPr id="18" name="Connecteur droit avec flèche 9">
              <a:extLst>
                <a:ext uri="{FF2B5EF4-FFF2-40B4-BE49-F238E27FC236}">
                  <a16:creationId xmlns:a16="http://schemas.microsoft.com/office/drawing/2014/main" id="{209D1936-8911-ED4D-93BA-8A9B0A28833D}"/>
                </a:ext>
              </a:extLst>
            </p:cNvPr>
            <p:cNvCxnSpPr>
              <a:cxnSpLocks/>
            </p:cNvCxnSpPr>
            <p:nvPr/>
          </p:nvCxnSpPr>
          <p:spPr>
            <a:xfrm>
              <a:off x="5955087" y="2384628"/>
              <a:ext cx="128953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0">
              <a:extLst>
                <a:ext uri="{FF2B5EF4-FFF2-40B4-BE49-F238E27FC236}">
                  <a16:creationId xmlns:a16="http://schemas.microsoft.com/office/drawing/2014/main" id="{7D863211-0BD7-E741-A2D4-292086210EC1}"/>
                </a:ext>
              </a:extLst>
            </p:cNvPr>
            <p:cNvCxnSpPr/>
            <p:nvPr/>
          </p:nvCxnSpPr>
          <p:spPr>
            <a:xfrm>
              <a:off x="5747632" y="2597247"/>
              <a:ext cx="0" cy="218660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1">
              <a:extLst>
                <a:ext uri="{FF2B5EF4-FFF2-40B4-BE49-F238E27FC236}">
                  <a16:creationId xmlns:a16="http://schemas.microsoft.com/office/drawing/2014/main" id="{42BA5C39-B518-A841-8EDF-F973F3476B4F}"/>
                </a:ext>
              </a:extLst>
            </p:cNvPr>
            <p:cNvCxnSpPr/>
            <p:nvPr/>
          </p:nvCxnSpPr>
          <p:spPr>
            <a:xfrm>
              <a:off x="6330225" y="3034569"/>
              <a:ext cx="724792" cy="131196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12">
              <a:extLst>
                <a:ext uri="{FF2B5EF4-FFF2-40B4-BE49-F238E27FC236}">
                  <a16:creationId xmlns:a16="http://schemas.microsoft.com/office/drawing/2014/main" id="{2E0574FB-2919-F844-BA12-BC1D6B11DCD0}"/>
                </a:ext>
              </a:extLst>
            </p:cNvPr>
            <p:cNvCxnSpPr>
              <a:cxnSpLocks/>
            </p:cNvCxnSpPr>
            <p:nvPr/>
          </p:nvCxnSpPr>
          <p:spPr>
            <a:xfrm>
              <a:off x="6900069" y="4916378"/>
              <a:ext cx="344556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13">
              <a:extLst>
                <a:ext uri="{FF2B5EF4-FFF2-40B4-BE49-F238E27FC236}">
                  <a16:creationId xmlns:a16="http://schemas.microsoft.com/office/drawing/2014/main" id="{10890119-3771-1348-B7B5-54457DA8C520}"/>
                </a:ext>
              </a:extLst>
            </p:cNvPr>
            <p:cNvSpPr txBox="1"/>
            <p:nvPr/>
          </p:nvSpPr>
          <p:spPr>
            <a:xfrm>
              <a:off x="6395952" y="2044110"/>
              <a:ext cx="473592" cy="440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/>
                <a:t>R</a:t>
              </a:r>
              <a:endParaRPr lang="en-GB" sz="2400" dirty="0"/>
            </a:p>
          </p:txBody>
        </p:sp>
        <p:sp>
          <p:nvSpPr>
            <p:cNvPr id="23" name="ZoneTexte 14">
              <a:extLst>
                <a:ext uri="{FF2B5EF4-FFF2-40B4-BE49-F238E27FC236}">
                  <a16:creationId xmlns:a16="http://schemas.microsoft.com/office/drawing/2014/main" id="{C79D6E9F-ABD0-BA45-A2C1-1AF711023EEA}"/>
                </a:ext>
              </a:extLst>
            </p:cNvPr>
            <p:cNvSpPr txBox="1"/>
            <p:nvPr/>
          </p:nvSpPr>
          <p:spPr>
            <a:xfrm>
              <a:off x="5692792" y="3479164"/>
              <a:ext cx="334055" cy="440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H</a:t>
              </a:r>
              <a:endParaRPr lang="en-GB" sz="2400" dirty="0"/>
            </a:p>
          </p:txBody>
        </p:sp>
        <p:sp>
          <p:nvSpPr>
            <p:cNvPr id="34" name="ZoneTexte 15">
              <a:extLst>
                <a:ext uri="{FF2B5EF4-FFF2-40B4-BE49-F238E27FC236}">
                  <a16:creationId xmlns:a16="http://schemas.microsoft.com/office/drawing/2014/main" id="{BEB50A1F-ECB7-7C42-AE9C-CEA926F07F5B}"/>
                </a:ext>
              </a:extLst>
            </p:cNvPr>
            <p:cNvSpPr txBox="1"/>
            <p:nvPr/>
          </p:nvSpPr>
          <p:spPr>
            <a:xfrm>
              <a:off x="6662503" y="3437816"/>
              <a:ext cx="226112" cy="440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l</a:t>
              </a:r>
              <a:endParaRPr lang="en-GB" sz="2400" dirty="0"/>
            </a:p>
          </p:txBody>
        </p:sp>
        <p:sp>
          <p:nvSpPr>
            <p:cNvPr id="35" name="ZoneTexte 16">
              <a:extLst>
                <a:ext uri="{FF2B5EF4-FFF2-40B4-BE49-F238E27FC236}">
                  <a16:creationId xmlns:a16="http://schemas.microsoft.com/office/drawing/2014/main" id="{5EDDBFE7-9FBC-BA4F-9C04-D5CB3961B41E}"/>
                </a:ext>
              </a:extLst>
            </p:cNvPr>
            <p:cNvSpPr txBox="1"/>
            <p:nvPr/>
          </p:nvSpPr>
          <p:spPr>
            <a:xfrm>
              <a:off x="6939939" y="4830390"/>
              <a:ext cx="258780" cy="440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r</a:t>
              </a:r>
              <a:endParaRPr lang="en-GB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020623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building, umbrella, dome&#10;&#10;Description automatically generated">
            <a:extLst>
              <a:ext uri="{FF2B5EF4-FFF2-40B4-BE49-F238E27FC236}">
                <a16:creationId xmlns:a16="http://schemas.microsoft.com/office/drawing/2014/main" id="{B74E97FB-A8D6-8548-A565-681D033C8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1531" y="0"/>
            <a:ext cx="501039" cy="85892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91B7BD4-E484-EA4F-A523-450C605915D5}"/>
              </a:ext>
            </a:extLst>
          </p:cNvPr>
          <p:cNvSpPr txBox="1">
            <a:spLocks/>
          </p:cNvSpPr>
          <p:nvPr/>
        </p:nvSpPr>
        <p:spPr>
          <a:xfrm>
            <a:off x="0" y="274320"/>
            <a:ext cx="10485120" cy="57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000" dirty="0">
                <a:solidFill>
                  <a:schemeClr val="bg1"/>
                </a:solidFill>
                <a:latin typeface="Helvetica" pitchFamily="2" charset="0"/>
              </a:rPr>
              <a:t>| Mesure des défauts de conception: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D8F0D9C-0832-0049-8053-9C81B995F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599" y="1832342"/>
            <a:ext cx="3521620" cy="425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71;p39">
            <a:extLst>
              <a:ext uri="{FF2B5EF4-FFF2-40B4-BE49-F238E27FC236}">
                <a16:creationId xmlns:a16="http://schemas.microsoft.com/office/drawing/2014/main" id="{381AE7D3-131E-B346-809E-8933FCEC47C4}"/>
              </a:ext>
            </a:extLst>
          </p:cNvPr>
          <p:cNvSpPr txBox="1">
            <a:spLocks/>
          </p:cNvSpPr>
          <p:nvPr/>
        </p:nvSpPr>
        <p:spPr>
          <a:xfrm>
            <a:off x="0" y="1120140"/>
            <a:ext cx="4488435" cy="364932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93178" indent="-285750">
              <a:buClr>
                <a:schemeClr val="bg1"/>
              </a:buClr>
              <a:buFont typeface="Wingdings" pitchFamily="2" charset="2"/>
              <a:buChar char="ü"/>
            </a:pPr>
            <a:endParaRPr lang="fr-FR" dirty="0">
              <a:solidFill>
                <a:schemeClr val="bg1"/>
              </a:solidFill>
              <a:latin typeface="Helvetica" pitchFamily="2" charset="0"/>
            </a:endParaRP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fr-FR" b="1" dirty="0">
                <a:solidFill>
                  <a:schemeClr val="bg1"/>
                </a:solidFill>
                <a:latin typeface="Helvetica" pitchFamily="2" charset="0"/>
              </a:rPr>
              <a:t>Les longueurs des bras ne sont pas égales </a:t>
            </a:r>
            <a:r>
              <a:rPr lang="fr-FR" dirty="0">
                <a:solidFill>
                  <a:schemeClr val="bg1"/>
                </a:solidFill>
                <a:latin typeface="Helvetica" pitchFamily="2" charset="0"/>
              </a:rPr>
              <a:t>:</a:t>
            </a:r>
          </a:p>
          <a:p>
            <a:pPr marL="207423">
              <a:buClr>
                <a:schemeClr val="bg1"/>
              </a:buClr>
            </a:pPr>
            <a:r>
              <a:rPr lang="fr-FR" dirty="0">
                <a:solidFill>
                  <a:schemeClr val="bg1"/>
                </a:solidFill>
                <a:latin typeface="Helvetica" pitchFamily="2" charset="0"/>
              </a:rPr>
              <a:t>          </a:t>
            </a:r>
            <a:r>
              <a:rPr lang="es-ES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Helvetica" pitchFamily="2" charset="0"/>
              </a:rPr>
              <a:t>l</a:t>
            </a:r>
            <a:r>
              <a:rPr lang="es-ES" cap="small" baseline="-25000" dirty="0" err="1">
                <a:solidFill>
                  <a:schemeClr val="bg1"/>
                </a:solidFill>
                <a:latin typeface="Helvetica" pitchFamily="2" charset="0"/>
              </a:rPr>
              <a:t>X</a:t>
            </a:r>
            <a:r>
              <a:rPr lang="es-ES" dirty="0">
                <a:solidFill>
                  <a:schemeClr val="bg1"/>
                </a:solidFill>
                <a:latin typeface="Helvetica" pitchFamily="2" charset="0"/>
              </a:rPr>
              <a:t> = 94 cm , </a:t>
            </a:r>
            <a:r>
              <a:rPr lang="es-ES" dirty="0" err="1">
                <a:solidFill>
                  <a:schemeClr val="bg1"/>
                </a:solidFill>
                <a:latin typeface="Helvetica" pitchFamily="2" charset="0"/>
              </a:rPr>
              <a:t>l</a:t>
            </a:r>
            <a:r>
              <a:rPr lang="es-ES" baseline="-25000" dirty="0" err="1">
                <a:solidFill>
                  <a:schemeClr val="bg1"/>
                </a:solidFill>
                <a:latin typeface="Helvetica" pitchFamily="2" charset="0"/>
              </a:rPr>
              <a:t>Y</a:t>
            </a:r>
            <a:r>
              <a:rPr lang="es-ES" baseline="-250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s-ES" dirty="0">
                <a:solidFill>
                  <a:schemeClr val="bg1"/>
                </a:solidFill>
                <a:latin typeface="Helvetica" pitchFamily="2" charset="0"/>
              </a:rPr>
              <a:t>= 94.1 cm , </a:t>
            </a:r>
            <a:r>
              <a:rPr lang="es-ES" dirty="0" err="1">
                <a:solidFill>
                  <a:schemeClr val="bg1"/>
                </a:solidFill>
                <a:latin typeface="Helvetica" pitchFamily="2" charset="0"/>
              </a:rPr>
              <a:t>l</a:t>
            </a:r>
            <a:r>
              <a:rPr lang="es-ES" baseline="-25000" dirty="0" err="1">
                <a:solidFill>
                  <a:schemeClr val="bg1"/>
                </a:solidFill>
                <a:latin typeface="Helvetica" pitchFamily="2" charset="0"/>
              </a:rPr>
              <a:t>Z</a:t>
            </a:r>
            <a:r>
              <a:rPr lang="es-ES" dirty="0">
                <a:solidFill>
                  <a:schemeClr val="bg1"/>
                </a:solidFill>
                <a:latin typeface="Helvetica" pitchFamily="2" charset="0"/>
              </a:rPr>
              <a:t> = 94 cm</a:t>
            </a:r>
            <a:endParaRPr lang="en-US" dirty="0">
              <a:solidFill>
                <a:schemeClr val="bg1"/>
              </a:solidFill>
              <a:latin typeface="Helvetica" pitchFamily="2" charset="0"/>
            </a:endParaRPr>
          </a:p>
          <a:p>
            <a:pPr marL="207423">
              <a:buClr>
                <a:schemeClr val="bg1"/>
              </a:buClr>
            </a:pPr>
            <a:endParaRPr lang="en-US" dirty="0">
              <a:solidFill>
                <a:schemeClr val="bg1"/>
              </a:solidFill>
              <a:latin typeface="Helvetica" pitchFamily="2" charset="0"/>
            </a:endParaRP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fr-FR" b="1" dirty="0">
                <a:solidFill>
                  <a:schemeClr val="bg1"/>
                </a:solidFill>
                <a:latin typeface="Helvetica" pitchFamily="2" charset="0"/>
              </a:rPr>
              <a:t>Les trois rayons r de la nacelle ne sont pas égaux :</a:t>
            </a:r>
          </a:p>
          <a:p>
            <a:pPr marL="207423">
              <a:buClr>
                <a:schemeClr val="bg1"/>
              </a:buClr>
            </a:pPr>
            <a:r>
              <a:rPr lang="es-ES" dirty="0">
                <a:solidFill>
                  <a:schemeClr val="bg1"/>
                </a:solidFill>
                <a:latin typeface="Helvetica" pitchFamily="2" charset="0"/>
              </a:rPr>
              <a:t>          </a:t>
            </a:r>
            <a:r>
              <a:rPr lang="es-ES" dirty="0" err="1">
                <a:solidFill>
                  <a:schemeClr val="bg1"/>
                </a:solidFill>
                <a:latin typeface="Helvetica" pitchFamily="2" charset="0"/>
              </a:rPr>
              <a:t>r</a:t>
            </a:r>
            <a:r>
              <a:rPr lang="es-ES" cap="small" baseline="-25000" dirty="0" err="1">
                <a:solidFill>
                  <a:schemeClr val="bg1"/>
                </a:solidFill>
                <a:latin typeface="Helvetica" pitchFamily="2" charset="0"/>
              </a:rPr>
              <a:t>X</a:t>
            </a:r>
            <a:r>
              <a:rPr lang="es-ES" dirty="0">
                <a:solidFill>
                  <a:schemeClr val="bg1"/>
                </a:solidFill>
                <a:latin typeface="Helvetica" pitchFamily="2" charset="0"/>
              </a:rPr>
              <a:t> = 17.55 cm , </a:t>
            </a:r>
            <a:r>
              <a:rPr lang="es-ES" dirty="0" err="1">
                <a:solidFill>
                  <a:schemeClr val="bg1"/>
                </a:solidFill>
                <a:latin typeface="Helvetica" pitchFamily="2" charset="0"/>
              </a:rPr>
              <a:t>r</a:t>
            </a:r>
            <a:r>
              <a:rPr lang="es-ES" baseline="-25000" dirty="0" err="1">
                <a:solidFill>
                  <a:schemeClr val="bg1"/>
                </a:solidFill>
                <a:latin typeface="Helvetica" pitchFamily="2" charset="0"/>
              </a:rPr>
              <a:t>Y</a:t>
            </a:r>
            <a:r>
              <a:rPr lang="es-ES" baseline="-250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s-ES" dirty="0">
                <a:solidFill>
                  <a:schemeClr val="bg1"/>
                </a:solidFill>
                <a:latin typeface="Helvetica" pitchFamily="2" charset="0"/>
              </a:rPr>
              <a:t>= 16.35 cm , </a:t>
            </a:r>
            <a:r>
              <a:rPr lang="es-ES" dirty="0" err="1">
                <a:solidFill>
                  <a:schemeClr val="bg1"/>
                </a:solidFill>
                <a:latin typeface="Helvetica" pitchFamily="2" charset="0"/>
              </a:rPr>
              <a:t>r</a:t>
            </a:r>
            <a:r>
              <a:rPr lang="es-ES" baseline="-25000" dirty="0" err="1">
                <a:solidFill>
                  <a:schemeClr val="bg1"/>
                </a:solidFill>
                <a:latin typeface="Helvetica" pitchFamily="2" charset="0"/>
              </a:rPr>
              <a:t>Z</a:t>
            </a:r>
            <a:r>
              <a:rPr lang="es-ES" dirty="0">
                <a:solidFill>
                  <a:schemeClr val="bg1"/>
                </a:solidFill>
                <a:latin typeface="Helvetica" pitchFamily="2" charset="0"/>
              </a:rPr>
              <a:t> = 17.45 cm</a:t>
            </a:r>
          </a:p>
          <a:p>
            <a:pPr marL="207423">
              <a:buClr>
                <a:schemeClr val="bg1"/>
              </a:buClr>
            </a:pPr>
            <a:endParaRPr lang="es-ES" dirty="0">
              <a:solidFill>
                <a:schemeClr val="bg1"/>
              </a:solidFill>
              <a:latin typeface="Helvetica" pitchFamily="2" charset="0"/>
            </a:endParaRP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fr-FR" b="1" dirty="0">
                <a:solidFill>
                  <a:schemeClr val="bg1"/>
                </a:solidFill>
                <a:latin typeface="Helvetica" pitchFamily="2" charset="0"/>
              </a:rPr>
              <a:t>Les trois rayons R ne sont pas égaux :</a:t>
            </a:r>
          </a:p>
          <a:p>
            <a:pPr marL="207423">
              <a:buClr>
                <a:schemeClr val="bg1"/>
              </a:buClr>
            </a:pPr>
            <a:r>
              <a:rPr lang="es-ES" dirty="0">
                <a:solidFill>
                  <a:schemeClr val="bg1"/>
                </a:solidFill>
                <a:latin typeface="Helvetica" pitchFamily="2" charset="0"/>
              </a:rPr>
              <a:t>          R</a:t>
            </a:r>
            <a:r>
              <a:rPr lang="es-ES" cap="small" baseline="-25000" dirty="0">
                <a:solidFill>
                  <a:schemeClr val="bg1"/>
                </a:solidFill>
                <a:latin typeface="Helvetica" pitchFamily="2" charset="0"/>
              </a:rPr>
              <a:t>X</a:t>
            </a:r>
            <a:r>
              <a:rPr lang="es-ES" dirty="0">
                <a:solidFill>
                  <a:schemeClr val="bg1"/>
                </a:solidFill>
                <a:latin typeface="Helvetica" pitchFamily="2" charset="0"/>
              </a:rPr>
              <a:t> = 72.5 cm , R</a:t>
            </a:r>
            <a:r>
              <a:rPr lang="es-ES" baseline="-25000" dirty="0">
                <a:solidFill>
                  <a:schemeClr val="bg1"/>
                </a:solidFill>
                <a:latin typeface="Helvetica" pitchFamily="2" charset="0"/>
              </a:rPr>
              <a:t>Y </a:t>
            </a:r>
            <a:r>
              <a:rPr lang="es-ES" dirty="0">
                <a:solidFill>
                  <a:schemeClr val="bg1"/>
                </a:solidFill>
                <a:latin typeface="Helvetica" pitchFamily="2" charset="0"/>
              </a:rPr>
              <a:t>= 76.5 cm , R</a:t>
            </a:r>
            <a:r>
              <a:rPr lang="es-ES" baseline="-25000" dirty="0">
                <a:solidFill>
                  <a:schemeClr val="bg1"/>
                </a:solidFill>
                <a:latin typeface="Helvetica" pitchFamily="2" charset="0"/>
              </a:rPr>
              <a:t>Z</a:t>
            </a:r>
            <a:r>
              <a:rPr lang="es-ES" dirty="0">
                <a:solidFill>
                  <a:schemeClr val="bg1"/>
                </a:solidFill>
                <a:latin typeface="Helvetica" pitchFamily="2" charset="0"/>
              </a:rPr>
              <a:t> = 70 cm</a:t>
            </a:r>
          </a:p>
          <a:p>
            <a:pPr>
              <a:buClr>
                <a:schemeClr val="bg1"/>
              </a:buClr>
            </a:pPr>
            <a:endParaRPr lang="fr-FR" b="1" dirty="0">
              <a:solidFill>
                <a:schemeClr val="bg1"/>
              </a:solidFill>
              <a:latin typeface="Helvetica" pitchFamily="2" charset="0"/>
            </a:endParaRP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fr-FR" b="1" dirty="0">
                <a:solidFill>
                  <a:schemeClr val="bg1"/>
                </a:solidFill>
                <a:latin typeface="Helvetica" pitchFamily="2" charset="0"/>
              </a:rPr>
              <a:t>Inclinaison des bras du robot:</a:t>
            </a:r>
          </a:p>
          <a:p>
            <a:pPr marL="207428"/>
            <a:r>
              <a:rPr lang="fr-FR" dirty="0">
                <a:solidFill>
                  <a:schemeClr val="bg1"/>
                </a:solidFill>
                <a:latin typeface="Helvetica" pitchFamily="2" charset="0"/>
              </a:rPr>
              <a:t>         </a:t>
            </a:r>
            <a:endParaRPr lang="en-US" dirty="0">
              <a:solidFill>
                <a:schemeClr val="bg1"/>
              </a:solidFill>
              <a:latin typeface="Helvetica" pitchFamily="2" charset="0"/>
            </a:endParaRPr>
          </a:p>
          <a:p>
            <a:pPr marL="207423"/>
            <a:endParaRPr lang="en-US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25" name="Picture 24" descr="A picture containing building, sitting, car, meter&#10;&#10;Description automatically generated">
            <a:extLst>
              <a:ext uri="{FF2B5EF4-FFF2-40B4-BE49-F238E27FC236}">
                <a16:creationId xmlns:a16="http://schemas.microsoft.com/office/drawing/2014/main" id="{DCF5C56B-2BA4-D94A-AC14-A02C27AE43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130" y="2869999"/>
            <a:ext cx="1307707" cy="1999181"/>
          </a:xfrm>
          <a:prstGeom prst="rect">
            <a:avLst/>
          </a:prstGeom>
        </p:spPr>
      </p:pic>
      <p:pic>
        <p:nvPicPr>
          <p:cNvPr id="26" name="Picture 25" descr="Chart&#10;&#10;Description automatically generated">
            <a:extLst>
              <a:ext uri="{FF2B5EF4-FFF2-40B4-BE49-F238E27FC236}">
                <a16:creationId xmlns:a16="http://schemas.microsoft.com/office/drawing/2014/main" id="{298ACBEE-0648-BD40-A76C-6D005B39BB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5356" y="870354"/>
            <a:ext cx="2132115" cy="1797028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EDC7FF-0240-714E-AAD9-60A181596D2D}"/>
              </a:ext>
            </a:extLst>
          </p:cNvPr>
          <p:cNvCxnSpPr>
            <a:cxnSpLocks/>
          </p:cNvCxnSpPr>
          <p:nvPr/>
        </p:nvCxnSpPr>
        <p:spPr>
          <a:xfrm flipH="1">
            <a:off x="6798988" y="1730409"/>
            <a:ext cx="111080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7050AB0-53FC-C348-8F5B-4088D827831A}"/>
              </a:ext>
            </a:extLst>
          </p:cNvPr>
          <p:cNvSpPr txBox="1"/>
          <p:nvPr/>
        </p:nvSpPr>
        <p:spPr>
          <a:xfrm>
            <a:off x="7909794" y="1555343"/>
            <a:ext cx="2193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Axe du robot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1A4E07-043C-214F-B2FE-E798E2C8BEEF}"/>
              </a:ext>
            </a:extLst>
          </p:cNvPr>
          <p:cNvSpPr txBox="1"/>
          <p:nvPr/>
        </p:nvSpPr>
        <p:spPr>
          <a:xfrm>
            <a:off x="746982" y="3873132"/>
            <a:ext cx="58796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Helvetica" pitchFamily="2" charset="0"/>
              </a:rPr>
              <a:t>Pour l’axe X : </a:t>
            </a:r>
            <a:r>
              <a:rPr lang="fr-FR" dirty="0">
                <a:solidFill>
                  <a:schemeClr val="bg1"/>
                </a:solidFill>
                <a:latin typeface="Helvetica" pitchFamily="2" charset="0"/>
                <a:ea typeface="Cambria Math" panose="02040503050406030204" pitchFamily="18" charset="0"/>
              </a:rPr>
              <a:t>θ</a:t>
            </a:r>
            <a:r>
              <a:rPr lang="fr-FR" dirty="0">
                <a:solidFill>
                  <a:schemeClr val="bg1"/>
                </a:solidFill>
                <a:latin typeface="Helvetica" pitchFamily="2" charset="0"/>
              </a:rPr>
              <a:t> = 1° et </a:t>
            </a:r>
            <a:r>
              <a:rPr lang="el-GR" dirty="0">
                <a:solidFill>
                  <a:schemeClr val="bg1"/>
                </a:solidFill>
                <a:latin typeface="Helvetica" pitchFamily="2" charset="0"/>
                <a:ea typeface="Cambria Math" panose="02040503050406030204" pitchFamily="18" charset="0"/>
              </a:rPr>
              <a:t>φ</a:t>
            </a:r>
            <a:r>
              <a:rPr lang="fr-FR" dirty="0">
                <a:solidFill>
                  <a:schemeClr val="bg1"/>
                </a:solidFill>
                <a:latin typeface="Helvetica" pitchFamily="2" charset="0"/>
                <a:ea typeface="Cambria Math" panose="02040503050406030204" pitchFamily="18" charset="0"/>
              </a:rPr>
              <a:t> = 2° </a:t>
            </a:r>
            <a:endParaRPr lang="fr-FR" dirty="0">
              <a:solidFill>
                <a:schemeClr val="bg1"/>
              </a:solidFill>
              <a:latin typeface="Helvetica" pitchFamily="2" charset="0"/>
            </a:endParaRPr>
          </a:p>
          <a:p>
            <a:r>
              <a:rPr lang="fr-FR" dirty="0">
                <a:solidFill>
                  <a:schemeClr val="bg1"/>
                </a:solidFill>
                <a:latin typeface="Helvetica" pitchFamily="2" charset="0"/>
                <a:sym typeface="Montserrat"/>
              </a:rPr>
              <a:t>Pour l’axe Y : </a:t>
            </a:r>
            <a:r>
              <a:rPr lang="fr-FR" dirty="0">
                <a:solidFill>
                  <a:schemeClr val="bg1"/>
                </a:solidFill>
                <a:latin typeface="Helvetica" pitchFamily="2" charset="0"/>
                <a:ea typeface="Cambria Math" panose="02040503050406030204" pitchFamily="18" charset="0"/>
              </a:rPr>
              <a:t>θ </a:t>
            </a:r>
            <a:r>
              <a:rPr lang="fr-FR" dirty="0">
                <a:solidFill>
                  <a:schemeClr val="bg1"/>
                </a:solidFill>
                <a:latin typeface="Helvetica" pitchFamily="2" charset="0"/>
                <a:sym typeface="Montserrat"/>
              </a:rPr>
              <a:t>= 2° </a:t>
            </a:r>
            <a:r>
              <a:rPr lang="fr-FR" dirty="0">
                <a:solidFill>
                  <a:schemeClr val="bg1"/>
                </a:solidFill>
                <a:latin typeface="Helvetica" pitchFamily="2" charset="0"/>
              </a:rPr>
              <a:t>et </a:t>
            </a:r>
            <a:r>
              <a:rPr lang="el-GR" dirty="0">
                <a:solidFill>
                  <a:schemeClr val="bg1"/>
                </a:solidFill>
                <a:latin typeface="Helvetica" pitchFamily="2" charset="0"/>
                <a:ea typeface="Cambria Math" panose="02040503050406030204" pitchFamily="18" charset="0"/>
              </a:rPr>
              <a:t>φ</a:t>
            </a:r>
            <a:r>
              <a:rPr lang="fr-FR" dirty="0">
                <a:solidFill>
                  <a:schemeClr val="bg1"/>
                </a:solidFill>
                <a:latin typeface="Helvetica" pitchFamily="2" charset="0"/>
                <a:ea typeface="Cambria Math" panose="02040503050406030204" pitchFamily="18" charset="0"/>
              </a:rPr>
              <a:t> = 1° </a:t>
            </a:r>
            <a:endParaRPr lang="fr-FR" dirty="0">
              <a:solidFill>
                <a:schemeClr val="bg1"/>
              </a:solidFill>
              <a:latin typeface="Helvetica" pitchFamily="2" charset="0"/>
              <a:sym typeface="Montserrat"/>
            </a:endParaRPr>
          </a:p>
          <a:p>
            <a:r>
              <a:rPr lang="fr-FR" dirty="0">
                <a:solidFill>
                  <a:schemeClr val="bg1"/>
                </a:solidFill>
                <a:latin typeface="Helvetica" pitchFamily="2" charset="0"/>
                <a:sym typeface="Montserrat"/>
              </a:rPr>
              <a:t>Pour l’axe Z : </a:t>
            </a:r>
            <a:r>
              <a:rPr lang="fr-FR" dirty="0">
                <a:solidFill>
                  <a:schemeClr val="bg1"/>
                </a:solidFill>
                <a:latin typeface="Helvetica" pitchFamily="2" charset="0"/>
                <a:ea typeface="Cambria Math" panose="02040503050406030204" pitchFamily="18" charset="0"/>
              </a:rPr>
              <a:t>θ</a:t>
            </a:r>
            <a:r>
              <a:rPr lang="fr-FR" dirty="0">
                <a:solidFill>
                  <a:schemeClr val="bg1"/>
                </a:solidFill>
                <a:latin typeface="Helvetica" pitchFamily="2" charset="0"/>
                <a:sym typeface="Montserrat"/>
              </a:rPr>
              <a:t> = 1° </a:t>
            </a:r>
            <a:r>
              <a:rPr lang="fr-FR" dirty="0">
                <a:solidFill>
                  <a:schemeClr val="bg1"/>
                </a:solidFill>
                <a:latin typeface="Helvetica" pitchFamily="2" charset="0"/>
              </a:rPr>
              <a:t>et </a:t>
            </a:r>
            <a:r>
              <a:rPr lang="el-GR" dirty="0">
                <a:solidFill>
                  <a:schemeClr val="bg1"/>
                </a:solidFill>
                <a:latin typeface="Helvetica" pitchFamily="2" charset="0"/>
                <a:ea typeface="Cambria Math" panose="02040503050406030204" pitchFamily="18" charset="0"/>
              </a:rPr>
              <a:t>φ</a:t>
            </a:r>
            <a:r>
              <a:rPr lang="fr-FR" dirty="0">
                <a:solidFill>
                  <a:schemeClr val="bg1"/>
                </a:solidFill>
                <a:latin typeface="Helvetica" pitchFamily="2" charset="0"/>
                <a:ea typeface="Cambria Math" panose="02040503050406030204" pitchFamily="18" charset="0"/>
              </a:rPr>
              <a:t> = -1° </a:t>
            </a:r>
            <a:endParaRPr lang="en-GB" dirty="0">
              <a:solidFill>
                <a:schemeClr val="bg1"/>
              </a:solidFill>
              <a:latin typeface="Helvetica" pitchFamily="2" charset="0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207104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3668A720-0D1E-6C42-876D-B05976F17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19017" y="4591110"/>
            <a:ext cx="3521620" cy="425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43EF44D-79F5-B248-B322-F4AE410CEC71}"/>
              </a:ext>
            </a:extLst>
          </p:cNvPr>
          <p:cNvGrpSpPr/>
          <p:nvPr/>
        </p:nvGrpSpPr>
        <p:grpSpPr>
          <a:xfrm>
            <a:off x="-579731" y="890780"/>
            <a:ext cx="7994289" cy="3700330"/>
            <a:chOff x="-2409540" y="363482"/>
            <a:chExt cx="9285844" cy="4298154"/>
          </a:xfrm>
        </p:grpSpPr>
        <p:sp>
          <p:nvSpPr>
            <p:cNvPr id="24" name="Arrow: Pentagon 10">
              <a:extLst>
                <a:ext uri="{FF2B5EF4-FFF2-40B4-BE49-F238E27FC236}">
                  <a16:creationId xmlns:a16="http://schemas.microsoft.com/office/drawing/2014/main" id="{0B4D4FF3-1BE7-D046-8B78-5C3D114CFC39}"/>
                </a:ext>
              </a:extLst>
            </p:cNvPr>
            <p:cNvSpPr/>
            <p:nvPr/>
          </p:nvSpPr>
          <p:spPr>
            <a:xfrm>
              <a:off x="5145870" y="363482"/>
              <a:ext cx="1730434" cy="937656"/>
            </a:xfrm>
            <a:prstGeom prst="homePlate">
              <a:avLst>
                <a:gd name="adj" fmla="val 44889"/>
              </a:avLst>
            </a:prstGeom>
            <a:solidFill>
              <a:srgbClr val="019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8B3BF9EC-920A-DD4D-9196-628A0B468D4B}"/>
                </a:ext>
              </a:extLst>
            </p:cNvPr>
            <p:cNvSpPr/>
            <p:nvPr/>
          </p:nvSpPr>
          <p:spPr>
            <a:xfrm rot="16200000">
              <a:off x="4350007" y="1162306"/>
              <a:ext cx="2054861" cy="463135"/>
            </a:xfrm>
            <a:prstGeom prst="parallelogram">
              <a:avLst>
                <a:gd name="adj" fmla="val 242293"/>
              </a:avLst>
            </a:prstGeom>
            <a:solidFill>
              <a:srgbClr val="246C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C1482F9-93DF-4446-B90D-3594943B52B6}"/>
                </a:ext>
              </a:extLst>
            </p:cNvPr>
            <p:cNvSpPr/>
            <p:nvPr/>
          </p:nvSpPr>
          <p:spPr>
            <a:xfrm>
              <a:off x="4363010" y="1483648"/>
              <a:ext cx="1245999" cy="937656"/>
            </a:xfrm>
            <a:prstGeom prst="rect">
              <a:avLst/>
            </a:prstGeom>
            <a:solidFill>
              <a:srgbClr val="019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F5174EB3-BC79-8A4D-A45C-7B7EC1E68EB0}"/>
                </a:ext>
              </a:extLst>
            </p:cNvPr>
            <p:cNvSpPr/>
            <p:nvPr/>
          </p:nvSpPr>
          <p:spPr>
            <a:xfrm rot="16200000">
              <a:off x="3565666" y="2280990"/>
              <a:ext cx="2057822" cy="463135"/>
            </a:xfrm>
            <a:prstGeom prst="parallelogram">
              <a:avLst>
                <a:gd name="adj" fmla="val 243969"/>
              </a:avLst>
            </a:prstGeom>
            <a:solidFill>
              <a:srgbClr val="246C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CDEAF21-9FF6-0A46-B30F-FE83D4D0BE59}"/>
                </a:ext>
              </a:extLst>
            </p:cNvPr>
            <p:cNvSpPr/>
            <p:nvPr/>
          </p:nvSpPr>
          <p:spPr>
            <a:xfrm>
              <a:off x="3580149" y="2603815"/>
              <a:ext cx="1245999" cy="937656"/>
            </a:xfrm>
            <a:prstGeom prst="rect">
              <a:avLst/>
            </a:prstGeom>
            <a:solidFill>
              <a:srgbClr val="019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CB5A6F01-9B7E-2442-A590-884B145B0A79}"/>
                </a:ext>
              </a:extLst>
            </p:cNvPr>
            <p:cNvSpPr/>
            <p:nvPr/>
          </p:nvSpPr>
          <p:spPr>
            <a:xfrm rot="16200000">
              <a:off x="2782808" y="3401155"/>
              <a:ext cx="2057822" cy="463139"/>
            </a:xfrm>
            <a:prstGeom prst="parallelogram">
              <a:avLst>
                <a:gd name="adj" fmla="val 243952"/>
              </a:avLst>
            </a:prstGeom>
            <a:solidFill>
              <a:srgbClr val="246C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BC337E1-7B0B-494C-A93A-B5EE253CE8DA}"/>
                </a:ext>
              </a:extLst>
            </p:cNvPr>
            <p:cNvSpPr/>
            <p:nvPr/>
          </p:nvSpPr>
          <p:spPr>
            <a:xfrm>
              <a:off x="-2409540" y="3723980"/>
              <a:ext cx="6452829" cy="937656"/>
            </a:xfrm>
            <a:prstGeom prst="rect">
              <a:avLst/>
            </a:prstGeom>
            <a:solidFill>
              <a:srgbClr val="019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fr-FR" sz="2400" b="1" dirty="0">
                  <a:solidFill>
                    <a:schemeClr val="bg1"/>
                  </a:solidFill>
                  <a:latin typeface="Montserrat"/>
                  <a:cs typeface="Arial"/>
                </a:rPr>
                <a:t>Schéma</a:t>
              </a:r>
              <a:r>
                <a:rPr lang="en-US" sz="2400" b="1" dirty="0">
                  <a:solidFill>
                    <a:schemeClr val="bg1"/>
                  </a:solidFill>
                  <a:latin typeface="Montserrat"/>
                  <a:cs typeface="Arial"/>
                </a:rPr>
                <a:t> de la démarche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4B190B2-E7BE-F945-B362-86C834FD9ECD}"/>
              </a:ext>
            </a:extLst>
          </p:cNvPr>
          <p:cNvSpPr txBox="1"/>
          <p:nvPr/>
        </p:nvSpPr>
        <p:spPr>
          <a:xfrm>
            <a:off x="216332" y="1777856"/>
            <a:ext cx="4228154" cy="17894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b="1" dirty="0">
                <a:solidFill>
                  <a:schemeClr val="accent6">
                    <a:lumMod val="50000"/>
                  </a:schemeClr>
                </a:solidFill>
                <a:latin typeface="Helvetica" pitchFamily="2" charset="0"/>
              </a:rPr>
              <a:t>Situation actuelle :</a:t>
            </a:r>
          </a:p>
          <a:p>
            <a:pPr>
              <a:lnSpc>
                <a:spcPct val="120000"/>
              </a:lnSpc>
            </a:pPr>
            <a:endParaRPr lang="fr-FR" dirty="0">
              <a:solidFill>
                <a:schemeClr val="accent6">
                  <a:lumMod val="50000"/>
                </a:schemeClr>
              </a:solidFill>
              <a:latin typeface="Helvetica" pitchFamily="2" charset="0"/>
            </a:endParaRPr>
          </a:p>
          <a:p>
            <a:pPr marL="380990" lvl="1" indent="-380990">
              <a:lnSpc>
                <a:spcPct val="120000"/>
              </a:lnSpc>
              <a:buClr>
                <a:schemeClr val="accent1"/>
              </a:buClr>
              <a:buFont typeface="Wingdings" pitchFamily="2" charset="2"/>
              <a:buChar char="Ø"/>
            </a:pPr>
            <a:r>
              <a:rPr lang="fr-FR" dirty="0">
                <a:solidFill>
                  <a:schemeClr val="accent6">
                    <a:lumMod val="50000"/>
                  </a:schemeClr>
                </a:solidFill>
                <a:latin typeface="Helvetica" pitchFamily="2" charset="0"/>
              </a:rPr>
              <a:t>Robot imparfait commander par des équations d’un robot parfait</a:t>
            </a:r>
          </a:p>
          <a:p>
            <a:pPr marL="380990" lvl="1" indent="-380990">
              <a:lnSpc>
                <a:spcPct val="120000"/>
              </a:lnSpc>
              <a:buClr>
                <a:schemeClr val="accent1"/>
              </a:buClr>
              <a:buFont typeface="Wingdings" pitchFamily="2" charset="2"/>
              <a:buChar char="Ø"/>
            </a:pPr>
            <a:r>
              <a:rPr lang="fr-FR" dirty="0">
                <a:solidFill>
                  <a:schemeClr val="accent6">
                    <a:lumMod val="50000"/>
                  </a:schemeClr>
                </a:solidFill>
                <a:latin typeface="Helvetica" pitchFamily="2" charset="0"/>
              </a:rPr>
              <a:t>Simulation de l’impact de l’utilisation d’équation parfaite dans la commande d’un robot imparfait</a:t>
            </a:r>
          </a:p>
          <a:p>
            <a:pPr lvl="1">
              <a:lnSpc>
                <a:spcPct val="120000"/>
              </a:lnSpc>
            </a:pPr>
            <a:endParaRPr lang="fr-FR" dirty="0">
              <a:solidFill>
                <a:schemeClr val="accent6">
                  <a:lumMod val="50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466978B-8B03-424B-BE29-DB4B09E19C3F}"/>
              </a:ext>
            </a:extLst>
          </p:cNvPr>
          <p:cNvGrpSpPr/>
          <p:nvPr/>
        </p:nvGrpSpPr>
        <p:grpSpPr>
          <a:xfrm>
            <a:off x="5107959" y="3937485"/>
            <a:ext cx="3521620" cy="629736"/>
            <a:chOff x="3628687" y="5260252"/>
            <a:chExt cx="2116793" cy="101360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4EF190-F561-9241-A710-9F0E9BDB9F8C}"/>
                </a:ext>
              </a:extLst>
            </p:cNvPr>
            <p:cNvSpPr txBox="1"/>
            <p:nvPr/>
          </p:nvSpPr>
          <p:spPr>
            <a:xfrm>
              <a:off x="3628687" y="5581448"/>
              <a:ext cx="2116793" cy="6924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fr-FR" sz="1200" dirty="0">
                  <a:solidFill>
                    <a:schemeClr val="tx1"/>
                  </a:solidFill>
                  <a:latin typeface="Helvetica" pitchFamily="2" charset="0"/>
                </a:rPr>
                <a:t>On injecte les coordonnées de A dans les équations de commande parfaite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63CC243-E064-0A47-B775-49B49601867C}"/>
                    </a:ext>
                  </a:extLst>
                </p:cNvPr>
                <p:cNvSpPr txBox="1"/>
                <p:nvPr/>
              </p:nvSpPr>
              <p:spPr>
                <a:xfrm>
                  <a:off x="3628687" y="5260252"/>
                  <a:ext cx="891276" cy="3467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fr-FR" b="1" dirty="0">
                      <a:solidFill>
                        <a:schemeClr val="accent1">
                          <a:lumMod val="75000"/>
                        </a:schemeClr>
                      </a:solidFill>
                      <a:latin typeface="Helvetica" pitchFamily="2" charset="0"/>
                    </a:rPr>
                    <a:t>On veut aller </a:t>
                  </a:r>
                  <a14:m>
                    <m:oMath xmlns:m="http://schemas.openxmlformats.org/officeDocument/2006/math">
                      <m:r>
                        <a:rPr lang="es-ES" b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à </m:t>
                      </m:r>
                      <m:r>
                        <a:rPr lang="fr-FR" b="1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</m:oMath>
                  </a14:m>
                  <a:r>
                    <a:rPr lang="en-US" b="1" dirty="0">
                      <a:solidFill>
                        <a:schemeClr val="accent1">
                          <a:lumMod val="75000"/>
                        </a:schemeClr>
                      </a:solidFill>
                      <a:latin typeface="Helvetica" pitchFamily="2" charset="0"/>
                    </a:rPr>
                    <a:t> :</a:t>
                  </a:r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63CC243-E064-0A47-B775-49B4960186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8687" y="5260252"/>
                  <a:ext cx="891276" cy="346772"/>
                </a:xfrm>
                <a:prstGeom prst="rect">
                  <a:avLst/>
                </a:prstGeom>
                <a:blipFill>
                  <a:blip r:embed="rId3"/>
                  <a:stretch>
                    <a:fillRect l="-7692" t="-29412" r="-6838" b="-5294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3055FBE-73A2-AC44-B7FD-AB574BDCD29C}"/>
              </a:ext>
            </a:extLst>
          </p:cNvPr>
          <p:cNvGrpSpPr/>
          <p:nvPr/>
        </p:nvGrpSpPr>
        <p:grpSpPr>
          <a:xfrm>
            <a:off x="5662421" y="2886623"/>
            <a:ext cx="2764880" cy="751381"/>
            <a:chOff x="3628687" y="5260252"/>
            <a:chExt cx="3437858" cy="75138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6A3B08E-ED84-5746-B647-C3FD28E97BF6}"/>
                    </a:ext>
                  </a:extLst>
                </p:cNvPr>
                <p:cNvSpPr txBox="1"/>
                <p:nvPr/>
              </p:nvSpPr>
              <p:spPr>
                <a:xfrm>
                  <a:off x="3628687" y="5581451"/>
                  <a:ext cx="3437858" cy="43018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fr-FR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On obtient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fr-FR" sz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r-F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fr-FR" sz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fr-F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fr-FR" sz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fr-FR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 à fournir aux trois moteurs</a:t>
                  </a:r>
                </a:p>
              </p:txBody>
            </p:sp>
          </mc:Choice>
          <mc:Fallback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6A3B08E-ED84-5746-B647-C3FD28E97B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8687" y="5581451"/>
                  <a:ext cx="3437858" cy="430183"/>
                </a:xfrm>
                <a:prstGeom prst="rect">
                  <a:avLst/>
                </a:prstGeom>
                <a:blipFill>
                  <a:blip r:embed="rId4"/>
                  <a:stretch>
                    <a:fillRect l="-3196" t="-2857" b="-1714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6F60878-284A-7941-B39E-8983A2769ACD}"/>
                </a:ext>
              </a:extLst>
            </p:cNvPr>
            <p:cNvSpPr txBox="1"/>
            <p:nvPr/>
          </p:nvSpPr>
          <p:spPr>
            <a:xfrm>
              <a:off x="3628687" y="5260252"/>
              <a:ext cx="2904060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fr-FR" b="1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On obtient les commandes 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CBEDEED-08A1-F145-8013-E8272012C099}"/>
              </a:ext>
            </a:extLst>
          </p:cNvPr>
          <p:cNvGrpSpPr/>
          <p:nvPr/>
        </p:nvGrpSpPr>
        <p:grpSpPr>
          <a:xfrm>
            <a:off x="6359355" y="1855145"/>
            <a:ext cx="2226401" cy="751378"/>
            <a:chOff x="3628687" y="5260252"/>
            <a:chExt cx="2535951" cy="75137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F1DDFC6-4BFB-7144-8702-DFA440AB731F}"/>
                    </a:ext>
                  </a:extLst>
                </p:cNvPr>
                <p:cNvSpPr txBox="1"/>
                <p:nvPr/>
              </p:nvSpPr>
              <p:spPr>
                <a:xfrm>
                  <a:off x="3628687" y="5581448"/>
                  <a:ext cx="2535951" cy="43018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fr-FR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On injecte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fr-FR" sz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r-F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fr-FR" sz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fr-F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fr-FR" sz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fr-FR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 dans les équations imparfaites</a:t>
                  </a:r>
                </a:p>
              </p:txBody>
            </p:sp>
          </mc:Choice>
          <mc:Fallback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F1DDFC6-4BFB-7144-8702-DFA440AB73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8687" y="5581448"/>
                  <a:ext cx="2535951" cy="430183"/>
                </a:xfrm>
                <a:prstGeom prst="rect">
                  <a:avLst/>
                </a:prstGeom>
                <a:blipFill>
                  <a:blip r:embed="rId5"/>
                  <a:stretch>
                    <a:fillRect l="-3977" t="-5714" b="-1714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DC4A0EB-06EA-0241-B454-7D8B6562C541}"/>
                    </a:ext>
                  </a:extLst>
                </p:cNvPr>
                <p:cNvSpPr txBox="1"/>
                <p:nvPr/>
              </p:nvSpPr>
              <p:spPr>
                <a:xfrm>
                  <a:off x="3628687" y="5260252"/>
                  <a:ext cx="205411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fr-FR" b="1" dirty="0">
                      <a:solidFill>
                        <a:schemeClr val="accent1">
                          <a:lumMod val="75000"/>
                        </a:schemeClr>
                      </a:solidFill>
                      <a:latin typeface="Helvetica" pitchFamily="2" charset="0"/>
                    </a:rPr>
                    <a:t>On atteint un point P</a:t>
                  </a:r>
                  <a14:m>
                    <m:oMath xmlns:m="http://schemas.openxmlformats.org/officeDocument/2006/math">
                      <m:r>
                        <a:rPr lang="fr-FR" b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endParaRPr lang="fr-FR" b="1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endParaRPr>
                </a:p>
              </p:txBody>
            </p:sp>
          </mc:Choice>
          <mc:Fallback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DC4A0EB-06EA-0241-B454-7D8B6562C5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8687" y="5260252"/>
                  <a:ext cx="2054114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5594" t="-21053" r="-3497" b="-4210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7FDA3FD-E8E8-D043-B32B-90F8CD791754}"/>
              </a:ext>
            </a:extLst>
          </p:cNvPr>
          <p:cNvGrpSpPr/>
          <p:nvPr/>
        </p:nvGrpSpPr>
        <p:grpSpPr>
          <a:xfrm>
            <a:off x="7414558" y="1051679"/>
            <a:ext cx="1729442" cy="793187"/>
            <a:chOff x="3628687" y="5260252"/>
            <a:chExt cx="2447085" cy="79318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A9E23511-796F-F146-B895-93A053E5B8BB}"/>
                    </a:ext>
                  </a:extLst>
                </p:cNvPr>
                <p:cNvSpPr txBox="1"/>
                <p:nvPr/>
              </p:nvSpPr>
              <p:spPr>
                <a:xfrm>
                  <a:off x="3628687" y="5581450"/>
                  <a:ext cx="2447085" cy="47198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fr-FR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L’erreur sera la distance </a:t>
                  </a:r>
                  <a14:m>
                    <m:oMath xmlns:m="http://schemas.openxmlformats.org/officeDocument/2006/math">
                      <m:r>
                        <a:rPr lang="fr-FR" sz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sSup>
                                <m:sSupPr>
                                  <m:ctrlPr>
                                    <a:rPr lang="fr-FR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fr-FR" sz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acc>
                        </m:e>
                      </m:d>
                      <m:r>
                        <a:rPr lang="fr-FR" sz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a14:m>
                  <a:endParaRPr lang="fr-FR" sz="1200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</mc:Choice>
          <mc:Fallback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A9E23511-796F-F146-B895-93A053E5B8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8687" y="5581450"/>
                  <a:ext cx="2447085" cy="471988"/>
                </a:xfrm>
                <a:prstGeom prst="rect">
                  <a:avLst/>
                </a:prstGeom>
                <a:blipFill>
                  <a:blip r:embed="rId7"/>
                  <a:stretch>
                    <a:fillRect l="-5109" t="-5263" r="-2190" b="-1052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ADC385D-A2DD-CB4B-B1AC-DFB26557E4D1}"/>
                </a:ext>
              </a:extLst>
            </p:cNvPr>
            <p:cNvSpPr txBox="1"/>
            <p:nvPr/>
          </p:nvSpPr>
          <p:spPr>
            <a:xfrm>
              <a:off x="3628687" y="5260252"/>
              <a:ext cx="2279520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fr-FR" b="1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On obtient l’erreur </a:t>
              </a:r>
            </a:p>
          </p:txBody>
        </p:sp>
      </p:grpSp>
      <p:pic>
        <p:nvPicPr>
          <p:cNvPr id="44" name="Picture 43" descr="A picture containing text, building, umbrella, dome&#10;&#10;Description automatically generated">
            <a:extLst>
              <a:ext uri="{FF2B5EF4-FFF2-40B4-BE49-F238E27FC236}">
                <a16:creationId xmlns:a16="http://schemas.microsoft.com/office/drawing/2014/main" id="{F10860BE-2E31-5A4F-B0B0-7DE3B29D16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1531" y="0"/>
            <a:ext cx="501039" cy="858924"/>
          </a:xfrm>
          <a:prstGeom prst="rect">
            <a:avLst/>
          </a:prstGeom>
        </p:spPr>
      </p:pic>
      <p:sp>
        <p:nvSpPr>
          <p:cNvPr id="45" name="Title 1">
            <a:extLst>
              <a:ext uri="{FF2B5EF4-FFF2-40B4-BE49-F238E27FC236}">
                <a16:creationId xmlns:a16="http://schemas.microsoft.com/office/drawing/2014/main" id="{AA8ACD34-0DE6-F44D-B709-1129D3DF9CB3}"/>
              </a:ext>
            </a:extLst>
          </p:cNvPr>
          <p:cNvSpPr txBox="1">
            <a:spLocks/>
          </p:cNvSpPr>
          <p:nvPr/>
        </p:nvSpPr>
        <p:spPr>
          <a:xfrm>
            <a:off x="0" y="274320"/>
            <a:ext cx="10485120" cy="57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000" dirty="0">
                <a:solidFill>
                  <a:schemeClr val="accent6">
                    <a:lumMod val="50000"/>
                  </a:schemeClr>
                </a:solidFill>
                <a:latin typeface="Helvetica" pitchFamily="2" charset="0"/>
              </a:rPr>
              <a:t>| Démarche pour simuler les imperfections: </a:t>
            </a:r>
          </a:p>
        </p:txBody>
      </p:sp>
    </p:spTree>
    <p:extLst>
      <p:ext uri="{BB962C8B-B14F-4D97-AF65-F5344CB8AC3E}">
        <p14:creationId xmlns:p14="http://schemas.microsoft.com/office/powerpoint/2010/main" val="15809664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EC65520-D9CA-D646-9270-618696C567FA}"/>
                  </a:ext>
                </a:extLst>
              </p:cNvPr>
              <p:cNvSpPr txBox="1"/>
              <p:nvPr/>
            </p:nvSpPr>
            <p:spPr>
              <a:xfrm>
                <a:off x="152159" y="2485074"/>
                <a:ext cx="2787897" cy="7553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fr-FR" dirty="0">
                    <a:solidFill>
                      <a:schemeClr val="lt1"/>
                    </a:solidFill>
                    <a:latin typeface="Helvetica" pitchFamily="2" charset="0"/>
                  </a:rPr>
                  <a:t>Inclinaison des axes 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fr-FR" dirty="0">
                    <a:solidFill>
                      <a:schemeClr val="lt1"/>
                    </a:solidFill>
                    <a:latin typeface="Helvetica" pitchFamily="2" charset="0"/>
                  </a:rPr>
                  <a:t>Chaque axe et inclinée par deux angles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chemeClr val="l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>
                                <a:solidFill>
                                  <a:schemeClr val="lt1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fr-FR">
                                <a:solidFill>
                                  <a:schemeClr val="l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fr-FR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i="1">
                                <a:solidFill>
                                  <a:schemeClr val="l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>
                                <a:solidFill>
                                  <a:schemeClr val="l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>
                                <a:solidFill>
                                  <a:schemeClr val="l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fr-FR" dirty="0">
                  <a:solidFill>
                    <a:schemeClr val="lt1"/>
                  </a:solidFill>
                  <a:latin typeface="Helvetica" pitchFamily="2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EC65520-D9CA-D646-9270-618696C56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59" y="2485074"/>
                <a:ext cx="2787897" cy="755335"/>
              </a:xfrm>
              <a:prstGeom prst="rect">
                <a:avLst/>
              </a:prstGeom>
              <a:blipFill>
                <a:blip r:embed="rId2"/>
                <a:stretch>
                  <a:fillRect t="-4918" r="-1364" b="-131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0CA9E7B-08EF-4149-A7F9-0A7434B9EAB5}"/>
              </a:ext>
            </a:extLst>
          </p:cNvPr>
          <p:cNvSpPr txBox="1"/>
          <p:nvPr/>
        </p:nvSpPr>
        <p:spPr>
          <a:xfrm>
            <a:off x="3030240" y="2614339"/>
            <a:ext cx="3002636" cy="5019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dirty="0">
                <a:solidFill>
                  <a:schemeClr val="lt1"/>
                </a:solidFill>
                <a:latin typeface="Helvetica" pitchFamily="2" charset="0"/>
              </a:rPr>
              <a:t>La longueur des bras diffère selon les axes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5460CE-285F-DC42-875F-5778A1FB239A}"/>
              </a:ext>
            </a:extLst>
          </p:cNvPr>
          <p:cNvSpPr txBox="1"/>
          <p:nvPr/>
        </p:nvSpPr>
        <p:spPr>
          <a:xfrm>
            <a:off x="6391960" y="2334819"/>
            <a:ext cx="2746411" cy="7604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dirty="0">
                <a:solidFill>
                  <a:schemeClr val="lt1"/>
                </a:solidFill>
                <a:latin typeface="Helvetica" pitchFamily="2" charset="0"/>
              </a:rPr>
              <a:t>La distance séparant les axes du centre du robot et la largeur de la nacelle diffèrent selon les axes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CC1E4-A2B1-5642-B307-B3A6D470E94A}"/>
              </a:ext>
            </a:extLst>
          </p:cNvPr>
          <p:cNvSpPr txBox="1"/>
          <p:nvPr/>
        </p:nvSpPr>
        <p:spPr>
          <a:xfrm>
            <a:off x="-925143" y="1399739"/>
            <a:ext cx="11145223" cy="7553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dirty="0">
                <a:solidFill>
                  <a:schemeClr val="lt1"/>
                </a:solidFill>
                <a:latin typeface="Helvetica" pitchFamily="2" charset="0"/>
              </a:rPr>
              <a:t> On prend en considération les défauts de conception</a:t>
            </a:r>
          </a:p>
          <a:p>
            <a:pPr algn="ctr">
              <a:lnSpc>
                <a:spcPct val="120000"/>
              </a:lnSpc>
            </a:pPr>
            <a:r>
              <a:rPr lang="fr-FR" dirty="0">
                <a:solidFill>
                  <a:schemeClr val="lt1"/>
                </a:solidFill>
                <a:latin typeface="Helvetica" pitchFamily="2" charset="0"/>
              </a:rPr>
              <a:t>On obtient au total 15 paramètres qui décrivent le robot au lieu de 3 dans le cas parfait  </a:t>
            </a:r>
          </a:p>
          <a:p>
            <a:pPr algn="ctr">
              <a:lnSpc>
                <a:spcPct val="120000"/>
              </a:lnSpc>
            </a:pPr>
            <a:endParaRPr lang="fr-FR" dirty="0">
              <a:solidFill>
                <a:schemeClr val="lt1"/>
              </a:solidFill>
              <a:latin typeface="Helvetica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EBCD35D-88C3-E747-9FE2-F588051DC88C}"/>
              </a:ext>
            </a:extLst>
          </p:cNvPr>
          <p:cNvGrpSpPr/>
          <p:nvPr/>
        </p:nvGrpSpPr>
        <p:grpSpPr>
          <a:xfrm>
            <a:off x="469396" y="4304711"/>
            <a:ext cx="8842551" cy="585599"/>
            <a:chOff x="862279" y="1876818"/>
            <a:chExt cx="7380608" cy="43919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ABA4AC6-A257-E14D-A71E-9B1EF80DB313}"/>
                </a:ext>
              </a:extLst>
            </p:cNvPr>
            <p:cNvSpPr/>
            <p:nvPr/>
          </p:nvSpPr>
          <p:spPr>
            <a:xfrm>
              <a:off x="5109162" y="1902442"/>
              <a:ext cx="3133725" cy="4135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fr-FR" dirty="0">
                  <a:solidFill>
                    <a:schemeClr val="lt1"/>
                  </a:solidFill>
                  <a:latin typeface="Helvetica" pitchFamily="2" charset="0"/>
                </a:rPr>
                <a:t>On perd la forme analytique des équations de commande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FA93DD-01C3-F04B-85CE-B311B37FEC24}"/>
                </a:ext>
              </a:extLst>
            </p:cNvPr>
            <p:cNvSpPr/>
            <p:nvPr/>
          </p:nvSpPr>
          <p:spPr>
            <a:xfrm>
              <a:off x="1231942" y="1951711"/>
              <a:ext cx="3133725" cy="2396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fr-FR" dirty="0">
                  <a:solidFill>
                    <a:schemeClr val="lt1"/>
                  </a:solidFill>
                  <a:latin typeface="Helvetica" pitchFamily="2" charset="0"/>
                </a:rPr>
                <a:t>On prend en considération plus de détails</a:t>
              </a:r>
              <a:endParaRPr lang="en-US" dirty="0">
                <a:solidFill>
                  <a:schemeClr val="lt1"/>
                </a:solidFill>
                <a:latin typeface="Helvetica" pitchFamily="2" charset="0"/>
              </a:endParaRPr>
            </a:p>
          </p:txBody>
        </p:sp>
        <p:grpSp>
          <p:nvGrpSpPr>
            <p:cNvPr id="9" name="Groupe 34">
              <a:extLst>
                <a:ext uri="{FF2B5EF4-FFF2-40B4-BE49-F238E27FC236}">
                  <a16:creationId xmlns:a16="http://schemas.microsoft.com/office/drawing/2014/main" id="{B9D43592-1C06-E14A-8C7F-0E8523B56A4D}"/>
                </a:ext>
              </a:extLst>
            </p:cNvPr>
            <p:cNvGrpSpPr/>
            <p:nvPr/>
          </p:nvGrpSpPr>
          <p:grpSpPr>
            <a:xfrm>
              <a:off x="4754813" y="1876818"/>
              <a:ext cx="294623" cy="337010"/>
              <a:chOff x="1193571" y="2393615"/>
              <a:chExt cx="563072" cy="563072"/>
            </a:xfrm>
            <a:solidFill>
              <a:schemeClr val="accent2"/>
            </a:solidFill>
          </p:grpSpPr>
          <p:sp>
            <p:nvSpPr>
              <p:cNvPr id="16" name="Oval 13">
                <a:extLst>
                  <a:ext uri="{FF2B5EF4-FFF2-40B4-BE49-F238E27FC236}">
                    <a16:creationId xmlns:a16="http://schemas.microsoft.com/office/drawing/2014/main" id="{6DA64281-2703-CF4D-BD39-CD930A5FEB7F}"/>
                  </a:ext>
                </a:extLst>
              </p:cNvPr>
              <p:cNvSpPr/>
              <p:nvPr/>
            </p:nvSpPr>
            <p:spPr>
              <a:xfrm>
                <a:off x="1193571" y="2393615"/>
                <a:ext cx="563072" cy="5630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7" name="Graphique 36" descr="Fermer">
                <a:extLst>
                  <a:ext uri="{FF2B5EF4-FFF2-40B4-BE49-F238E27FC236}">
                    <a16:creationId xmlns:a16="http://schemas.microsoft.com/office/drawing/2014/main" id="{C12E4577-CE15-9143-9140-624FD0EAB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307717" y="2518306"/>
                <a:ext cx="334778" cy="334777"/>
              </a:xfrm>
              <a:prstGeom prst="rect">
                <a:avLst/>
              </a:prstGeom>
            </p:spPr>
          </p:pic>
        </p:grpSp>
        <p:grpSp>
          <p:nvGrpSpPr>
            <p:cNvPr id="10" name="Group 50">
              <a:extLst>
                <a:ext uri="{FF2B5EF4-FFF2-40B4-BE49-F238E27FC236}">
                  <a16:creationId xmlns:a16="http://schemas.microsoft.com/office/drawing/2014/main" id="{79E85999-6F92-9941-9585-D5CB84C184D1}"/>
                </a:ext>
              </a:extLst>
            </p:cNvPr>
            <p:cNvGrpSpPr/>
            <p:nvPr/>
          </p:nvGrpSpPr>
          <p:grpSpPr>
            <a:xfrm>
              <a:off x="862279" y="1885828"/>
              <a:ext cx="294624" cy="337010"/>
              <a:chOff x="6627863" y="2582368"/>
              <a:chExt cx="596800" cy="596800"/>
            </a:xfrm>
          </p:grpSpPr>
          <p:sp>
            <p:nvSpPr>
              <p:cNvPr id="11" name="Oval 14">
                <a:extLst>
                  <a:ext uri="{FF2B5EF4-FFF2-40B4-BE49-F238E27FC236}">
                    <a16:creationId xmlns:a16="http://schemas.microsoft.com/office/drawing/2014/main" id="{2AFEF9DF-A1EC-0146-82F8-039F307F4BCA}"/>
                  </a:ext>
                </a:extLst>
              </p:cNvPr>
              <p:cNvSpPr/>
              <p:nvPr/>
            </p:nvSpPr>
            <p:spPr>
              <a:xfrm>
                <a:off x="6627863" y="2582368"/>
                <a:ext cx="596800" cy="596800"/>
              </a:xfrm>
              <a:prstGeom prst="ellipse">
                <a:avLst/>
              </a:prstGeom>
              <a:solidFill>
                <a:srgbClr val="0195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2" name="Group 40">
                <a:extLst>
                  <a:ext uri="{FF2B5EF4-FFF2-40B4-BE49-F238E27FC236}">
                    <a16:creationId xmlns:a16="http://schemas.microsoft.com/office/drawing/2014/main" id="{5E6F6013-E8F6-5E4F-B47A-CDA2EACF7973}"/>
                  </a:ext>
                </a:extLst>
              </p:cNvPr>
              <p:cNvGrpSpPr/>
              <p:nvPr/>
            </p:nvGrpSpPr>
            <p:grpSpPr>
              <a:xfrm>
                <a:off x="6779865" y="2781380"/>
                <a:ext cx="292796" cy="198778"/>
                <a:chOff x="3416301" y="2947988"/>
                <a:chExt cx="346075" cy="234950"/>
              </a:xfrm>
            </p:grpSpPr>
            <p:sp>
              <p:nvSpPr>
                <p:cNvPr id="13" name="Freeform 36">
                  <a:extLst>
                    <a:ext uri="{FF2B5EF4-FFF2-40B4-BE49-F238E27FC236}">
                      <a16:creationId xmlns:a16="http://schemas.microsoft.com/office/drawing/2014/main" id="{1CB237A9-E6E4-B94F-84F4-382FD494EA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6001" y="2947988"/>
                  <a:ext cx="112713" cy="93663"/>
                </a:xfrm>
                <a:custGeom>
                  <a:avLst/>
                  <a:gdLst>
                    <a:gd name="T0" fmla="*/ 71 w 71"/>
                    <a:gd name="T1" fmla="*/ 14 h 59"/>
                    <a:gd name="T2" fmla="*/ 56 w 71"/>
                    <a:gd name="T3" fmla="*/ 0 h 59"/>
                    <a:gd name="T4" fmla="*/ 0 w 71"/>
                    <a:gd name="T5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1" h="59">
                      <a:moveTo>
                        <a:pt x="71" y="14"/>
                      </a:moveTo>
                      <a:lnTo>
                        <a:pt x="56" y="0"/>
                      </a:lnTo>
                      <a:lnTo>
                        <a:pt x="0" y="59"/>
                      </a:lnTo>
                    </a:path>
                  </a:pathLst>
                </a:custGeom>
                <a:noFill/>
                <a:ln w="13970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" name="Freeform 37">
                  <a:extLst>
                    <a:ext uri="{FF2B5EF4-FFF2-40B4-BE49-F238E27FC236}">
                      <a16:creationId xmlns:a16="http://schemas.microsoft.com/office/drawing/2014/main" id="{CAEC8916-C7E2-264B-A898-C673A4BF07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6301" y="3057525"/>
                  <a:ext cx="98425" cy="125413"/>
                </a:xfrm>
                <a:custGeom>
                  <a:avLst/>
                  <a:gdLst>
                    <a:gd name="T0" fmla="*/ 40 w 62"/>
                    <a:gd name="T1" fmla="*/ 12 h 79"/>
                    <a:gd name="T2" fmla="*/ 26 w 62"/>
                    <a:gd name="T3" fmla="*/ 0 h 79"/>
                    <a:gd name="T4" fmla="*/ 0 w 62"/>
                    <a:gd name="T5" fmla="*/ 26 h 79"/>
                    <a:gd name="T6" fmla="*/ 52 w 62"/>
                    <a:gd name="T7" fmla="*/ 79 h 79"/>
                    <a:gd name="T8" fmla="*/ 62 w 62"/>
                    <a:gd name="T9" fmla="*/ 67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2" h="79">
                      <a:moveTo>
                        <a:pt x="40" y="12"/>
                      </a:moveTo>
                      <a:lnTo>
                        <a:pt x="26" y="0"/>
                      </a:lnTo>
                      <a:lnTo>
                        <a:pt x="0" y="26"/>
                      </a:lnTo>
                      <a:lnTo>
                        <a:pt x="52" y="79"/>
                      </a:lnTo>
                      <a:lnTo>
                        <a:pt x="62" y="67"/>
                      </a:lnTo>
                    </a:path>
                  </a:pathLst>
                </a:custGeom>
                <a:noFill/>
                <a:ln w="13970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" name="Freeform 38">
                  <a:extLst>
                    <a:ext uri="{FF2B5EF4-FFF2-40B4-BE49-F238E27FC236}">
                      <a16:creationId xmlns:a16="http://schemas.microsoft.com/office/drawing/2014/main" id="{B8B1EA19-45D4-9443-95EE-819A3F0919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90913" y="2947988"/>
                  <a:ext cx="271463" cy="234950"/>
                </a:xfrm>
                <a:custGeom>
                  <a:avLst/>
                  <a:gdLst>
                    <a:gd name="T0" fmla="*/ 145 w 171"/>
                    <a:gd name="T1" fmla="*/ 0 h 148"/>
                    <a:gd name="T2" fmla="*/ 52 w 171"/>
                    <a:gd name="T3" fmla="*/ 95 h 148"/>
                    <a:gd name="T4" fmla="*/ 26 w 171"/>
                    <a:gd name="T5" fmla="*/ 69 h 148"/>
                    <a:gd name="T6" fmla="*/ 0 w 171"/>
                    <a:gd name="T7" fmla="*/ 95 h 148"/>
                    <a:gd name="T8" fmla="*/ 52 w 171"/>
                    <a:gd name="T9" fmla="*/ 148 h 148"/>
                    <a:gd name="T10" fmla="*/ 171 w 171"/>
                    <a:gd name="T11" fmla="*/ 26 h 148"/>
                    <a:gd name="T12" fmla="*/ 145 w 171"/>
                    <a:gd name="T13" fmla="*/ 0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1" h="148">
                      <a:moveTo>
                        <a:pt x="145" y="0"/>
                      </a:moveTo>
                      <a:lnTo>
                        <a:pt x="52" y="95"/>
                      </a:lnTo>
                      <a:lnTo>
                        <a:pt x="26" y="69"/>
                      </a:lnTo>
                      <a:lnTo>
                        <a:pt x="0" y="95"/>
                      </a:lnTo>
                      <a:lnTo>
                        <a:pt x="52" y="148"/>
                      </a:lnTo>
                      <a:lnTo>
                        <a:pt x="171" y="26"/>
                      </a:lnTo>
                      <a:lnTo>
                        <a:pt x="145" y="0"/>
                      </a:lnTo>
                      <a:close/>
                    </a:path>
                  </a:pathLst>
                </a:custGeom>
                <a:noFill/>
                <a:ln w="13970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cxnSp>
        <p:nvCxnSpPr>
          <p:cNvPr id="18" name="Google Shape;2108;p63">
            <a:extLst>
              <a:ext uri="{FF2B5EF4-FFF2-40B4-BE49-F238E27FC236}">
                <a16:creationId xmlns:a16="http://schemas.microsoft.com/office/drawing/2014/main" id="{895393C3-6C98-2046-AB5B-787E6B5026D2}"/>
              </a:ext>
            </a:extLst>
          </p:cNvPr>
          <p:cNvCxnSpPr>
            <a:cxnSpLocks/>
          </p:cNvCxnSpPr>
          <p:nvPr/>
        </p:nvCxnSpPr>
        <p:spPr>
          <a:xfrm>
            <a:off x="3011829" y="2181256"/>
            <a:ext cx="0" cy="1362972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Google Shape;2108;p63">
            <a:extLst>
              <a:ext uri="{FF2B5EF4-FFF2-40B4-BE49-F238E27FC236}">
                <a16:creationId xmlns:a16="http://schemas.microsoft.com/office/drawing/2014/main" id="{7CD12D40-B8DF-6E4B-8FCD-AEB76AB885E5}"/>
              </a:ext>
            </a:extLst>
          </p:cNvPr>
          <p:cNvCxnSpPr>
            <a:cxnSpLocks/>
          </p:cNvCxnSpPr>
          <p:nvPr/>
        </p:nvCxnSpPr>
        <p:spPr>
          <a:xfrm>
            <a:off x="6255255" y="2160267"/>
            <a:ext cx="0" cy="1362972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B8D2C7C-CFBA-8341-8AE7-A59E616E2744}"/>
              </a:ext>
            </a:extLst>
          </p:cNvPr>
          <p:cNvSpPr txBox="1"/>
          <p:nvPr/>
        </p:nvSpPr>
        <p:spPr>
          <a:xfrm>
            <a:off x="1679152" y="3794840"/>
            <a:ext cx="5785695" cy="2434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" pitchFamily="2" charset="0"/>
              </a:rPr>
              <a:t>Remarques sure la nouvelle modélisation: </a:t>
            </a:r>
          </a:p>
        </p:txBody>
      </p:sp>
      <p:pic>
        <p:nvPicPr>
          <p:cNvPr id="21" name="Picture 20" descr="A picture containing text, building, umbrella, dome&#10;&#10;Description automatically generated">
            <a:extLst>
              <a:ext uri="{FF2B5EF4-FFF2-40B4-BE49-F238E27FC236}">
                <a16:creationId xmlns:a16="http://schemas.microsoft.com/office/drawing/2014/main" id="{365BA6A3-6566-9140-9044-D70CE93ACE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1531" y="0"/>
            <a:ext cx="501039" cy="858924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87D53677-D073-1E45-9827-CCF8694EB480}"/>
              </a:ext>
            </a:extLst>
          </p:cNvPr>
          <p:cNvSpPr txBox="1">
            <a:spLocks/>
          </p:cNvSpPr>
          <p:nvPr/>
        </p:nvSpPr>
        <p:spPr>
          <a:xfrm>
            <a:off x="0" y="274320"/>
            <a:ext cx="10485120" cy="57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000" dirty="0">
                <a:solidFill>
                  <a:schemeClr val="bg1"/>
                </a:solidFill>
                <a:latin typeface="Helvetica" pitchFamily="2" charset="0"/>
              </a:rPr>
              <a:t>| Équations du robot imparfait : </a:t>
            </a:r>
          </a:p>
        </p:txBody>
      </p:sp>
    </p:spTree>
    <p:extLst>
      <p:ext uri="{BB962C8B-B14F-4D97-AF65-F5344CB8AC3E}">
        <p14:creationId xmlns:p14="http://schemas.microsoft.com/office/powerpoint/2010/main" val="4143661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D1552B5C-ED6A-234F-9A27-7152F90AEBB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10800000">
            <a:off x="0" y="0"/>
            <a:ext cx="4777740" cy="477774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A31573D-141A-0E42-A4F4-98CE57B848AD}"/>
              </a:ext>
            </a:extLst>
          </p:cNvPr>
          <p:cNvSpPr txBox="1">
            <a:spLocks/>
          </p:cNvSpPr>
          <p:nvPr/>
        </p:nvSpPr>
        <p:spPr>
          <a:xfrm>
            <a:off x="0" y="274320"/>
            <a:ext cx="4572000" cy="57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| Diagramme BDD</a:t>
            </a:r>
          </a:p>
        </p:txBody>
      </p:sp>
      <p:pic>
        <p:nvPicPr>
          <p:cNvPr id="4" name="Picture 3" descr="A picture containing text, building, umbrella, dome&#10;&#10;Description automatically generated">
            <a:extLst>
              <a:ext uri="{FF2B5EF4-FFF2-40B4-BE49-F238E27FC236}">
                <a16:creationId xmlns:a16="http://schemas.microsoft.com/office/drawing/2014/main" id="{BC5C9395-3903-2048-BBA0-E629CA9FA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531" y="0"/>
            <a:ext cx="501039" cy="858924"/>
          </a:xfrm>
          <a:prstGeom prst="rect">
            <a:avLst/>
          </a:prstGeom>
        </p:spPr>
      </p:pic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016070EA-1DEF-104F-BE6A-ABFB118171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83"/>
          <a:stretch/>
        </p:blipFill>
        <p:spPr>
          <a:xfrm>
            <a:off x="1739703" y="1005841"/>
            <a:ext cx="5664593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551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4">
            <a:extLst>
              <a:ext uri="{FF2B5EF4-FFF2-40B4-BE49-F238E27FC236}">
                <a16:creationId xmlns:a16="http://schemas.microsoft.com/office/drawing/2014/main" id="{F47A8898-1A1D-9B47-98B7-F094E9023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599" y="1832342"/>
            <a:ext cx="3521620" cy="425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picture containing text, building, umbrella, dome&#10;&#10;Description automatically generated">
            <a:extLst>
              <a:ext uri="{FF2B5EF4-FFF2-40B4-BE49-F238E27FC236}">
                <a16:creationId xmlns:a16="http://schemas.microsoft.com/office/drawing/2014/main" id="{365BA6A3-6566-9140-9044-D70CE93AC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4209" y="37322"/>
            <a:ext cx="501039" cy="858924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87D53677-D073-1E45-9827-CCF8694EB480}"/>
              </a:ext>
            </a:extLst>
          </p:cNvPr>
          <p:cNvSpPr txBox="1">
            <a:spLocks/>
          </p:cNvSpPr>
          <p:nvPr/>
        </p:nvSpPr>
        <p:spPr>
          <a:xfrm>
            <a:off x="0" y="274320"/>
            <a:ext cx="10485120" cy="57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000" dirty="0">
                <a:solidFill>
                  <a:schemeClr val="bg1"/>
                </a:solidFill>
                <a:latin typeface="Helvetica" pitchFamily="2" charset="0"/>
              </a:rPr>
              <a:t>| Résultats de la simulation: </a:t>
            </a:r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9F0E5593-6914-FF4E-A521-6A0F79E85C31}"/>
              </a:ext>
            </a:extLst>
          </p:cNvPr>
          <p:cNvSpPr txBox="1"/>
          <p:nvPr/>
        </p:nvSpPr>
        <p:spPr>
          <a:xfrm>
            <a:off x="4012671" y="4001544"/>
            <a:ext cx="2457623" cy="393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fr-FR" sz="1200" i="1" dirty="0">
                <a:solidFill>
                  <a:schemeClr val="lt1"/>
                </a:solidFill>
                <a:latin typeface="Montserrat"/>
              </a:rPr>
              <a:t>Erreur quadratique  en cm</a:t>
            </a:r>
          </a:p>
          <a:p>
            <a:pPr algn="ctr">
              <a:lnSpc>
                <a:spcPct val="110000"/>
              </a:lnSpc>
            </a:pPr>
            <a:r>
              <a:rPr lang="fr-FR" sz="1200" i="1" dirty="0">
                <a:solidFill>
                  <a:schemeClr val="lt1"/>
                </a:solidFill>
                <a:latin typeface="Montserrat"/>
              </a:rPr>
              <a:t>Pour Z = 0 cm</a:t>
            </a:r>
          </a:p>
        </p:txBody>
      </p:sp>
      <p:sp>
        <p:nvSpPr>
          <p:cNvPr id="26" name="TextBox 15">
            <a:extLst>
              <a:ext uri="{FF2B5EF4-FFF2-40B4-BE49-F238E27FC236}">
                <a16:creationId xmlns:a16="http://schemas.microsoft.com/office/drawing/2014/main" id="{61F5A926-4984-7B40-8BBB-25BF8306411F}"/>
              </a:ext>
            </a:extLst>
          </p:cNvPr>
          <p:cNvSpPr txBox="1"/>
          <p:nvPr/>
        </p:nvSpPr>
        <p:spPr>
          <a:xfrm>
            <a:off x="6708038" y="4032232"/>
            <a:ext cx="2411963" cy="393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fr-FR" sz="1200" i="1" dirty="0">
                <a:solidFill>
                  <a:schemeClr val="lt1"/>
                </a:solidFill>
                <a:latin typeface="Montserrat"/>
              </a:rPr>
              <a:t>Erreur quadratique en cm pour Z=70cm</a:t>
            </a:r>
          </a:p>
        </p:txBody>
      </p:sp>
      <p:pic>
        <p:nvPicPr>
          <p:cNvPr id="27" name="Image 5">
            <a:extLst>
              <a:ext uri="{FF2B5EF4-FFF2-40B4-BE49-F238E27FC236}">
                <a16:creationId xmlns:a16="http://schemas.microsoft.com/office/drawing/2014/main" id="{1A3198F0-199C-A44B-A12A-E81ECFEB32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868" y="1136542"/>
            <a:ext cx="2435384" cy="27396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8" name="Image 15">
            <a:extLst>
              <a:ext uri="{FF2B5EF4-FFF2-40B4-BE49-F238E27FC236}">
                <a16:creationId xmlns:a16="http://schemas.microsoft.com/office/drawing/2014/main" id="{6070DC0F-DC10-9047-9D9F-A1BF6CDECB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976" y="1157213"/>
            <a:ext cx="2422025" cy="26982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9235F8C-35A2-3440-BBA9-82544556C618}"/>
              </a:ext>
            </a:extLst>
          </p:cNvPr>
          <p:cNvSpPr/>
          <p:nvPr/>
        </p:nvSpPr>
        <p:spPr>
          <a:xfrm>
            <a:off x="11430" y="2191901"/>
            <a:ext cx="4766707" cy="3195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lnSpc>
                <a:spcPct val="110000"/>
              </a:lnSpc>
              <a:buClr>
                <a:schemeClr val="bg1"/>
              </a:buClr>
              <a:buFont typeface="Wingdings" pitchFamily="2" charset="2"/>
              <a:buChar char="Ø"/>
            </a:pPr>
            <a:r>
              <a:rPr lang="fr-FR" sz="1400" dirty="0">
                <a:solidFill>
                  <a:schemeClr val="lt1"/>
                </a:solidFill>
                <a:latin typeface="Helvetica" pitchFamily="2" charset="0"/>
                <a:cs typeface="Arial"/>
              </a:rPr>
              <a:t>Erreur peut atteindre 7cm</a:t>
            </a:r>
            <a:endParaRPr lang="en-US" sz="1400" dirty="0">
              <a:solidFill>
                <a:schemeClr val="lt1"/>
              </a:solidFill>
              <a:latin typeface="Helvetica" pitchFamily="2" charset="0"/>
              <a:cs typeface="Arial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2B31D56-C884-A548-9181-39A64CBDB0CB}"/>
              </a:ext>
            </a:extLst>
          </p:cNvPr>
          <p:cNvSpPr/>
          <p:nvPr/>
        </p:nvSpPr>
        <p:spPr>
          <a:xfrm>
            <a:off x="11432" y="2659969"/>
            <a:ext cx="4007558" cy="3195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lnSpc>
                <a:spcPct val="110000"/>
              </a:lnSpc>
              <a:buClr>
                <a:schemeClr val="bg1"/>
              </a:buClr>
              <a:buFont typeface="Wingdings" pitchFamily="2" charset="2"/>
              <a:buChar char="Ø"/>
            </a:pPr>
            <a:r>
              <a:rPr lang="fr-FR" sz="1400" dirty="0">
                <a:solidFill>
                  <a:schemeClr val="lt1"/>
                </a:solidFill>
                <a:latin typeface="Helvetica" pitchFamily="2" charset="0"/>
                <a:cs typeface="Arial"/>
              </a:rPr>
              <a:t>Erreur non uniforme sur l’espace de travail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A36E656-005A-2146-BCFC-3A54DB3BD2A2}"/>
                  </a:ext>
                </a:extLst>
              </p:cNvPr>
              <p:cNvSpPr/>
              <p:nvPr/>
            </p:nvSpPr>
            <p:spPr>
              <a:xfrm>
                <a:off x="23999" y="3274392"/>
                <a:ext cx="3975233" cy="788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80990" indent="-380990">
                  <a:lnSpc>
                    <a:spcPct val="110000"/>
                  </a:lnSpc>
                  <a:buClr>
                    <a:schemeClr val="bg1"/>
                  </a:buClr>
                  <a:buFont typeface="Wingdings" pitchFamily="2" charset="2"/>
                  <a:buChar char="Ø"/>
                </a:pPr>
                <a:r>
                  <a:rPr lang="fr-FR" sz="1400" dirty="0">
                    <a:solidFill>
                      <a:schemeClr val="lt1"/>
                    </a:solidFill>
                    <a:latin typeface="Helvetica" pitchFamily="2" charset="0"/>
                    <a:ea typeface="Arial"/>
                    <a:cs typeface="Arial"/>
                  </a:rPr>
                  <a:t>Erreur qui augmente plus on travaille dans un </a:t>
                </a:r>
                <a14:m>
                  <m:oMath xmlns:m="http://schemas.openxmlformats.org/officeDocument/2006/math">
                    <m:r>
                      <a:rPr lang="fr-FR" sz="1400">
                        <a:solidFill>
                          <a:schemeClr val="lt1"/>
                        </a:solidFill>
                        <a:latin typeface="Cambria Math" panose="02040503050406030204" pitchFamily="18" charset="0"/>
                        <a:ea typeface="Arial"/>
                        <a:cs typeface="Arial"/>
                      </a:rPr>
                      <m:t>𝑍</m:t>
                    </m:r>
                  </m:oMath>
                </a14:m>
                <a:r>
                  <a:rPr lang="fr-FR" sz="1400" dirty="0">
                    <a:solidFill>
                      <a:schemeClr val="lt1"/>
                    </a:solidFill>
                    <a:latin typeface="Helvetica" pitchFamily="2" charset="0"/>
                    <a:ea typeface="Arial"/>
                    <a:cs typeface="Arial"/>
                  </a:rPr>
                  <a:t> grand  </a:t>
                </a:r>
              </a:p>
              <a:p>
                <a:pPr>
                  <a:lnSpc>
                    <a:spcPct val="110000"/>
                  </a:lnSpc>
                  <a:buClr>
                    <a:schemeClr val="accent1"/>
                  </a:buClr>
                </a:pPr>
                <a:r>
                  <a:rPr lang="fr-FR" sz="1400" dirty="0">
                    <a:solidFill>
                      <a:schemeClr val="lt1"/>
                    </a:solidFill>
                    <a:latin typeface="Helvetica" pitchFamily="2" charset="0"/>
                    <a:ea typeface="Arial"/>
                    <a:cs typeface="Arial"/>
                  </a:rPr>
                  <a:t>      (10cm pour le plan Z=70cm)</a:t>
                </a:r>
              </a:p>
            </p:txBody>
          </p:sp>
        </mc:Choice>
        <mc:Fallback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A36E656-005A-2146-BCFC-3A54DB3BD2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99" y="3274392"/>
                <a:ext cx="3975233" cy="788421"/>
              </a:xfrm>
              <a:prstGeom prst="rect">
                <a:avLst/>
              </a:prstGeom>
              <a:blipFill>
                <a:blip r:embed="rId6"/>
                <a:stretch>
                  <a:fillRect l="-318" b="-793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39D3DE59-3C59-D647-8E97-14A0CE611EBF}"/>
              </a:ext>
            </a:extLst>
          </p:cNvPr>
          <p:cNvSpPr txBox="1"/>
          <p:nvPr/>
        </p:nvSpPr>
        <p:spPr>
          <a:xfrm>
            <a:off x="3092176" y="4493684"/>
            <a:ext cx="5789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lt1"/>
                </a:solidFill>
                <a:latin typeface="Helvetica" pitchFamily="2" charset="0"/>
              </a:rPr>
              <a:t>Note: Simulation effectuée avec les paramètres réels du robot. </a:t>
            </a:r>
          </a:p>
        </p:txBody>
      </p:sp>
    </p:spTree>
    <p:extLst>
      <p:ext uri="{BB962C8B-B14F-4D97-AF65-F5344CB8AC3E}">
        <p14:creationId xmlns:p14="http://schemas.microsoft.com/office/powerpoint/2010/main" val="26899607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">
            <a:extLst>
              <a:ext uri="{FF2B5EF4-FFF2-40B4-BE49-F238E27FC236}">
                <a16:creationId xmlns:a16="http://schemas.microsoft.com/office/drawing/2014/main" id="{F85ABB59-261E-4443-8FAA-2CC7BCEE1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648" y="1166362"/>
            <a:ext cx="3521620" cy="425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picture containing text, building, umbrella, dome&#10;&#10;Description automatically generated">
            <a:extLst>
              <a:ext uri="{FF2B5EF4-FFF2-40B4-BE49-F238E27FC236}">
                <a16:creationId xmlns:a16="http://schemas.microsoft.com/office/drawing/2014/main" id="{365BA6A3-6566-9140-9044-D70CE93AC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4209" y="37322"/>
            <a:ext cx="501039" cy="858924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87D53677-D073-1E45-9827-CCF8694EB480}"/>
              </a:ext>
            </a:extLst>
          </p:cNvPr>
          <p:cNvSpPr txBox="1">
            <a:spLocks/>
          </p:cNvSpPr>
          <p:nvPr/>
        </p:nvSpPr>
        <p:spPr>
          <a:xfrm>
            <a:off x="0" y="274320"/>
            <a:ext cx="10485120" cy="57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000" dirty="0">
                <a:solidFill>
                  <a:schemeClr val="bg1"/>
                </a:solidFill>
                <a:latin typeface="Helvetica" pitchFamily="2" charset="0"/>
              </a:rPr>
              <a:t>| Résultats de la simulation: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B0A3B5-6FC9-AF47-AD76-6AD7FB53CE89}"/>
              </a:ext>
            </a:extLst>
          </p:cNvPr>
          <p:cNvSpPr/>
          <p:nvPr/>
        </p:nvSpPr>
        <p:spPr>
          <a:xfrm>
            <a:off x="3266110" y="2353582"/>
            <a:ext cx="5571067" cy="352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fr-FR" sz="1600" dirty="0">
                <a:solidFill>
                  <a:schemeClr val="lt1"/>
                </a:solidFill>
                <a:latin typeface="Helvetica" pitchFamily="2" charset="0"/>
              </a:rPr>
              <a:t>Agir sur la commande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668BD6-E005-5142-AB88-A40B3F2451CC}"/>
              </a:ext>
            </a:extLst>
          </p:cNvPr>
          <p:cNvSpPr/>
          <p:nvPr/>
        </p:nvSpPr>
        <p:spPr>
          <a:xfrm>
            <a:off x="3266110" y="1224583"/>
            <a:ext cx="5571067" cy="352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fr-FR" sz="1600" dirty="0">
                <a:solidFill>
                  <a:schemeClr val="lt1"/>
                </a:solidFill>
                <a:latin typeface="Helvetica" pitchFamily="2" charset="0"/>
              </a:rPr>
              <a:t>Simulation illustrant les observations des manipulations</a:t>
            </a:r>
          </a:p>
        </p:txBody>
      </p:sp>
      <p:grpSp>
        <p:nvGrpSpPr>
          <p:cNvPr id="14" name="Google Shape;9213;p75">
            <a:extLst>
              <a:ext uri="{FF2B5EF4-FFF2-40B4-BE49-F238E27FC236}">
                <a16:creationId xmlns:a16="http://schemas.microsoft.com/office/drawing/2014/main" id="{5BE475D8-885E-A24A-865C-A8C7CFDE29F5}"/>
              </a:ext>
            </a:extLst>
          </p:cNvPr>
          <p:cNvGrpSpPr/>
          <p:nvPr/>
        </p:nvGrpSpPr>
        <p:grpSpPr>
          <a:xfrm rot="16200000">
            <a:off x="1979492" y="881425"/>
            <a:ext cx="1059193" cy="1288919"/>
            <a:chOff x="3379425" y="1617275"/>
            <a:chExt cx="1090650" cy="1327200"/>
          </a:xfrm>
        </p:grpSpPr>
        <p:sp>
          <p:nvSpPr>
            <p:cNvPr id="15" name="Google Shape;9214;p75">
              <a:extLst>
                <a:ext uri="{FF2B5EF4-FFF2-40B4-BE49-F238E27FC236}">
                  <a16:creationId xmlns:a16="http://schemas.microsoft.com/office/drawing/2014/main" id="{C5EFA1AA-8937-D14D-A202-1216D6C2B32D}"/>
                </a:ext>
              </a:extLst>
            </p:cNvPr>
            <p:cNvSpPr/>
            <p:nvPr/>
          </p:nvSpPr>
          <p:spPr>
            <a:xfrm>
              <a:off x="3554475" y="1792400"/>
              <a:ext cx="740475" cy="740375"/>
            </a:xfrm>
            <a:custGeom>
              <a:avLst/>
              <a:gdLst/>
              <a:ahLst/>
              <a:cxnLst/>
              <a:rect l="l" t="t" r="r" b="b"/>
              <a:pathLst>
                <a:path w="29619" h="29615" extrusionOk="0">
                  <a:moveTo>
                    <a:pt x="14809" y="1"/>
                  </a:moveTo>
                  <a:cubicBezTo>
                    <a:pt x="6631" y="1"/>
                    <a:pt x="0" y="6631"/>
                    <a:pt x="0" y="14809"/>
                  </a:cubicBezTo>
                  <a:cubicBezTo>
                    <a:pt x="0" y="22988"/>
                    <a:pt x="6631" y="29615"/>
                    <a:pt x="14809" y="29615"/>
                  </a:cubicBezTo>
                  <a:cubicBezTo>
                    <a:pt x="22987" y="29615"/>
                    <a:pt x="29618" y="22988"/>
                    <a:pt x="29618" y="14809"/>
                  </a:cubicBezTo>
                  <a:cubicBezTo>
                    <a:pt x="29618" y="6631"/>
                    <a:pt x="22987" y="1"/>
                    <a:pt x="14809" y="1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" name="Google Shape;9215;p75">
              <a:extLst>
                <a:ext uri="{FF2B5EF4-FFF2-40B4-BE49-F238E27FC236}">
                  <a16:creationId xmlns:a16="http://schemas.microsoft.com/office/drawing/2014/main" id="{07BA609C-D251-9F4F-BD48-AC1ED5F855BC}"/>
                </a:ext>
              </a:extLst>
            </p:cNvPr>
            <p:cNvSpPr/>
            <p:nvPr/>
          </p:nvSpPr>
          <p:spPr>
            <a:xfrm>
              <a:off x="3379425" y="1617275"/>
              <a:ext cx="1090650" cy="1273950"/>
            </a:xfrm>
            <a:custGeom>
              <a:avLst/>
              <a:gdLst/>
              <a:ahLst/>
              <a:cxnLst/>
              <a:rect l="l" t="t" r="r" b="b"/>
              <a:pathLst>
                <a:path w="43626" h="50958" extrusionOk="0">
                  <a:moveTo>
                    <a:pt x="21811" y="0"/>
                  </a:moveTo>
                  <a:cubicBezTo>
                    <a:pt x="9785" y="0"/>
                    <a:pt x="0" y="9788"/>
                    <a:pt x="0" y="21814"/>
                  </a:cubicBezTo>
                  <a:cubicBezTo>
                    <a:pt x="8" y="22289"/>
                    <a:pt x="401" y="22672"/>
                    <a:pt x="876" y="22672"/>
                  </a:cubicBezTo>
                  <a:cubicBezTo>
                    <a:pt x="1355" y="22672"/>
                    <a:pt x="1744" y="22289"/>
                    <a:pt x="1755" y="21814"/>
                  </a:cubicBezTo>
                  <a:cubicBezTo>
                    <a:pt x="1755" y="10757"/>
                    <a:pt x="10754" y="1755"/>
                    <a:pt x="21811" y="1755"/>
                  </a:cubicBezTo>
                  <a:cubicBezTo>
                    <a:pt x="32869" y="1755"/>
                    <a:pt x="41867" y="10753"/>
                    <a:pt x="41867" y="21814"/>
                  </a:cubicBezTo>
                  <a:cubicBezTo>
                    <a:pt x="41871" y="32872"/>
                    <a:pt x="32869" y="41870"/>
                    <a:pt x="21811" y="41870"/>
                  </a:cubicBezTo>
                  <a:cubicBezTo>
                    <a:pt x="21329" y="41870"/>
                    <a:pt x="20932" y="42263"/>
                    <a:pt x="20935" y="42750"/>
                  </a:cubicBezTo>
                  <a:lnTo>
                    <a:pt x="20935" y="50957"/>
                  </a:lnTo>
                  <a:lnTo>
                    <a:pt x="22691" y="50942"/>
                  </a:lnTo>
                  <a:lnTo>
                    <a:pt x="22691" y="43610"/>
                  </a:lnTo>
                  <a:cubicBezTo>
                    <a:pt x="34312" y="43147"/>
                    <a:pt x="43626" y="33547"/>
                    <a:pt x="43626" y="21814"/>
                  </a:cubicBezTo>
                  <a:cubicBezTo>
                    <a:pt x="43626" y="9785"/>
                    <a:pt x="33841" y="0"/>
                    <a:pt x="21811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17" name="Google Shape;9216;p75">
              <a:extLst>
                <a:ext uri="{FF2B5EF4-FFF2-40B4-BE49-F238E27FC236}">
                  <a16:creationId xmlns:a16="http://schemas.microsoft.com/office/drawing/2014/main" id="{CE4E9633-9FA4-5C40-85DE-5555055FBD55}"/>
                </a:ext>
              </a:extLst>
            </p:cNvPr>
            <p:cNvSpPr/>
            <p:nvPr/>
          </p:nvSpPr>
          <p:spPr>
            <a:xfrm>
              <a:off x="3775050" y="2771175"/>
              <a:ext cx="300875" cy="173300"/>
            </a:xfrm>
            <a:custGeom>
              <a:avLst/>
              <a:gdLst/>
              <a:ahLst/>
              <a:cxnLst/>
              <a:rect l="l" t="t" r="r" b="b"/>
              <a:pathLst>
                <a:path w="12035" h="6932" extrusionOk="0">
                  <a:moveTo>
                    <a:pt x="11087" y="1"/>
                  </a:moveTo>
                  <a:cubicBezTo>
                    <a:pt x="10861" y="1"/>
                    <a:pt x="10636" y="87"/>
                    <a:pt x="10465" y="260"/>
                  </a:cubicBezTo>
                  <a:lnTo>
                    <a:pt x="6866" y="3859"/>
                  </a:lnTo>
                  <a:lnTo>
                    <a:pt x="5979" y="4742"/>
                  </a:lnTo>
                  <a:lnTo>
                    <a:pt x="5110" y="3874"/>
                  </a:lnTo>
                  <a:lnTo>
                    <a:pt x="1496" y="260"/>
                  </a:lnTo>
                  <a:cubicBezTo>
                    <a:pt x="1342" y="153"/>
                    <a:pt x="1166" y="102"/>
                    <a:pt x="990" y="102"/>
                  </a:cubicBezTo>
                  <a:cubicBezTo>
                    <a:pt x="731" y="102"/>
                    <a:pt x="475" y="214"/>
                    <a:pt x="298" y="427"/>
                  </a:cubicBezTo>
                  <a:cubicBezTo>
                    <a:pt x="1" y="783"/>
                    <a:pt x="23" y="1306"/>
                    <a:pt x="350" y="1636"/>
                  </a:cubicBezTo>
                  <a:lnTo>
                    <a:pt x="5389" y="6675"/>
                  </a:lnTo>
                  <a:cubicBezTo>
                    <a:pt x="5559" y="6846"/>
                    <a:pt x="5784" y="6931"/>
                    <a:pt x="6009" y="6931"/>
                  </a:cubicBezTo>
                  <a:cubicBezTo>
                    <a:pt x="6234" y="6931"/>
                    <a:pt x="6459" y="6846"/>
                    <a:pt x="6632" y="6675"/>
                  </a:cubicBezTo>
                  <a:lnTo>
                    <a:pt x="11667" y="1636"/>
                  </a:lnTo>
                  <a:cubicBezTo>
                    <a:pt x="12016" y="1250"/>
                    <a:pt x="12034" y="668"/>
                    <a:pt x="11712" y="260"/>
                  </a:cubicBezTo>
                  <a:cubicBezTo>
                    <a:pt x="11539" y="87"/>
                    <a:pt x="11313" y="1"/>
                    <a:pt x="1108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8" name="Google Shape;9217;p75">
            <a:extLst>
              <a:ext uri="{FF2B5EF4-FFF2-40B4-BE49-F238E27FC236}">
                <a16:creationId xmlns:a16="http://schemas.microsoft.com/office/drawing/2014/main" id="{1165BE64-C04E-1A42-BD14-7920556C8C62}"/>
              </a:ext>
            </a:extLst>
          </p:cNvPr>
          <p:cNvGrpSpPr/>
          <p:nvPr/>
        </p:nvGrpSpPr>
        <p:grpSpPr>
          <a:xfrm rot="16200000">
            <a:off x="1979431" y="1898312"/>
            <a:ext cx="1059315" cy="1288919"/>
            <a:chOff x="2332275" y="1617275"/>
            <a:chExt cx="1090775" cy="1327200"/>
          </a:xfrm>
        </p:grpSpPr>
        <p:sp>
          <p:nvSpPr>
            <p:cNvPr id="19" name="Google Shape;9218;p75">
              <a:extLst>
                <a:ext uri="{FF2B5EF4-FFF2-40B4-BE49-F238E27FC236}">
                  <a16:creationId xmlns:a16="http://schemas.microsoft.com/office/drawing/2014/main" id="{BEE5B2B4-5D0E-974C-860A-EE9E6CEBED37}"/>
                </a:ext>
              </a:extLst>
            </p:cNvPr>
            <p:cNvSpPr/>
            <p:nvPr/>
          </p:nvSpPr>
          <p:spPr>
            <a:xfrm>
              <a:off x="2507425" y="1792400"/>
              <a:ext cx="740375" cy="740375"/>
            </a:xfrm>
            <a:custGeom>
              <a:avLst/>
              <a:gdLst/>
              <a:ahLst/>
              <a:cxnLst/>
              <a:rect l="l" t="t" r="r" b="b"/>
              <a:pathLst>
                <a:path w="29615" h="29615" extrusionOk="0">
                  <a:moveTo>
                    <a:pt x="14810" y="1"/>
                  </a:moveTo>
                  <a:cubicBezTo>
                    <a:pt x="6631" y="1"/>
                    <a:pt x="1" y="6631"/>
                    <a:pt x="1" y="14809"/>
                  </a:cubicBezTo>
                  <a:cubicBezTo>
                    <a:pt x="1" y="22988"/>
                    <a:pt x="6631" y="29615"/>
                    <a:pt x="14810" y="29615"/>
                  </a:cubicBezTo>
                  <a:cubicBezTo>
                    <a:pt x="22988" y="29615"/>
                    <a:pt x="29615" y="22988"/>
                    <a:pt x="29615" y="14809"/>
                  </a:cubicBezTo>
                  <a:cubicBezTo>
                    <a:pt x="29615" y="6631"/>
                    <a:pt x="22988" y="1"/>
                    <a:pt x="14810" y="1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" name="Google Shape;9219;p75">
              <a:extLst>
                <a:ext uri="{FF2B5EF4-FFF2-40B4-BE49-F238E27FC236}">
                  <a16:creationId xmlns:a16="http://schemas.microsoft.com/office/drawing/2014/main" id="{0CCD37FC-E29C-7841-8CB2-712F4F0586F9}"/>
                </a:ext>
              </a:extLst>
            </p:cNvPr>
            <p:cNvSpPr/>
            <p:nvPr/>
          </p:nvSpPr>
          <p:spPr>
            <a:xfrm>
              <a:off x="2332275" y="1617275"/>
              <a:ext cx="1090775" cy="1273950"/>
            </a:xfrm>
            <a:custGeom>
              <a:avLst/>
              <a:gdLst/>
              <a:ahLst/>
              <a:cxnLst/>
              <a:rect l="l" t="t" r="r" b="b"/>
              <a:pathLst>
                <a:path w="43631" h="50958" extrusionOk="0">
                  <a:moveTo>
                    <a:pt x="21816" y="0"/>
                  </a:moveTo>
                  <a:cubicBezTo>
                    <a:pt x="9786" y="0"/>
                    <a:pt x="1" y="9788"/>
                    <a:pt x="1" y="21814"/>
                  </a:cubicBezTo>
                  <a:cubicBezTo>
                    <a:pt x="12" y="22289"/>
                    <a:pt x="402" y="22672"/>
                    <a:pt x="880" y="22672"/>
                  </a:cubicBezTo>
                  <a:cubicBezTo>
                    <a:pt x="1355" y="22672"/>
                    <a:pt x="1745" y="22289"/>
                    <a:pt x="1756" y="21814"/>
                  </a:cubicBezTo>
                  <a:cubicBezTo>
                    <a:pt x="1756" y="10757"/>
                    <a:pt x="10754" y="1755"/>
                    <a:pt x="21812" y="1755"/>
                  </a:cubicBezTo>
                  <a:cubicBezTo>
                    <a:pt x="32869" y="1755"/>
                    <a:pt x="41871" y="10753"/>
                    <a:pt x="41871" y="21814"/>
                  </a:cubicBezTo>
                  <a:cubicBezTo>
                    <a:pt x="41871" y="32872"/>
                    <a:pt x="32873" y="41870"/>
                    <a:pt x="21816" y="41870"/>
                  </a:cubicBezTo>
                  <a:cubicBezTo>
                    <a:pt x="21329" y="41870"/>
                    <a:pt x="20936" y="42263"/>
                    <a:pt x="20936" y="42750"/>
                  </a:cubicBezTo>
                  <a:lnTo>
                    <a:pt x="20936" y="50957"/>
                  </a:lnTo>
                  <a:lnTo>
                    <a:pt x="22691" y="50942"/>
                  </a:lnTo>
                  <a:lnTo>
                    <a:pt x="22691" y="43610"/>
                  </a:lnTo>
                  <a:cubicBezTo>
                    <a:pt x="34317" y="43147"/>
                    <a:pt x="43630" y="33547"/>
                    <a:pt x="43627" y="21814"/>
                  </a:cubicBezTo>
                  <a:cubicBezTo>
                    <a:pt x="43627" y="9785"/>
                    <a:pt x="33842" y="0"/>
                    <a:pt x="2181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" name="Google Shape;9220;p75">
              <a:extLst>
                <a:ext uri="{FF2B5EF4-FFF2-40B4-BE49-F238E27FC236}">
                  <a16:creationId xmlns:a16="http://schemas.microsoft.com/office/drawing/2014/main" id="{AC7DB956-825B-B946-9F31-256F61D4DEB4}"/>
                </a:ext>
              </a:extLst>
            </p:cNvPr>
            <p:cNvSpPr/>
            <p:nvPr/>
          </p:nvSpPr>
          <p:spPr>
            <a:xfrm>
              <a:off x="2727925" y="2771175"/>
              <a:ext cx="300950" cy="173300"/>
            </a:xfrm>
            <a:custGeom>
              <a:avLst/>
              <a:gdLst/>
              <a:ahLst/>
              <a:cxnLst/>
              <a:rect l="l" t="t" r="r" b="b"/>
              <a:pathLst>
                <a:path w="12038" h="6932" extrusionOk="0">
                  <a:moveTo>
                    <a:pt x="11088" y="1"/>
                  </a:moveTo>
                  <a:cubicBezTo>
                    <a:pt x="10863" y="1"/>
                    <a:pt x="10637" y="87"/>
                    <a:pt x="10465" y="260"/>
                  </a:cubicBezTo>
                  <a:lnTo>
                    <a:pt x="6869" y="3859"/>
                  </a:lnTo>
                  <a:lnTo>
                    <a:pt x="5982" y="4742"/>
                  </a:lnTo>
                  <a:lnTo>
                    <a:pt x="5110" y="3874"/>
                  </a:lnTo>
                  <a:lnTo>
                    <a:pt x="1496" y="260"/>
                  </a:lnTo>
                  <a:cubicBezTo>
                    <a:pt x="1342" y="153"/>
                    <a:pt x="1165" y="102"/>
                    <a:pt x="990" y="102"/>
                  </a:cubicBezTo>
                  <a:cubicBezTo>
                    <a:pt x="731" y="102"/>
                    <a:pt x="475" y="214"/>
                    <a:pt x="297" y="427"/>
                  </a:cubicBezTo>
                  <a:cubicBezTo>
                    <a:pt x="1" y="783"/>
                    <a:pt x="27" y="1306"/>
                    <a:pt x="353" y="1636"/>
                  </a:cubicBezTo>
                  <a:lnTo>
                    <a:pt x="5388" y="6675"/>
                  </a:lnTo>
                  <a:cubicBezTo>
                    <a:pt x="5561" y="6846"/>
                    <a:pt x="5785" y="6931"/>
                    <a:pt x="6010" y="6931"/>
                  </a:cubicBezTo>
                  <a:cubicBezTo>
                    <a:pt x="6234" y="6931"/>
                    <a:pt x="6459" y="6846"/>
                    <a:pt x="6632" y="6675"/>
                  </a:cubicBezTo>
                  <a:lnTo>
                    <a:pt x="11667" y="1636"/>
                  </a:lnTo>
                  <a:cubicBezTo>
                    <a:pt x="12019" y="1250"/>
                    <a:pt x="12038" y="668"/>
                    <a:pt x="11711" y="260"/>
                  </a:cubicBezTo>
                  <a:cubicBezTo>
                    <a:pt x="11539" y="87"/>
                    <a:pt x="11313" y="1"/>
                    <a:pt x="11088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4" name="Google Shape;9221;p75">
            <a:extLst>
              <a:ext uri="{FF2B5EF4-FFF2-40B4-BE49-F238E27FC236}">
                <a16:creationId xmlns:a16="http://schemas.microsoft.com/office/drawing/2014/main" id="{85908485-97BB-DF4D-A746-5F77E42E0203}"/>
              </a:ext>
            </a:extLst>
          </p:cNvPr>
          <p:cNvGrpSpPr/>
          <p:nvPr/>
        </p:nvGrpSpPr>
        <p:grpSpPr>
          <a:xfrm rot="16200000">
            <a:off x="1979492" y="2915198"/>
            <a:ext cx="1059193" cy="1288919"/>
            <a:chOff x="1285250" y="1617275"/>
            <a:chExt cx="1090650" cy="1327200"/>
          </a:xfrm>
        </p:grpSpPr>
        <p:sp>
          <p:nvSpPr>
            <p:cNvPr id="33" name="Google Shape;9222;p75">
              <a:extLst>
                <a:ext uri="{FF2B5EF4-FFF2-40B4-BE49-F238E27FC236}">
                  <a16:creationId xmlns:a16="http://schemas.microsoft.com/office/drawing/2014/main" id="{0A3FBAB9-2311-8C43-A5AE-CF656F42E299}"/>
                </a:ext>
              </a:extLst>
            </p:cNvPr>
            <p:cNvSpPr/>
            <p:nvPr/>
          </p:nvSpPr>
          <p:spPr>
            <a:xfrm>
              <a:off x="1460300" y="1792400"/>
              <a:ext cx="740475" cy="740375"/>
            </a:xfrm>
            <a:custGeom>
              <a:avLst/>
              <a:gdLst/>
              <a:ahLst/>
              <a:cxnLst/>
              <a:rect l="l" t="t" r="r" b="b"/>
              <a:pathLst>
                <a:path w="29619" h="29615" extrusionOk="0">
                  <a:moveTo>
                    <a:pt x="14809" y="1"/>
                  </a:moveTo>
                  <a:cubicBezTo>
                    <a:pt x="6631" y="1"/>
                    <a:pt x="0" y="6631"/>
                    <a:pt x="0" y="14809"/>
                  </a:cubicBezTo>
                  <a:cubicBezTo>
                    <a:pt x="0" y="22988"/>
                    <a:pt x="6631" y="29615"/>
                    <a:pt x="14809" y="29615"/>
                  </a:cubicBezTo>
                  <a:cubicBezTo>
                    <a:pt x="22987" y="29615"/>
                    <a:pt x="29618" y="22988"/>
                    <a:pt x="29618" y="14809"/>
                  </a:cubicBezTo>
                  <a:cubicBezTo>
                    <a:pt x="29618" y="6631"/>
                    <a:pt x="22987" y="1"/>
                    <a:pt x="14809" y="1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" name="Google Shape;9223;p75">
              <a:extLst>
                <a:ext uri="{FF2B5EF4-FFF2-40B4-BE49-F238E27FC236}">
                  <a16:creationId xmlns:a16="http://schemas.microsoft.com/office/drawing/2014/main" id="{1F8BC1F5-9C88-4B4E-ACFE-4C78D81A43D5}"/>
                </a:ext>
              </a:extLst>
            </p:cNvPr>
            <p:cNvSpPr/>
            <p:nvPr/>
          </p:nvSpPr>
          <p:spPr>
            <a:xfrm>
              <a:off x="1285250" y="1617275"/>
              <a:ext cx="1090650" cy="1273950"/>
            </a:xfrm>
            <a:custGeom>
              <a:avLst/>
              <a:gdLst/>
              <a:ahLst/>
              <a:cxnLst/>
              <a:rect l="l" t="t" r="r" b="b"/>
              <a:pathLst>
                <a:path w="43626" h="50958" extrusionOk="0">
                  <a:moveTo>
                    <a:pt x="21811" y="0"/>
                  </a:moveTo>
                  <a:cubicBezTo>
                    <a:pt x="9785" y="0"/>
                    <a:pt x="0" y="9788"/>
                    <a:pt x="0" y="21814"/>
                  </a:cubicBezTo>
                  <a:cubicBezTo>
                    <a:pt x="8" y="22289"/>
                    <a:pt x="401" y="22672"/>
                    <a:pt x="876" y="22672"/>
                  </a:cubicBezTo>
                  <a:cubicBezTo>
                    <a:pt x="1355" y="22672"/>
                    <a:pt x="1744" y="22289"/>
                    <a:pt x="1755" y="21814"/>
                  </a:cubicBezTo>
                  <a:cubicBezTo>
                    <a:pt x="1755" y="10757"/>
                    <a:pt x="10754" y="1755"/>
                    <a:pt x="21811" y="1755"/>
                  </a:cubicBezTo>
                  <a:cubicBezTo>
                    <a:pt x="32869" y="1755"/>
                    <a:pt x="41867" y="10753"/>
                    <a:pt x="41867" y="21814"/>
                  </a:cubicBezTo>
                  <a:cubicBezTo>
                    <a:pt x="41871" y="32872"/>
                    <a:pt x="32869" y="41870"/>
                    <a:pt x="21811" y="41870"/>
                  </a:cubicBezTo>
                  <a:cubicBezTo>
                    <a:pt x="21329" y="41870"/>
                    <a:pt x="20932" y="42263"/>
                    <a:pt x="20936" y="42750"/>
                  </a:cubicBezTo>
                  <a:lnTo>
                    <a:pt x="20936" y="50957"/>
                  </a:lnTo>
                  <a:lnTo>
                    <a:pt x="22691" y="50942"/>
                  </a:lnTo>
                  <a:lnTo>
                    <a:pt x="22691" y="43610"/>
                  </a:lnTo>
                  <a:cubicBezTo>
                    <a:pt x="34312" y="43147"/>
                    <a:pt x="43626" y="33547"/>
                    <a:pt x="43626" y="21814"/>
                  </a:cubicBezTo>
                  <a:cubicBezTo>
                    <a:pt x="43626" y="9785"/>
                    <a:pt x="33841" y="0"/>
                    <a:pt x="21811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" name="Google Shape;9224;p75">
              <a:extLst>
                <a:ext uri="{FF2B5EF4-FFF2-40B4-BE49-F238E27FC236}">
                  <a16:creationId xmlns:a16="http://schemas.microsoft.com/office/drawing/2014/main" id="{C9A226D8-AEEE-B34F-9F4D-9E2C4FD16BE0}"/>
                </a:ext>
              </a:extLst>
            </p:cNvPr>
            <p:cNvSpPr/>
            <p:nvPr/>
          </p:nvSpPr>
          <p:spPr>
            <a:xfrm>
              <a:off x="1680900" y="2771175"/>
              <a:ext cx="300850" cy="173300"/>
            </a:xfrm>
            <a:custGeom>
              <a:avLst/>
              <a:gdLst/>
              <a:ahLst/>
              <a:cxnLst/>
              <a:rect l="l" t="t" r="r" b="b"/>
              <a:pathLst>
                <a:path w="12034" h="6932" extrusionOk="0">
                  <a:moveTo>
                    <a:pt x="11086" y="1"/>
                  </a:moveTo>
                  <a:cubicBezTo>
                    <a:pt x="10860" y="1"/>
                    <a:pt x="10635" y="87"/>
                    <a:pt x="10464" y="260"/>
                  </a:cubicBezTo>
                  <a:lnTo>
                    <a:pt x="6865" y="3859"/>
                  </a:lnTo>
                  <a:lnTo>
                    <a:pt x="5978" y="4742"/>
                  </a:lnTo>
                  <a:lnTo>
                    <a:pt x="5110" y="3874"/>
                  </a:lnTo>
                  <a:lnTo>
                    <a:pt x="1495" y="260"/>
                  </a:lnTo>
                  <a:cubicBezTo>
                    <a:pt x="1341" y="153"/>
                    <a:pt x="1165" y="102"/>
                    <a:pt x="989" y="102"/>
                  </a:cubicBezTo>
                  <a:cubicBezTo>
                    <a:pt x="730" y="102"/>
                    <a:pt x="474" y="214"/>
                    <a:pt x="297" y="427"/>
                  </a:cubicBezTo>
                  <a:cubicBezTo>
                    <a:pt x="0" y="783"/>
                    <a:pt x="22" y="1306"/>
                    <a:pt x="349" y="1636"/>
                  </a:cubicBezTo>
                  <a:lnTo>
                    <a:pt x="5388" y="6675"/>
                  </a:lnTo>
                  <a:cubicBezTo>
                    <a:pt x="5559" y="6846"/>
                    <a:pt x="5783" y="6931"/>
                    <a:pt x="6008" y="6931"/>
                  </a:cubicBezTo>
                  <a:cubicBezTo>
                    <a:pt x="6233" y="6931"/>
                    <a:pt x="6458" y="6846"/>
                    <a:pt x="6631" y="6675"/>
                  </a:cubicBezTo>
                  <a:lnTo>
                    <a:pt x="11666" y="1636"/>
                  </a:lnTo>
                  <a:cubicBezTo>
                    <a:pt x="12015" y="1250"/>
                    <a:pt x="12034" y="668"/>
                    <a:pt x="11711" y="260"/>
                  </a:cubicBezTo>
                  <a:cubicBezTo>
                    <a:pt x="11538" y="87"/>
                    <a:pt x="11312" y="1"/>
                    <a:pt x="11086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6" name="Google Shape;9225;p75">
            <a:extLst>
              <a:ext uri="{FF2B5EF4-FFF2-40B4-BE49-F238E27FC236}">
                <a16:creationId xmlns:a16="http://schemas.microsoft.com/office/drawing/2014/main" id="{40A6EFF2-DC05-6847-8CEF-E45DC506E251}"/>
              </a:ext>
            </a:extLst>
          </p:cNvPr>
          <p:cNvGrpSpPr/>
          <p:nvPr/>
        </p:nvGrpSpPr>
        <p:grpSpPr>
          <a:xfrm rot="16200000">
            <a:off x="1979444" y="3932073"/>
            <a:ext cx="1059290" cy="1288919"/>
            <a:chOff x="238125" y="1617275"/>
            <a:chExt cx="1090750" cy="1327200"/>
          </a:xfrm>
        </p:grpSpPr>
        <p:sp>
          <p:nvSpPr>
            <p:cNvPr id="37" name="Google Shape;9226;p75">
              <a:extLst>
                <a:ext uri="{FF2B5EF4-FFF2-40B4-BE49-F238E27FC236}">
                  <a16:creationId xmlns:a16="http://schemas.microsoft.com/office/drawing/2014/main" id="{511398C0-7D72-4143-A6CF-E98B5FE213E2}"/>
                </a:ext>
              </a:extLst>
            </p:cNvPr>
            <p:cNvSpPr/>
            <p:nvPr/>
          </p:nvSpPr>
          <p:spPr>
            <a:xfrm>
              <a:off x="413250" y="1792400"/>
              <a:ext cx="740375" cy="740375"/>
            </a:xfrm>
            <a:custGeom>
              <a:avLst/>
              <a:gdLst/>
              <a:ahLst/>
              <a:cxnLst/>
              <a:rect l="l" t="t" r="r" b="b"/>
              <a:pathLst>
                <a:path w="29615" h="29615" extrusionOk="0">
                  <a:moveTo>
                    <a:pt x="14810" y="1"/>
                  </a:moveTo>
                  <a:cubicBezTo>
                    <a:pt x="6631" y="1"/>
                    <a:pt x="1" y="6631"/>
                    <a:pt x="1" y="14809"/>
                  </a:cubicBezTo>
                  <a:cubicBezTo>
                    <a:pt x="1" y="22988"/>
                    <a:pt x="6631" y="29615"/>
                    <a:pt x="14810" y="29615"/>
                  </a:cubicBezTo>
                  <a:cubicBezTo>
                    <a:pt x="22988" y="29615"/>
                    <a:pt x="29615" y="22988"/>
                    <a:pt x="29615" y="14809"/>
                  </a:cubicBezTo>
                  <a:cubicBezTo>
                    <a:pt x="29615" y="6631"/>
                    <a:pt x="22988" y="1"/>
                    <a:pt x="14810" y="1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" name="Google Shape;9227;p75">
              <a:extLst>
                <a:ext uri="{FF2B5EF4-FFF2-40B4-BE49-F238E27FC236}">
                  <a16:creationId xmlns:a16="http://schemas.microsoft.com/office/drawing/2014/main" id="{3DC10B7A-143B-2144-B74D-531AE746C318}"/>
                </a:ext>
              </a:extLst>
            </p:cNvPr>
            <p:cNvSpPr/>
            <p:nvPr/>
          </p:nvSpPr>
          <p:spPr>
            <a:xfrm>
              <a:off x="238125" y="1617275"/>
              <a:ext cx="1090750" cy="1273950"/>
            </a:xfrm>
            <a:custGeom>
              <a:avLst/>
              <a:gdLst/>
              <a:ahLst/>
              <a:cxnLst/>
              <a:rect l="l" t="t" r="r" b="b"/>
              <a:pathLst>
                <a:path w="43630" h="50958" extrusionOk="0">
                  <a:moveTo>
                    <a:pt x="21815" y="0"/>
                  </a:moveTo>
                  <a:cubicBezTo>
                    <a:pt x="9785" y="0"/>
                    <a:pt x="0" y="9788"/>
                    <a:pt x="0" y="21814"/>
                  </a:cubicBezTo>
                  <a:cubicBezTo>
                    <a:pt x="11" y="22289"/>
                    <a:pt x="401" y="22672"/>
                    <a:pt x="879" y="22672"/>
                  </a:cubicBezTo>
                  <a:cubicBezTo>
                    <a:pt x="1354" y="22672"/>
                    <a:pt x="1744" y="22289"/>
                    <a:pt x="1755" y="21814"/>
                  </a:cubicBezTo>
                  <a:cubicBezTo>
                    <a:pt x="1755" y="10757"/>
                    <a:pt x="10753" y="1755"/>
                    <a:pt x="21811" y="1755"/>
                  </a:cubicBezTo>
                  <a:cubicBezTo>
                    <a:pt x="32869" y="1755"/>
                    <a:pt x="41870" y="10753"/>
                    <a:pt x="41870" y="21814"/>
                  </a:cubicBezTo>
                  <a:cubicBezTo>
                    <a:pt x="41870" y="32872"/>
                    <a:pt x="32872" y="41870"/>
                    <a:pt x="21815" y="41870"/>
                  </a:cubicBezTo>
                  <a:cubicBezTo>
                    <a:pt x="21329" y="41870"/>
                    <a:pt x="20935" y="42263"/>
                    <a:pt x="20935" y="42750"/>
                  </a:cubicBezTo>
                  <a:lnTo>
                    <a:pt x="20935" y="50957"/>
                  </a:lnTo>
                  <a:lnTo>
                    <a:pt x="22694" y="50942"/>
                  </a:lnTo>
                  <a:lnTo>
                    <a:pt x="22694" y="43610"/>
                  </a:lnTo>
                  <a:cubicBezTo>
                    <a:pt x="34316" y="43147"/>
                    <a:pt x="43629" y="33547"/>
                    <a:pt x="43626" y="21814"/>
                  </a:cubicBezTo>
                  <a:cubicBezTo>
                    <a:pt x="43626" y="9785"/>
                    <a:pt x="33841" y="0"/>
                    <a:pt x="2181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" name="Google Shape;9228;p75">
              <a:extLst>
                <a:ext uri="{FF2B5EF4-FFF2-40B4-BE49-F238E27FC236}">
                  <a16:creationId xmlns:a16="http://schemas.microsoft.com/office/drawing/2014/main" id="{CA4E0104-F847-CB46-A95B-D4FA12A14442}"/>
                </a:ext>
              </a:extLst>
            </p:cNvPr>
            <p:cNvSpPr/>
            <p:nvPr/>
          </p:nvSpPr>
          <p:spPr>
            <a:xfrm>
              <a:off x="633750" y="2771175"/>
              <a:ext cx="300950" cy="173300"/>
            </a:xfrm>
            <a:custGeom>
              <a:avLst/>
              <a:gdLst/>
              <a:ahLst/>
              <a:cxnLst/>
              <a:rect l="l" t="t" r="r" b="b"/>
              <a:pathLst>
                <a:path w="12038" h="6932" extrusionOk="0">
                  <a:moveTo>
                    <a:pt x="11088" y="1"/>
                  </a:moveTo>
                  <a:cubicBezTo>
                    <a:pt x="10863" y="1"/>
                    <a:pt x="10637" y="87"/>
                    <a:pt x="10465" y="260"/>
                  </a:cubicBezTo>
                  <a:lnTo>
                    <a:pt x="6869" y="3859"/>
                  </a:lnTo>
                  <a:lnTo>
                    <a:pt x="5982" y="4742"/>
                  </a:lnTo>
                  <a:lnTo>
                    <a:pt x="5110" y="3874"/>
                  </a:lnTo>
                  <a:lnTo>
                    <a:pt x="1496" y="260"/>
                  </a:lnTo>
                  <a:cubicBezTo>
                    <a:pt x="1342" y="153"/>
                    <a:pt x="1165" y="102"/>
                    <a:pt x="990" y="102"/>
                  </a:cubicBezTo>
                  <a:cubicBezTo>
                    <a:pt x="731" y="102"/>
                    <a:pt x="475" y="214"/>
                    <a:pt x="298" y="427"/>
                  </a:cubicBezTo>
                  <a:cubicBezTo>
                    <a:pt x="1" y="783"/>
                    <a:pt x="27" y="1306"/>
                    <a:pt x="353" y="1636"/>
                  </a:cubicBezTo>
                  <a:lnTo>
                    <a:pt x="5389" y="6675"/>
                  </a:lnTo>
                  <a:cubicBezTo>
                    <a:pt x="5561" y="6846"/>
                    <a:pt x="5786" y="6931"/>
                    <a:pt x="6010" y="6931"/>
                  </a:cubicBezTo>
                  <a:cubicBezTo>
                    <a:pt x="6235" y="6931"/>
                    <a:pt x="6459" y="6846"/>
                    <a:pt x="6632" y="6675"/>
                  </a:cubicBezTo>
                  <a:lnTo>
                    <a:pt x="11667" y="1636"/>
                  </a:lnTo>
                  <a:cubicBezTo>
                    <a:pt x="12019" y="1250"/>
                    <a:pt x="12038" y="668"/>
                    <a:pt x="11711" y="260"/>
                  </a:cubicBezTo>
                  <a:cubicBezTo>
                    <a:pt x="11539" y="87"/>
                    <a:pt x="11313" y="1"/>
                    <a:pt x="11088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94A18BC9-81AD-F349-916E-5ED2D62CB2B7}"/>
              </a:ext>
            </a:extLst>
          </p:cNvPr>
          <p:cNvSpPr/>
          <p:nvPr/>
        </p:nvSpPr>
        <p:spPr>
          <a:xfrm>
            <a:off x="3266110" y="3312031"/>
            <a:ext cx="5571067" cy="622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fr-FR" sz="1600" dirty="0">
                <a:solidFill>
                  <a:schemeClr val="lt1"/>
                </a:solidFill>
                <a:latin typeface="Helvetica" pitchFamily="2" charset="0"/>
              </a:rPr>
              <a:t>Utilisation des équations réelles au lieu des équations parfaites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92147AB-9454-3347-B323-40160E5C94FC}"/>
              </a:ext>
            </a:extLst>
          </p:cNvPr>
          <p:cNvSpPr/>
          <p:nvPr/>
        </p:nvSpPr>
        <p:spPr>
          <a:xfrm>
            <a:off x="3266110" y="4251934"/>
            <a:ext cx="5571067" cy="622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fr-FR" sz="1600" dirty="0">
                <a:solidFill>
                  <a:schemeClr val="lt1"/>
                </a:solidFill>
                <a:latin typeface="Helvetica" pitchFamily="2" charset="0"/>
              </a:rPr>
              <a:t>Implémentation de la mesure corrective diminue l’erreur de 3.6cm à 1 cm</a:t>
            </a:r>
          </a:p>
        </p:txBody>
      </p:sp>
    </p:spTree>
    <p:extLst>
      <p:ext uri="{BB962C8B-B14F-4D97-AF65-F5344CB8AC3E}">
        <p14:creationId xmlns:p14="http://schemas.microsoft.com/office/powerpoint/2010/main" val="38637090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624;p31">
            <a:extLst>
              <a:ext uri="{FF2B5EF4-FFF2-40B4-BE49-F238E27FC236}">
                <a16:creationId xmlns:a16="http://schemas.microsoft.com/office/drawing/2014/main" id="{A6F6DDCC-F5CE-B04C-AB13-428C6DB9AC0D}"/>
              </a:ext>
            </a:extLst>
          </p:cNvPr>
          <p:cNvSpPr/>
          <p:nvPr/>
        </p:nvSpPr>
        <p:spPr>
          <a:xfrm>
            <a:off x="2915712" y="2048935"/>
            <a:ext cx="4954209" cy="769709"/>
          </a:xfrm>
          <a:custGeom>
            <a:avLst/>
            <a:gdLst/>
            <a:ahLst/>
            <a:cxnLst/>
            <a:rect l="l" t="t" r="r" b="b"/>
            <a:pathLst>
              <a:path w="59578" h="8549" extrusionOk="0">
                <a:moveTo>
                  <a:pt x="4253" y="0"/>
                </a:moveTo>
                <a:cubicBezTo>
                  <a:pt x="1911" y="0"/>
                  <a:pt x="1" y="1946"/>
                  <a:pt x="1" y="4297"/>
                </a:cubicBezTo>
                <a:cubicBezTo>
                  <a:pt x="1" y="6638"/>
                  <a:pt x="1911" y="8549"/>
                  <a:pt x="4253" y="8549"/>
                </a:cubicBezTo>
                <a:lnTo>
                  <a:pt x="55316" y="8549"/>
                </a:lnTo>
                <a:cubicBezTo>
                  <a:pt x="57667" y="8549"/>
                  <a:pt x="59577" y="6638"/>
                  <a:pt x="59577" y="4297"/>
                </a:cubicBezTo>
                <a:cubicBezTo>
                  <a:pt x="59577" y="1946"/>
                  <a:pt x="57667" y="0"/>
                  <a:pt x="5531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625;p31">
            <a:extLst>
              <a:ext uri="{FF2B5EF4-FFF2-40B4-BE49-F238E27FC236}">
                <a16:creationId xmlns:a16="http://schemas.microsoft.com/office/drawing/2014/main" id="{1EF86E64-A01E-EF4F-840F-F6A93E1F34E6}"/>
              </a:ext>
            </a:extLst>
          </p:cNvPr>
          <p:cNvSpPr/>
          <p:nvPr/>
        </p:nvSpPr>
        <p:spPr>
          <a:xfrm>
            <a:off x="3229663" y="2349297"/>
            <a:ext cx="168095" cy="168996"/>
          </a:xfrm>
          <a:custGeom>
            <a:avLst/>
            <a:gdLst/>
            <a:ahLst/>
            <a:cxnLst/>
            <a:rect l="l" t="t" r="r" b="b"/>
            <a:pathLst>
              <a:path w="1867" h="1877" extrusionOk="0">
                <a:moveTo>
                  <a:pt x="951" y="1"/>
                </a:moveTo>
                <a:cubicBezTo>
                  <a:pt x="440" y="1"/>
                  <a:pt x="0" y="441"/>
                  <a:pt x="0" y="961"/>
                </a:cubicBezTo>
                <a:cubicBezTo>
                  <a:pt x="0" y="1471"/>
                  <a:pt x="440" y="1876"/>
                  <a:pt x="951" y="1876"/>
                </a:cubicBezTo>
                <a:cubicBezTo>
                  <a:pt x="1462" y="1876"/>
                  <a:pt x="1867" y="1471"/>
                  <a:pt x="1867" y="961"/>
                </a:cubicBezTo>
                <a:cubicBezTo>
                  <a:pt x="1867" y="441"/>
                  <a:pt x="1462" y="1"/>
                  <a:pt x="951" y="1"/>
                </a:cubicBezTo>
                <a:close/>
              </a:path>
            </a:pathLst>
          </a:custGeom>
          <a:solidFill>
            <a:srgbClr val="B2D9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626;p31">
            <a:extLst>
              <a:ext uri="{FF2B5EF4-FFF2-40B4-BE49-F238E27FC236}">
                <a16:creationId xmlns:a16="http://schemas.microsoft.com/office/drawing/2014/main" id="{BA612C3E-0F30-E644-8AE4-72824FE4B85D}"/>
              </a:ext>
            </a:extLst>
          </p:cNvPr>
          <p:cNvSpPr/>
          <p:nvPr/>
        </p:nvSpPr>
        <p:spPr>
          <a:xfrm>
            <a:off x="2915712" y="2947046"/>
            <a:ext cx="4954209" cy="769709"/>
          </a:xfrm>
          <a:custGeom>
            <a:avLst/>
            <a:gdLst/>
            <a:ahLst/>
            <a:cxnLst/>
            <a:rect l="l" t="t" r="r" b="b"/>
            <a:pathLst>
              <a:path w="59578" h="8549" extrusionOk="0">
                <a:moveTo>
                  <a:pt x="4253" y="0"/>
                </a:moveTo>
                <a:cubicBezTo>
                  <a:pt x="1911" y="0"/>
                  <a:pt x="1" y="1911"/>
                  <a:pt x="1" y="4261"/>
                </a:cubicBezTo>
                <a:cubicBezTo>
                  <a:pt x="1" y="6603"/>
                  <a:pt x="1911" y="8549"/>
                  <a:pt x="4253" y="8549"/>
                </a:cubicBezTo>
                <a:lnTo>
                  <a:pt x="55316" y="8549"/>
                </a:lnTo>
                <a:cubicBezTo>
                  <a:pt x="57667" y="8549"/>
                  <a:pt x="59577" y="6603"/>
                  <a:pt x="59577" y="4261"/>
                </a:cubicBezTo>
                <a:cubicBezTo>
                  <a:pt x="59577" y="1911"/>
                  <a:pt x="57667" y="0"/>
                  <a:pt x="5531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627;p31">
            <a:extLst>
              <a:ext uri="{FF2B5EF4-FFF2-40B4-BE49-F238E27FC236}">
                <a16:creationId xmlns:a16="http://schemas.microsoft.com/office/drawing/2014/main" id="{70C926F7-8ABB-B441-BC98-C1C8EAB946B8}"/>
              </a:ext>
            </a:extLst>
          </p:cNvPr>
          <p:cNvSpPr/>
          <p:nvPr/>
        </p:nvSpPr>
        <p:spPr>
          <a:xfrm>
            <a:off x="3229663" y="3251370"/>
            <a:ext cx="168095" cy="168185"/>
          </a:xfrm>
          <a:custGeom>
            <a:avLst/>
            <a:gdLst/>
            <a:ahLst/>
            <a:cxnLst/>
            <a:rect l="l" t="t" r="r" b="b"/>
            <a:pathLst>
              <a:path w="1867" h="1868" extrusionOk="0">
                <a:moveTo>
                  <a:pt x="951" y="1"/>
                </a:moveTo>
                <a:cubicBezTo>
                  <a:pt x="440" y="1"/>
                  <a:pt x="0" y="441"/>
                  <a:pt x="0" y="952"/>
                </a:cubicBezTo>
                <a:cubicBezTo>
                  <a:pt x="0" y="1462"/>
                  <a:pt x="440" y="1867"/>
                  <a:pt x="951" y="1867"/>
                </a:cubicBezTo>
                <a:cubicBezTo>
                  <a:pt x="1462" y="1867"/>
                  <a:pt x="1867" y="1462"/>
                  <a:pt x="1867" y="952"/>
                </a:cubicBezTo>
                <a:cubicBezTo>
                  <a:pt x="1867" y="441"/>
                  <a:pt x="1462" y="1"/>
                  <a:pt x="951" y="1"/>
                </a:cubicBez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628;p31">
            <a:extLst>
              <a:ext uri="{FF2B5EF4-FFF2-40B4-BE49-F238E27FC236}">
                <a16:creationId xmlns:a16="http://schemas.microsoft.com/office/drawing/2014/main" id="{9F2F84AC-5082-F840-848F-C8FD0FE68A37}"/>
              </a:ext>
            </a:extLst>
          </p:cNvPr>
          <p:cNvSpPr/>
          <p:nvPr/>
        </p:nvSpPr>
        <p:spPr>
          <a:xfrm>
            <a:off x="2915712" y="3842726"/>
            <a:ext cx="4954209" cy="768989"/>
          </a:xfrm>
          <a:custGeom>
            <a:avLst/>
            <a:gdLst/>
            <a:ahLst/>
            <a:cxnLst/>
            <a:rect l="l" t="t" r="r" b="b"/>
            <a:pathLst>
              <a:path w="59578" h="8541" extrusionOk="0">
                <a:moveTo>
                  <a:pt x="4253" y="1"/>
                </a:moveTo>
                <a:cubicBezTo>
                  <a:pt x="1911" y="1"/>
                  <a:pt x="1" y="1902"/>
                  <a:pt x="1" y="4253"/>
                </a:cubicBezTo>
                <a:cubicBezTo>
                  <a:pt x="1" y="6639"/>
                  <a:pt x="1911" y="8540"/>
                  <a:pt x="4253" y="8540"/>
                </a:cubicBezTo>
                <a:lnTo>
                  <a:pt x="55316" y="8540"/>
                </a:lnTo>
                <a:cubicBezTo>
                  <a:pt x="57667" y="8540"/>
                  <a:pt x="59577" y="6639"/>
                  <a:pt x="59577" y="4253"/>
                </a:cubicBezTo>
                <a:cubicBezTo>
                  <a:pt x="59577" y="1902"/>
                  <a:pt x="57667" y="1"/>
                  <a:pt x="553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629;p31">
            <a:extLst>
              <a:ext uri="{FF2B5EF4-FFF2-40B4-BE49-F238E27FC236}">
                <a16:creationId xmlns:a16="http://schemas.microsoft.com/office/drawing/2014/main" id="{65FCB454-1B98-AB4A-86A5-FF1D01981FDE}"/>
              </a:ext>
            </a:extLst>
          </p:cNvPr>
          <p:cNvSpPr/>
          <p:nvPr/>
        </p:nvSpPr>
        <p:spPr>
          <a:xfrm>
            <a:off x="3229663" y="4152633"/>
            <a:ext cx="168095" cy="168996"/>
          </a:xfrm>
          <a:custGeom>
            <a:avLst/>
            <a:gdLst/>
            <a:ahLst/>
            <a:cxnLst/>
            <a:rect l="l" t="t" r="r" b="b"/>
            <a:pathLst>
              <a:path w="1867" h="1877" extrusionOk="0">
                <a:moveTo>
                  <a:pt x="951" y="1"/>
                </a:moveTo>
                <a:cubicBezTo>
                  <a:pt x="440" y="1"/>
                  <a:pt x="0" y="441"/>
                  <a:pt x="0" y="960"/>
                </a:cubicBezTo>
                <a:cubicBezTo>
                  <a:pt x="0" y="1436"/>
                  <a:pt x="440" y="1876"/>
                  <a:pt x="951" y="1876"/>
                </a:cubicBezTo>
                <a:cubicBezTo>
                  <a:pt x="1462" y="1876"/>
                  <a:pt x="1867" y="1436"/>
                  <a:pt x="1867" y="960"/>
                </a:cubicBezTo>
                <a:cubicBezTo>
                  <a:pt x="1867" y="441"/>
                  <a:pt x="1462" y="1"/>
                  <a:pt x="951" y="1"/>
                </a:cubicBezTo>
                <a:close/>
              </a:path>
            </a:pathLst>
          </a:custGeom>
          <a:solidFill>
            <a:srgbClr val="395B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632;p31">
            <a:extLst>
              <a:ext uri="{FF2B5EF4-FFF2-40B4-BE49-F238E27FC236}">
                <a16:creationId xmlns:a16="http://schemas.microsoft.com/office/drawing/2014/main" id="{162B9FFC-B9E4-8643-B075-002127F8EEE4}"/>
              </a:ext>
            </a:extLst>
          </p:cNvPr>
          <p:cNvSpPr/>
          <p:nvPr/>
        </p:nvSpPr>
        <p:spPr>
          <a:xfrm>
            <a:off x="1274075" y="2048936"/>
            <a:ext cx="1496652" cy="769709"/>
          </a:xfrm>
          <a:custGeom>
            <a:avLst/>
            <a:gdLst/>
            <a:ahLst/>
            <a:cxnLst/>
            <a:rect l="l" t="t" r="r" b="b"/>
            <a:pathLst>
              <a:path w="16623" h="8549" extrusionOk="0">
                <a:moveTo>
                  <a:pt x="4253" y="0"/>
                </a:moveTo>
                <a:cubicBezTo>
                  <a:pt x="1911" y="0"/>
                  <a:pt x="1" y="1946"/>
                  <a:pt x="1" y="4297"/>
                </a:cubicBezTo>
                <a:cubicBezTo>
                  <a:pt x="1" y="6638"/>
                  <a:pt x="1911" y="8549"/>
                  <a:pt x="4253" y="8549"/>
                </a:cubicBezTo>
                <a:lnTo>
                  <a:pt x="12362" y="8549"/>
                </a:lnTo>
                <a:cubicBezTo>
                  <a:pt x="14712" y="8549"/>
                  <a:pt x="16623" y="6638"/>
                  <a:pt x="16623" y="4297"/>
                </a:cubicBezTo>
                <a:cubicBezTo>
                  <a:pt x="16623" y="1946"/>
                  <a:pt x="14712" y="0"/>
                  <a:pt x="1236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633;p31">
            <a:extLst>
              <a:ext uri="{FF2B5EF4-FFF2-40B4-BE49-F238E27FC236}">
                <a16:creationId xmlns:a16="http://schemas.microsoft.com/office/drawing/2014/main" id="{059C459A-C172-CE4E-A925-EDAA128BEA59}"/>
              </a:ext>
            </a:extLst>
          </p:cNvPr>
          <p:cNvSpPr/>
          <p:nvPr/>
        </p:nvSpPr>
        <p:spPr>
          <a:xfrm>
            <a:off x="1356548" y="2128168"/>
            <a:ext cx="614399" cy="614399"/>
          </a:xfrm>
          <a:custGeom>
            <a:avLst/>
            <a:gdLst/>
            <a:ahLst/>
            <a:cxnLst/>
            <a:rect l="l" t="t" r="r" b="b"/>
            <a:pathLst>
              <a:path w="6824" h="6824" extrusionOk="0">
                <a:moveTo>
                  <a:pt x="3416" y="1"/>
                </a:moveTo>
                <a:cubicBezTo>
                  <a:pt x="1506" y="1"/>
                  <a:pt x="0" y="1541"/>
                  <a:pt x="0" y="3417"/>
                </a:cubicBezTo>
                <a:cubicBezTo>
                  <a:pt x="0" y="5318"/>
                  <a:pt x="1506" y="6824"/>
                  <a:pt x="3416" y="6824"/>
                </a:cubicBezTo>
                <a:cubicBezTo>
                  <a:pt x="5283" y="6824"/>
                  <a:pt x="6823" y="5318"/>
                  <a:pt x="6823" y="3417"/>
                </a:cubicBezTo>
                <a:cubicBezTo>
                  <a:pt x="6823" y="1541"/>
                  <a:pt x="5283" y="1"/>
                  <a:pt x="3416" y="1"/>
                </a:cubicBezTo>
                <a:close/>
              </a:path>
            </a:pathLst>
          </a:custGeom>
          <a:solidFill>
            <a:srgbClr val="B2D9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634;p31">
            <a:extLst>
              <a:ext uri="{FF2B5EF4-FFF2-40B4-BE49-F238E27FC236}">
                <a16:creationId xmlns:a16="http://schemas.microsoft.com/office/drawing/2014/main" id="{5F9BAC8E-A400-A144-928D-077131980CEB}"/>
              </a:ext>
            </a:extLst>
          </p:cNvPr>
          <p:cNvSpPr/>
          <p:nvPr/>
        </p:nvSpPr>
        <p:spPr>
          <a:xfrm>
            <a:off x="1274075" y="3842728"/>
            <a:ext cx="1496652" cy="768989"/>
          </a:xfrm>
          <a:custGeom>
            <a:avLst/>
            <a:gdLst/>
            <a:ahLst/>
            <a:cxnLst/>
            <a:rect l="l" t="t" r="r" b="b"/>
            <a:pathLst>
              <a:path w="16623" h="8541" extrusionOk="0">
                <a:moveTo>
                  <a:pt x="4253" y="1"/>
                </a:moveTo>
                <a:cubicBezTo>
                  <a:pt x="1911" y="1"/>
                  <a:pt x="1" y="1902"/>
                  <a:pt x="1" y="4253"/>
                </a:cubicBezTo>
                <a:cubicBezTo>
                  <a:pt x="1" y="6639"/>
                  <a:pt x="1911" y="8540"/>
                  <a:pt x="4253" y="8540"/>
                </a:cubicBezTo>
                <a:lnTo>
                  <a:pt x="12362" y="8540"/>
                </a:lnTo>
                <a:cubicBezTo>
                  <a:pt x="14712" y="8540"/>
                  <a:pt x="16623" y="6639"/>
                  <a:pt x="16623" y="4253"/>
                </a:cubicBezTo>
                <a:cubicBezTo>
                  <a:pt x="16623" y="1902"/>
                  <a:pt x="14712" y="1"/>
                  <a:pt x="1236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635;p31">
            <a:extLst>
              <a:ext uri="{FF2B5EF4-FFF2-40B4-BE49-F238E27FC236}">
                <a16:creationId xmlns:a16="http://schemas.microsoft.com/office/drawing/2014/main" id="{100849C1-7583-5443-8BDD-8C1A2168FEEE}"/>
              </a:ext>
            </a:extLst>
          </p:cNvPr>
          <p:cNvSpPr/>
          <p:nvPr/>
        </p:nvSpPr>
        <p:spPr>
          <a:xfrm>
            <a:off x="1356548" y="3911696"/>
            <a:ext cx="614399" cy="614399"/>
          </a:xfrm>
          <a:custGeom>
            <a:avLst/>
            <a:gdLst/>
            <a:ahLst/>
            <a:cxnLst/>
            <a:rect l="l" t="t" r="r" b="b"/>
            <a:pathLst>
              <a:path w="6824" h="6824" extrusionOk="0">
                <a:moveTo>
                  <a:pt x="3416" y="0"/>
                </a:moveTo>
                <a:cubicBezTo>
                  <a:pt x="1506" y="0"/>
                  <a:pt x="0" y="1541"/>
                  <a:pt x="0" y="3416"/>
                </a:cubicBezTo>
                <a:cubicBezTo>
                  <a:pt x="0" y="5318"/>
                  <a:pt x="1506" y="6823"/>
                  <a:pt x="3416" y="6823"/>
                </a:cubicBezTo>
                <a:cubicBezTo>
                  <a:pt x="5283" y="6823"/>
                  <a:pt x="6823" y="5318"/>
                  <a:pt x="6823" y="3416"/>
                </a:cubicBezTo>
                <a:cubicBezTo>
                  <a:pt x="6823" y="1541"/>
                  <a:pt x="5283" y="0"/>
                  <a:pt x="3416" y="0"/>
                </a:cubicBezTo>
                <a:close/>
              </a:path>
            </a:pathLst>
          </a:custGeom>
          <a:solidFill>
            <a:srgbClr val="395B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636;p31">
            <a:extLst>
              <a:ext uri="{FF2B5EF4-FFF2-40B4-BE49-F238E27FC236}">
                <a16:creationId xmlns:a16="http://schemas.microsoft.com/office/drawing/2014/main" id="{A35F17B3-EF64-FD44-AF87-D74CB4EA176B}"/>
              </a:ext>
            </a:extLst>
          </p:cNvPr>
          <p:cNvSpPr/>
          <p:nvPr/>
        </p:nvSpPr>
        <p:spPr>
          <a:xfrm>
            <a:off x="1274075" y="2947047"/>
            <a:ext cx="1496652" cy="769709"/>
          </a:xfrm>
          <a:custGeom>
            <a:avLst/>
            <a:gdLst/>
            <a:ahLst/>
            <a:cxnLst/>
            <a:rect l="l" t="t" r="r" b="b"/>
            <a:pathLst>
              <a:path w="16623" h="8549" extrusionOk="0">
                <a:moveTo>
                  <a:pt x="4253" y="0"/>
                </a:moveTo>
                <a:cubicBezTo>
                  <a:pt x="1911" y="0"/>
                  <a:pt x="1" y="1911"/>
                  <a:pt x="1" y="4261"/>
                </a:cubicBezTo>
                <a:cubicBezTo>
                  <a:pt x="1" y="6603"/>
                  <a:pt x="1911" y="8549"/>
                  <a:pt x="4253" y="8549"/>
                </a:cubicBezTo>
                <a:lnTo>
                  <a:pt x="12362" y="8549"/>
                </a:lnTo>
                <a:cubicBezTo>
                  <a:pt x="14712" y="8549"/>
                  <a:pt x="16623" y="6603"/>
                  <a:pt x="16623" y="4261"/>
                </a:cubicBezTo>
                <a:cubicBezTo>
                  <a:pt x="16623" y="1911"/>
                  <a:pt x="14712" y="0"/>
                  <a:pt x="1236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637;p31">
            <a:extLst>
              <a:ext uri="{FF2B5EF4-FFF2-40B4-BE49-F238E27FC236}">
                <a16:creationId xmlns:a16="http://schemas.microsoft.com/office/drawing/2014/main" id="{42154009-391A-1241-A8B6-1C520AFC1723}"/>
              </a:ext>
            </a:extLst>
          </p:cNvPr>
          <p:cNvSpPr/>
          <p:nvPr/>
        </p:nvSpPr>
        <p:spPr>
          <a:xfrm>
            <a:off x="1356548" y="3030241"/>
            <a:ext cx="614399" cy="614399"/>
          </a:xfrm>
          <a:custGeom>
            <a:avLst/>
            <a:gdLst/>
            <a:ahLst/>
            <a:cxnLst/>
            <a:rect l="l" t="t" r="r" b="b"/>
            <a:pathLst>
              <a:path w="6824" h="6824" extrusionOk="0">
                <a:moveTo>
                  <a:pt x="3416" y="1"/>
                </a:moveTo>
                <a:cubicBezTo>
                  <a:pt x="1506" y="1"/>
                  <a:pt x="0" y="1541"/>
                  <a:pt x="0" y="3408"/>
                </a:cubicBezTo>
                <a:cubicBezTo>
                  <a:pt x="0" y="5318"/>
                  <a:pt x="1506" y="6824"/>
                  <a:pt x="3416" y="6824"/>
                </a:cubicBezTo>
                <a:cubicBezTo>
                  <a:pt x="5283" y="6824"/>
                  <a:pt x="6823" y="5318"/>
                  <a:pt x="6823" y="3408"/>
                </a:cubicBezTo>
                <a:cubicBezTo>
                  <a:pt x="6823" y="1541"/>
                  <a:pt x="5283" y="1"/>
                  <a:pt x="3416" y="1"/>
                </a:cubicBez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639;p31">
            <a:extLst>
              <a:ext uri="{FF2B5EF4-FFF2-40B4-BE49-F238E27FC236}">
                <a16:creationId xmlns:a16="http://schemas.microsoft.com/office/drawing/2014/main" id="{B882A145-174D-9D46-86AD-620CDEB4A207}"/>
              </a:ext>
            </a:extLst>
          </p:cNvPr>
          <p:cNvSpPr txBox="1"/>
          <p:nvPr/>
        </p:nvSpPr>
        <p:spPr>
          <a:xfrm>
            <a:off x="3721562" y="3845157"/>
            <a:ext cx="3543600" cy="753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fr-FR" dirty="0">
                <a:solidFill>
                  <a:srgbClr val="262626"/>
                </a:solidFill>
              </a:rPr>
              <a:t>Mode de fonctionnement manuelle</a:t>
            </a:r>
          </a:p>
          <a:p>
            <a:pPr algn="ctr">
              <a:lnSpc>
                <a:spcPct val="120000"/>
              </a:lnSpc>
            </a:pPr>
            <a:r>
              <a:rPr lang="fr-FR" dirty="0">
                <a:solidFill>
                  <a:srgbClr val="262626"/>
                </a:solidFill>
              </a:rPr>
              <a:t>Mode de fonctionnent automatique</a:t>
            </a:r>
          </a:p>
        </p:txBody>
      </p:sp>
      <p:sp>
        <p:nvSpPr>
          <p:cNvPr id="30" name="Google Shape;642;p31">
            <a:extLst>
              <a:ext uri="{FF2B5EF4-FFF2-40B4-BE49-F238E27FC236}">
                <a16:creationId xmlns:a16="http://schemas.microsoft.com/office/drawing/2014/main" id="{8013A4A7-14FA-3A4E-9CC3-4855802D4C85}"/>
              </a:ext>
            </a:extLst>
          </p:cNvPr>
          <p:cNvSpPr txBox="1"/>
          <p:nvPr/>
        </p:nvSpPr>
        <p:spPr>
          <a:xfrm>
            <a:off x="3721561" y="2954042"/>
            <a:ext cx="4065891" cy="746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fr-FR" dirty="0">
                <a:solidFill>
                  <a:srgbClr val="262626"/>
                </a:solidFill>
              </a:rPr>
              <a:t>Interface graphique cross-plateforme</a:t>
            </a:r>
          </a:p>
          <a:p>
            <a:pPr algn="ctr">
              <a:lnSpc>
                <a:spcPct val="120000"/>
              </a:lnSpc>
            </a:pPr>
            <a:r>
              <a:rPr lang="fr-FR" dirty="0">
                <a:solidFill>
                  <a:srgbClr val="262626"/>
                </a:solidFill>
              </a:rPr>
              <a:t>(Windows et Mac)</a:t>
            </a:r>
          </a:p>
        </p:txBody>
      </p:sp>
      <p:sp>
        <p:nvSpPr>
          <p:cNvPr id="31" name="Google Shape;647;p31">
            <a:extLst>
              <a:ext uri="{FF2B5EF4-FFF2-40B4-BE49-F238E27FC236}">
                <a16:creationId xmlns:a16="http://schemas.microsoft.com/office/drawing/2014/main" id="{CE600D86-F5B0-7B4D-AFE2-4484B4C9D869}"/>
              </a:ext>
            </a:extLst>
          </p:cNvPr>
          <p:cNvSpPr txBox="1"/>
          <p:nvPr/>
        </p:nvSpPr>
        <p:spPr>
          <a:xfrm>
            <a:off x="2128155" y="2227501"/>
            <a:ext cx="49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1700" dirty="0"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2" name="Google Shape;648;p31">
            <a:extLst>
              <a:ext uri="{FF2B5EF4-FFF2-40B4-BE49-F238E27FC236}">
                <a16:creationId xmlns:a16="http://schemas.microsoft.com/office/drawing/2014/main" id="{D405657D-FB7F-594D-B93E-422BEA6C766C}"/>
              </a:ext>
            </a:extLst>
          </p:cNvPr>
          <p:cNvSpPr txBox="1"/>
          <p:nvPr/>
        </p:nvSpPr>
        <p:spPr>
          <a:xfrm>
            <a:off x="2128155" y="3168780"/>
            <a:ext cx="49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1700" dirty="0"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3" name="Google Shape;649;p31">
            <a:extLst>
              <a:ext uri="{FF2B5EF4-FFF2-40B4-BE49-F238E27FC236}">
                <a16:creationId xmlns:a16="http://schemas.microsoft.com/office/drawing/2014/main" id="{A3082233-BE70-6644-9978-5F5E4EA4788E}"/>
              </a:ext>
            </a:extLst>
          </p:cNvPr>
          <p:cNvSpPr txBox="1"/>
          <p:nvPr/>
        </p:nvSpPr>
        <p:spPr>
          <a:xfrm>
            <a:off x="2128155" y="4020477"/>
            <a:ext cx="49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1700" dirty="0"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4" name="Google Shape;645;p31">
            <a:extLst>
              <a:ext uri="{FF2B5EF4-FFF2-40B4-BE49-F238E27FC236}">
                <a16:creationId xmlns:a16="http://schemas.microsoft.com/office/drawing/2014/main" id="{8789A898-CE5B-974C-97B4-F91F03D28036}"/>
              </a:ext>
            </a:extLst>
          </p:cNvPr>
          <p:cNvSpPr txBox="1"/>
          <p:nvPr/>
        </p:nvSpPr>
        <p:spPr>
          <a:xfrm>
            <a:off x="3229663" y="2259144"/>
            <a:ext cx="4557789" cy="5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fr-FR" sz="1300" dirty="0">
                <a:solidFill>
                  <a:srgbClr val="262626"/>
                </a:solidFill>
                <a:latin typeface="Helvetica" pitchFamily="2" charset="0"/>
              </a:rPr>
              <a:t>Interface développer en utilisant les UI web technologies </a:t>
            </a:r>
          </a:p>
          <a:p>
            <a:pPr algn="ctr">
              <a:lnSpc>
                <a:spcPct val="120000"/>
              </a:lnSpc>
            </a:pPr>
            <a:r>
              <a:rPr lang="fr-FR" sz="1300" dirty="0">
                <a:solidFill>
                  <a:srgbClr val="262626"/>
                </a:solidFill>
                <a:latin typeface="Helvetica" pitchFamily="2" charset="0"/>
              </a:rPr>
              <a:t>(Framework </a:t>
            </a:r>
            <a:r>
              <a:rPr lang="fr-FR" sz="1300" dirty="0" err="1">
                <a:solidFill>
                  <a:srgbClr val="262626"/>
                </a:solidFill>
                <a:latin typeface="Helvetica" pitchFamily="2" charset="0"/>
              </a:rPr>
              <a:t>React</a:t>
            </a:r>
            <a:r>
              <a:rPr lang="fr-FR" sz="1300" dirty="0">
                <a:solidFill>
                  <a:srgbClr val="262626"/>
                </a:solidFill>
                <a:latin typeface="Helvetica" pitchFamily="2" charset="0"/>
              </a:rPr>
              <a:t> et </a:t>
            </a:r>
            <a:r>
              <a:rPr lang="fr-FR" sz="1300" dirty="0" err="1">
                <a:solidFill>
                  <a:srgbClr val="262626"/>
                </a:solidFill>
                <a:latin typeface="Helvetica" pitchFamily="2" charset="0"/>
              </a:rPr>
              <a:t>Material</a:t>
            </a:r>
            <a:r>
              <a:rPr lang="fr-FR" sz="1300" dirty="0">
                <a:solidFill>
                  <a:srgbClr val="262626"/>
                </a:solidFill>
                <a:latin typeface="Helvetica" pitchFamily="2" charset="0"/>
              </a:rPr>
              <a:t>-UI)</a:t>
            </a:r>
          </a:p>
          <a:p>
            <a:pPr>
              <a:lnSpc>
                <a:spcPct val="110000"/>
              </a:lnSpc>
            </a:pPr>
            <a:endParaRPr lang="fr-FR" sz="1300" dirty="0">
              <a:solidFill>
                <a:srgbClr val="262626"/>
              </a:solidFill>
              <a:latin typeface="Helvetica" pitchFamily="2" charset="0"/>
            </a:endParaRPr>
          </a:p>
        </p:txBody>
      </p:sp>
      <p:pic>
        <p:nvPicPr>
          <p:cNvPr id="38" name="Picture 37" descr="A picture containing text, building, umbrella, dome&#10;&#10;Description automatically generated">
            <a:extLst>
              <a:ext uri="{FF2B5EF4-FFF2-40B4-BE49-F238E27FC236}">
                <a16:creationId xmlns:a16="http://schemas.microsoft.com/office/drawing/2014/main" id="{9832FBA4-F025-D14C-A305-9B772F21E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1531" y="0"/>
            <a:ext cx="501039" cy="858924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A2415685-16AA-3747-A4D9-8083CB57B14E}"/>
              </a:ext>
            </a:extLst>
          </p:cNvPr>
          <p:cNvSpPr txBox="1">
            <a:spLocks/>
          </p:cNvSpPr>
          <p:nvPr/>
        </p:nvSpPr>
        <p:spPr>
          <a:xfrm>
            <a:off x="0" y="274320"/>
            <a:ext cx="10485120" cy="57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000" dirty="0">
                <a:solidFill>
                  <a:schemeClr val="accent6">
                    <a:lumMod val="50000"/>
                  </a:schemeClr>
                </a:solidFill>
                <a:latin typeface="Helvetica" pitchFamily="2" charset="0"/>
              </a:rPr>
              <a:t>| Interface de commande: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D9B4279-1C2B-DC4A-9E3D-0CA2B77C0718}"/>
              </a:ext>
            </a:extLst>
          </p:cNvPr>
          <p:cNvSpPr/>
          <p:nvPr/>
        </p:nvSpPr>
        <p:spPr>
          <a:xfrm>
            <a:off x="1859737" y="944806"/>
            <a:ext cx="5424526" cy="852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dirty="0">
                <a:solidFill>
                  <a:schemeClr val="accent6">
                    <a:lumMod val="50000"/>
                  </a:schemeClr>
                </a:solidFill>
                <a:latin typeface="Helvetica" pitchFamily="2" charset="0"/>
              </a:rPr>
              <a:t>Objectif de réalisation: </a:t>
            </a:r>
          </a:p>
          <a:p>
            <a:pPr marL="285750" indent="-285750" algn="ctr">
              <a:lnSpc>
                <a:spcPct val="120000"/>
              </a:lnSpc>
              <a:buFont typeface="Wingdings" pitchFamily="2" charset="2"/>
              <a:buChar char="ü"/>
            </a:pPr>
            <a:r>
              <a:rPr lang="fr-FR" dirty="0">
                <a:solidFill>
                  <a:schemeClr val="accent6">
                    <a:lumMod val="50000"/>
                  </a:schemeClr>
                </a:solidFill>
                <a:latin typeface="Helvetica" pitchFamily="2" charset="0"/>
              </a:rPr>
              <a:t>Enlever la contrainte de « code » pour la commande</a:t>
            </a:r>
          </a:p>
          <a:p>
            <a:pPr marL="285750" indent="-285750" algn="ctr">
              <a:lnSpc>
                <a:spcPct val="120000"/>
              </a:lnSpc>
              <a:buFont typeface="Wingdings" pitchFamily="2" charset="2"/>
              <a:buChar char="ü"/>
            </a:pPr>
            <a:r>
              <a:rPr lang="fr-FR" dirty="0">
                <a:solidFill>
                  <a:schemeClr val="accent6">
                    <a:lumMod val="50000"/>
                  </a:schemeClr>
                </a:solidFill>
                <a:latin typeface="Helvetica" pitchFamily="2" charset="0"/>
              </a:rPr>
              <a:t>Donner accès à toutes les fonctionnalités offertes par le robot</a:t>
            </a:r>
          </a:p>
        </p:txBody>
      </p:sp>
      <p:pic>
        <p:nvPicPr>
          <p:cNvPr id="42" name="Graphique 6" descr="Conception web contour">
            <a:extLst>
              <a:ext uri="{FF2B5EF4-FFF2-40B4-BE49-F238E27FC236}">
                <a16:creationId xmlns:a16="http://schemas.microsoft.com/office/drawing/2014/main" id="{6B2DF907-945D-A04B-84E8-A40291EAF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9803" y="2182132"/>
            <a:ext cx="507888" cy="507888"/>
          </a:xfrm>
          <a:prstGeom prst="rect">
            <a:avLst/>
          </a:prstGeom>
        </p:spPr>
      </p:pic>
      <p:pic>
        <p:nvPicPr>
          <p:cNvPr id="43" name="Graphique 27" descr="Télécharger du cloud contour">
            <a:extLst>
              <a:ext uri="{FF2B5EF4-FFF2-40B4-BE49-F238E27FC236}">
                <a16:creationId xmlns:a16="http://schemas.microsoft.com/office/drawing/2014/main" id="{18637AE8-7B87-8E4D-836E-CDC5086D70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2762" y="3052972"/>
            <a:ext cx="531608" cy="531608"/>
          </a:xfrm>
          <a:prstGeom prst="rect">
            <a:avLst/>
          </a:prstGeom>
        </p:spPr>
      </p:pic>
      <p:pic>
        <p:nvPicPr>
          <p:cNvPr id="44" name="Graphique 8" descr="Liste contour">
            <a:extLst>
              <a:ext uri="{FF2B5EF4-FFF2-40B4-BE49-F238E27FC236}">
                <a16:creationId xmlns:a16="http://schemas.microsoft.com/office/drawing/2014/main" id="{D0308059-0BDB-574E-B380-3F8FCE4AB3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07125" y="3959475"/>
            <a:ext cx="478437" cy="47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650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picture containing text, building, umbrella, dome&#10;&#10;Description automatically generated">
            <a:extLst>
              <a:ext uri="{FF2B5EF4-FFF2-40B4-BE49-F238E27FC236}">
                <a16:creationId xmlns:a16="http://schemas.microsoft.com/office/drawing/2014/main" id="{9832FBA4-F025-D14C-A305-9B772F21E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1531" y="0"/>
            <a:ext cx="501039" cy="858924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A2415685-16AA-3747-A4D9-8083CB57B14E}"/>
              </a:ext>
            </a:extLst>
          </p:cNvPr>
          <p:cNvSpPr txBox="1">
            <a:spLocks/>
          </p:cNvSpPr>
          <p:nvPr/>
        </p:nvSpPr>
        <p:spPr>
          <a:xfrm>
            <a:off x="0" y="274320"/>
            <a:ext cx="10485120" cy="57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000" dirty="0">
                <a:solidFill>
                  <a:schemeClr val="accent6">
                    <a:lumMod val="50000"/>
                  </a:schemeClr>
                </a:solidFill>
                <a:latin typeface="Helvetica" pitchFamily="2" charset="0"/>
              </a:rPr>
              <a:t>| Démonstration: </a:t>
            </a:r>
          </a:p>
        </p:txBody>
      </p:sp>
      <p:pic>
        <p:nvPicPr>
          <p:cNvPr id="35" name="30fb7164ae76498980c30e9f698a87a816_24_34">
            <a:hlinkClick r:id="" action="ppaction://media"/>
            <a:extLst>
              <a:ext uri="{FF2B5EF4-FFF2-40B4-BE49-F238E27FC236}">
                <a16:creationId xmlns:a16="http://schemas.microsoft.com/office/drawing/2014/main" id="{5EE914DC-01A0-9D45-9D95-21F63E39BA8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10"/>
                </p14:media>
              </p:ext>
            </p:extLst>
          </p:nvPr>
        </p:nvPicPr>
        <p:blipFill rotWithShape="1">
          <a:blip r:embed="rId5"/>
          <a:srcRect r="367" b="6058"/>
          <a:stretch>
            <a:fillRect/>
          </a:stretch>
        </p:blipFill>
        <p:spPr>
          <a:xfrm>
            <a:off x="2714324" y="1133244"/>
            <a:ext cx="6192352" cy="3539576"/>
          </a:xfrm>
          <a:prstGeom prst="rect">
            <a:avLst/>
          </a:prstGeom>
        </p:spPr>
      </p:pic>
      <p:sp>
        <p:nvSpPr>
          <p:cNvPr id="36" name="TextBox 17">
            <a:extLst>
              <a:ext uri="{FF2B5EF4-FFF2-40B4-BE49-F238E27FC236}">
                <a16:creationId xmlns:a16="http://schemas.microsoft.com/office/drawing/2014/main" id="{69F812AE-7BC5-F047-8A20-0820C7F7517E}"/>
              </a:ext>
            </a:extLst>
          </p:cNvPr>
          <p:cNvSpPr txBox="1"/>
          <p:nvPr/>
        </p:nvSpPr>
        <p:spPr>
          <a:xfrm>
            <a:off x="404260" y="1580978"/>
            <a:ext cx="2127901" cy="28287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fr-FR" dirty="0">
                <a:solidFill>
                  <a:srgbClr val="262626"/>
                </a:solidFill>
                <a:latin typeface="Helvetica" pitchFamily="2" charset="0"/>
              </a:rPr>
              <a:t>Commander la nacelle, le plateau ou les deux simultanément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fr-FR" dirty="0">
              <a:solidFill>
                <a:srgbClr val="262626"/>
              </a:solidFill>
              <a:latin typeface="Helvetica" pitchFamily="2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fr-FR" dirty="0">
                <a:solidFill>
                  <a:srgbClr val="262626"/>
                </a:solidFill>
                <a:latin typeface="Helvetica" pitchFamily="2" charset="0"/>
              </a:rPr>
              <a:t>Lire un fichier .csv et exécuter ces commande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fr-FR" dirty="0">
              <a:solidFill>
                <a:srgbClr val="262626"/>
              </a:solidFill>
              <a:latin typeface="Helvetica" pitchFamily="2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fr-FR" dirty="0">
                <a:solidFill>
                  <a:srgbClr val="262626"/>
                </a:solidFill>
                <a:latin typeface="Helvetica" pitchFamily="2" charset="0"/>
              </a:rPr>
              <a:t>Initialiser la nacelle et le plateau</a:t>
            </a:r>
          </a:p>
        </p:txBody>
      </p:sp>
    </p:spTree>
    <p:extLst>
      <p:ext uri="{BB962C8B-B14F-4D97-AF65-F5344CB8AC3E}">
        <p14:creationId xmlns:p14="http://schemas.microsoft.com/office/powerpoint/2010/main" val="28995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24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F9242BC9-BF66-274B-BD51-0173DBE667F5}"/>
              </a:ext>
            </a:extLst>
          </p:cNvPr>
          <p:cNvSpPr txBox="1">
            <a:spLocks/>
          </p:cNvSpPr>
          <p:nvPr/>
        </p:nvSpPr>
        <p:spPr>
          <a:xfrm>
            <a:off x="174057" y="326625"/>
            <a:ext cx="6186163" cy="77980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000" dirty="0">
                <a:solidFill>
                  <a:schemeClr val="accent6">
                    <a:lumMod val="50000"/>
                  </a:schemeClr>
                </a:solidFill>
                <a:latin typeface="Helvetica" pitchFamily="2" charset="0"/>
              </a:rPr>
              <a:t>Acquisition du fichier de point</a:t>
            </a:r>
            <a:endParaRPr lang="en-US" sz="3000" dirty="0">
              <a:solidFill>
                <a:schemeClr val="accent6">
                  <a:lumMod val="50000"/>
                </a:schemeClr>
              </a:solidFill>
              <a:latin typeface="Helvetica" pitchFamily="2" charset="0"/>
            </a:endParaRPr>
          </a:p>
        </p:txBody>
      </p:sp>
      <p:pic>
        <p:nvPicPr>
          <p:cNvPr id="7" name="Picture 6" descr="A picture containing antenna&#10;&#10;Description automatically generated">
            <a:extLst>
              <a:ext uri="{FF2B5EF4-FFF2-40B4-BE49-F238E27FC236}">
                <a16:creationId xmlns:a16="http://schemas.microsoft.com/office/drawing/2014/main" id="{7C756F22-1A94-E142-BCB2-45393AFE3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82970"/>
            <a:ext cx="3332706" cy="1247290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DA2D6F7A-46A2-5042-AFF9-825A7DA2B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377" y="1699452"/>
            <a:ext cx="1765319" cy="2477051"/>
          </a:xfrm>
          <a:prstGeom prst="rect">
            <a:avLst/>
          </a:prstGeom>
        </p:spPr>
      </p:pic>
      <p:pic>
        <p:nvPicPr>
          <p:cNvPr id="9" name="Picture 8" descr="A picture containing text, building, umbrella, dome&#10;&#10;Description automatically generated">
            <a:extLst>
              <a:ext uri="{FF2B5EF4-FFF2-40B4-BE49-F238E27FC236}">
                <a16:creationId xmlns:a16="http://schemas.microsoft.com/office/drawing/2014/main" id="{564E14A0-D9BF-164E-B94B-3379CD1C8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1531" y="0"/>
            <a:ext cx="501039" cy="85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5451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0DED6AAB-1A68-5448-AE14-0A04BD74C016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6847024" cy="86311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/>
              <a:t>Marketing :</a:t>
            </a:r>
            <a:endParaRPr lang="en-US" dirty="0"/>
          </a:p>
        </p:txBody>
      </p:sp>
      <p:pic>
        <p:nvPicPr>
          <p:cNvPr id="3" name="Picture 4" descr="A picture containing text, building, umbrella, dome&#10;&#10;Description automatically generated">
            <a:extLst>
              <a:ext uri="{FF2B5EF4-FFF2-40B4-BE49-F238E27FC236}">
                <a16:creationId xmlns:a16="http://schemas.microsoft.com/office/drawing/2014/main" id="{7CB09A92-8790-7B4E-A8AD-0F140A28F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49" y="1713026"/>
            <a:ext cx="1499249" cy="2570141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77E59055-6BC8-9645-AEB2-4D22D3CEE8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26"/>
          <a:stretch/>
        </p:blipFill>
        <p:spPr>
          <a:xfrm rot="5400000">
            <a:off x="5336712" y="1862525"/>
            <a:ext cx="2997218" cy="2094473"/>
          </a:xfrm>
          <a:prstGeom prst="rect">
            <a:avLst/>
          </a:prstGeom>
        </p:spPr>
      </p:pic>
      <p:pic>
        <p:nvPicPr>
          <p:cNvPr id="5" name="Picture 4" descr="A picture containing text, building, umbrella, dome&#10;&#10;Description automatically generated">
            <a:extLst>
              <a:ext uri="{FF2B5EF4-FFF2-40B4-BE49-F238E27FC236}">
                <a16:creationId xmlns:a16="http://schemas.microsoft.com/office/drawing/2014/main" id="{A283F7C0-009E-DE47-99E9-9A27D67A9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1531" y="0"/>
            <a:ext cx="501039" cy="85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576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/>
          <p:nvPr/>
        </p:nvSpPr>
        <p:spPr>
          <a:xfrm>
            <a:off x="1325825" y="4115881"/>
            <a:ext cx="1629600" cy="616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Cause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6" name="Google Shape;56;p15"/>
          <p:cNvSpPr/>
          <p:nvPr/>
        </p:nvSpPr>
        <p:spPr>
          <a:xfrm>
            <a:off x="1965618" y="2942326"/>
            <a:ext cx="1629600" cy="6162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Cause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" name="Google Shape;57;p15"/>
          <p:cNvSpPr/>
          <p:nvPr/>
        </p:nvSpPr>
        <p:spPr>
          <a:xfrm>
            <a:off x="6188567" y="4115881"/>
            <a:ext cx="1629600" cy="616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Cause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8" name="Google Shape;58;p15"/>
          <p:cNvSpPr/>
          <p:nvPr/>
        </p:nvSpPr>
        <p:spPr>
          <a:xfrm>
            <a:off x="5598274" y="2942326"/>
            <a:ext cx="1629600" cy="6162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Cause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9" name="Google Shape;59;p15"/>
          <p:cNvSpPr/>
          <p:nvPr/>
        </p:nvSpPr>
        <p:spPr>
          <a:xfrm>
            <a:off x="3518688" y="1768764"/>
            <a:ext cx="2106600" cy="6162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Problem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60" name="Google Shape;60;p15"/>
          <p:cNvCxnSpPr>
            <a:stCxn id="55" idx="3"/>
            <a:endCxn id="59" idx="2"/>
          </p:cNvCxnSpPr>
          <p:nvPr/>
        </p:nvCxnSpPr>
        <p:spPr>
          <a:xfrm rot="10800000" flipH="1">
            <a:off x="2955425" y="2384881"/>
            <a:ext cx="1616700" cy="2039100"/>
          </a:xfrm>
          <a:prstGeom prst="curved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15"/>
          <p:cNvCxnSpPr>
            <a:stCxn id="57" idx="1"/>
            <a:endCxn id="59" idx="2"/>
          </p:cNvCxnSpPr>
          <p:nvPr/>
        </p:nvCxnSpPr>
        <p:spPr>
          <a:xfrm rot="10800000">
            <a:off x="4571867" y="2384881"/>
            <a:ext cx="1616700" cy="2039100"/>
          </a:xfrm>
          <a:prstGeom prst="curved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15"/>
          <p:cNvCxnSpPr>
            <a:stCxn id="56" idx="0"/>
            <a:endCxn id="59" idx="2"/>
          </p:cNvCxnSpPr>
          <p:nvPr/>
        </p:nvCxnSpPr>
        <p:spPr>
          <a:xfrm rot="-5400000">
            <a:off x="3397518" y="1767826"/>
            <a:ext cx="557400" cy="1791600"/>
          </a:xfrm>
          <a:prstGeom prst="curvedConnector3">
            <a:avLst>
              <a:gd name="adj1" fmla="val 4999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3;p15"/>
          <p:cNvCxnSpPr>
            <a:stCxn id="58" idx="0"/>
            <a:endCxn id="59" idx="2"/>
          </p:cNvCxnSpPr>
          <p:nvPr/>
        </p:nvCxnSpPr>
        <p:spPr>
          <a:xfrm rot="5400000" flipH="1">
            <a:off x="5213824" y="1743076"/>
            <a:ext cx="557400" cy="1841100"/>
          </a:xfrm>
          <a:prstGeom prst="curvedConnector3">
            <a:avLst>
              <a:gd name="adj1" fmla="val 4999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15"/>
          <p:cNvSpPr txBox="1">
            <a:spLocks noGrp="1"/>
          </p:cNvSpPr>
          <p:nvPr>
            <p:ph type="subTitle" idx="1"/>
          </p:nvPr>
        </p:nvSpPr>
        <p:spPr>
          <a:xfrm>
            <a:off x="2455650" y="1078125"/>
            <a:ext cx="4282200" cy="31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where this template begins</a:t>
            </a:r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ctrTitle"/>
          </p:nvPr>
        </p:nvSpPr>
        <p:spPr>
          <a:xfrm>
            <a:off x="457200" y="366200"/>
            <a:ext cx="8279100" cy="7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Root Cause Analysis Infographics</a:t>
            </a:r>
            <a:endParaRPr sz="41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Root Cause Analysis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1" name="Google Shape;71;p16"/>
          <p:cNvSpPr/>
          <p:nvPr/>
        </p:nvSpPr>
        <p:spPr>
          <a:xfrm>
            <a:off x="3103384" y="1482621"/>
            <a:ext cx="2928900" cy="2928900"/>
          </a:xfrm>
          <a:prstGeom prst="blockArc">
            <a:avLst>
              <a:gd name="adj1" fmla="val 12723392"/>
              <a:gd name="adj2" fmla="val 16016779"/>
              <a:gd name="adj3" fmla="val 5875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 txBox="1"/>
          <p:nvPr/>
        </p:nvSpPr>
        <p:spPr>
          <a:xfrm>
            <a:off x="457200" y="1725027"/>
            <a:ext cx="18846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a gas giant and also the biggest planet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16"/>
          <p:cNvSpPr txBox="1"/>
          <p:nvPr/>
        </p:nvSpPr>
        <p:spPr>
          <a:xfrm>
            <a:off x="457200" y="1482637"/>
            <a:ext cx="18846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Share results</a:t>
            </a:r>
            <a:endParaRPr sz="18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4" name="Google Shape;74;p16"/>
          <p:cNvSpPr/>
          <p:nvPr/>
        </p:nvSpPr>
        <p:spPr>
          <a:xfrm rot="3639110">
            <a:off x="3103187" y="1482564"/>
            <a:ext cx="2928902" cy="2928902"/>
          </a:xfrm>
          <a:prstGeom prst="blockArc">
            <a:avLst>
              <a:gd name="adj1" fmla="val 12723392"/>
              <a:gd name="adj2" fmla="val 16016779"/>
              <a:gd name="adj3" fmla="val 587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/>
          <p:nvPr/>
        </p:nvSpPr>
        <p:spPr>
          <a:xfrm rot="7256195">
            <a:off x="3107546" y="1482728"/>
            <a:ext cx="2928870" cy="2928870"/>
          </a:xfrm>
          <a:prstGeom prst="blockArc">
            <a:avLst>
              <a:gd name="adj1" fmla="val 12723392"/>
              <a:gd name="adj2" fmla="val 16016779"/>
              <a:gd name="adj3" fmla="val 587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6"/>
          <p:cNvSpPr/>
          <p:nvPr/>
        </p:nvSpPr>
        <p:spPr>
          <a:xfrm rot="10800000">
            <a:off x="3103260" y="1482587"/>
            <a:ext cx="2928900" cy="2928900"/>
          </a:xfrm>
          <a:prstGeom prst="blockArc">
            <a:avLst>
              <a:gd name="adj1" fmla="val 12723392"/>
              <a:gd name="adj2" fmla="val 16016779"/>
              <a:gd name="adj3" fmla="val 587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6"/>
          <p:cNvSpPr/>
          <p:nvPr/>
        </p:nvSpPr>
        <p:spPr>
          <a:xfrm rot="10800000">
            <a:off x="3103260" y="1482617"/>
            <a:ext cx="2928900" cy="2928900"/>
          </a:xfrm>
          <a:prstGeom prst="blockArc">
            <a:avLst>
              <a:gd name="adj1" fmla="val 12723392"/>
              <a:gd name="adj2" fmla="val 16016779"/>
              <a:gd name="adj3" fmla="val 587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6"/>
          <p:cNvSpPr/>
          <p:nvPr/>
        </p:nvSpPr>
        <p:spPr>
          <a:xfrm rot="-7135991">
            <a:off x="3107276" y="1482645"/>
            <a:ext cx="2928754" cy="2928754"/>
          </a:xfrm>
          <a:prstGeom prst="blockArc">
            <a:avLst>
              <a:gd name="adj1" fmla="val 12723392"/>
              <a:gd name="adj2" fmla="val 16016779"/>
              <a:gd name="adj3" fmla="val 587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6"/>
          <p:cNvSpPr/>
          <p:nvPr/>
        </p:nvSpPr>
        <p:spPr>
          <a:xfrm rot="-3543986">
            <a:off x="3107641" y="1482287"/>
            <a:ext cx="2929128" cy="2929128"/>
          </a:xfrm>
          <a:prstGeom prst="blockArc">
            <a:avLst>
              <a:gd name="adj1" fmla="val 12723392"/>
              <a:gd name="adj2" fmla="val 16016779"/>
              <a:gd name="adj3" fmla="val 5875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6"/>
          <p:cNvSpPr txBox="1"/>
          <p:nvPr/>
        </p:nvSpPr>
        <p:spPr>
          <a:xfrm>
            <a:off x="6772125" y="1725327"/>
            <a:ext cx="18846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6772125" y="1482937"/>
            <a:ext cx="18846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Define Problem</a:t>
            </a:r>
            <a:endParaRPr sz="18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6772125" y="2876577"/>
            <a:ext cx="18846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very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6772125" y="2634187"/>
            <a:ext cx="18846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collection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6772125" y="4027827"/>
            <a:ext cx="18846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6661425" y="3785425"/>
            <a:ext cx="19953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Root cause analysis</a:t>
            </a:r>
            <a:endParaRPr sz="18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457200" y="4027827"/>
            <a:ext cx="18846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457200" y="3785425"/>
            <a:ext cx="19953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Test solutions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457200" y="2876427"/>
            <a:ext cx="18846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Earth is the only planet that harbors life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457200" y="2634025"/>
            <a:ext cx="19953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Results evaluation</a:t>
            </a:r>
            <a:endParaRPr sz="18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3774750" y="2645713"/>
            <a:ext cx="15948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Steps of root cause analysis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91" name="Google Shape;91;p16"/>
          <p:cNvCxnSpPr/>
          <p:nvPr/>
        </p:nvCxnSpPr>
        <p:spPr>
          <a:xfrm>
            <a:off x="5195483" y="1743250"/>
            <a:ext cx="1554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2" name="Google Shape;92;p16"/>
          <p:cNvCxnSpPr/>
          <p:nvPr/>
        </p:nvCxnSpPr>
        <p:spPr>
          <a:xfrm>
            <a:off x="5874194" y="2946850"/>
            <a:ext cx="8754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3" name="Google Shape;93;p16"/>
          <p:cNvCxnSpPr/>
          <p:nvPr/>
        </p:nvCxnSpPr>
        <p:spPr>
          <a:xfrm>
            <a:off x="5195483" y="4096000"/>
            <a:ext cx="15543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4" name="Google Shape;94;p16"/>
          <p:cNvCxnSpPr/>
          <p:nvPr/>
        </p:nvCxnSpPr>
        <p:spPr>
          <a:xfrm rot="10800000">
            <a:off x="2385540" y="1743250"/>
            <a:ext cx="15543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5" name="Google Shape;95;p16"/>
          <p:cNvCxnSpPr/>
          <p:nvPr/>
        </p:nvCxnSpPr>
        <p:spPr>
          <a:xfrm rot="10800000">
            <a:off x="2385730" y="2946850"/>
            <a:ext cx="8754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6" name="Google Shape;96;p16"/>
          <p:cNvCxnSpPr/>
          <p:nvPr/>
        </p:nvCxnSpPr>
        <p:spPr>
          <a:xfrm rot="10800000">
            <a:off x="2385540" y="4096000"/>
            <a:ext cx="15543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Root Cause Analysis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2" name="Google Shape;102;p17"/>
          <p:cNvSpPr/>
          <p:nvPr/>
        </p:nvSpPr>
        <p:spPr>
          <a:xfrm>
            <a:off x="457275" y="2118050"/>
            <a:ext cx="1680583" cy="1930822"/>
          </a:xfrm>
          <a:custGeom>
            <a:avLst/>
            <a:gdLst/>
            <a:ahLst/>
            <a:cxnLst/>
            <a:rect l="l" t="t" r="r" b="b"/>
            <a:pathLst>
              <a:path w="9155" h="2086" extrusionOk="0">
                <a:moveTo>
                  <a:pt x="0" y="1"/>
                </a:moveTo>
                <a:lnTo>
                  <a:pt x="0" y="2085"/>
                </a:lnTo>
                <a:lnTo>
                  <a:pt x="9155" y="2085"/>
                </a:lnTo>
                <a:lnTo>
                  <a:pt x="9155" y="1"/>
                </a:ln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7"/>
          <p:cNvSpPr/>
          <p:nvPr/>
        </p:nvSpPr>
        <p:spPr>
          <a:xfrm rot="-2700000">
            <a:off x="1092604" y="1544018"/>
            <a:ext cx="409839" cy="4098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7"/>
          <p:cNvSpPr/>
          <p:nvPr/>
        </p:nvSpPr>
        <p:spPr>
          <a:xfrm>
            <a:off x="457238" y="2114952"/>
            <a:ext cx="1680583" cy="629101"/>
          </a:xfrm>
          <a:custGeom>
            <a:avLst/>
            <a:gdLst/>
            <a:ahLst/>
            <a:cxnLst/>
            <a:rect l="l" t="t" r="r" b="b"/>
            <a:pathLst>
              <a:path w="9155" h="2086" extrusionOk="0">
                <a:moveTo>
                  <a:pt x="0" y="1"/>
                </a:moveTo>
                <a:lnTo>
                  <a:pt x="0" y="2085"/>
                </a:lnTo>
                <a:lnTo>
                  <a:pt x="9155" y="2085"/>
                </a:lnTo>
                <a:lnTo>
                  <a:pt x="9155" y="1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7"/>
          <p:cNvSpPr txBox="1"/>
          <p:nvPr/>
        </p:nvSpPr>
        <p:spPr>
          <a:xfrm>
            <a:off x="599988" y="2118050"/>
            <a:ext cx="13950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Technical barrier</a:t>
            </a:r>
            <a:endParaRPr sz="18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600038" y="2958625"/>
            <a:ext cx="1395000" cy="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object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993023" y="1534138"/>
            <a:ext cx="6090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16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8" name="Google Shape;108;p17"/>
          <p:cNvSpPr/>
          <p:nvPr/>
        </p:nvSpPr>
        <p:spPr>
          <a:xfrm>
            <a:off x="2637435" y="2118050"/>
            <a:ext cx="1688983" cy="1930822"/>
          </a:xfrm>
          <a:custGeom>
            <a:avLst/>
            <a:gdLst/>
            <a:ahLst/>
            <a:cxnLst/>
            <a:rect l="l" t="t" r="r" b="b"/>
            <a:pathLst>
              <a:path w="9155" h="2086" extrusionOk="0">
                <a:moveTo>
                  <a:pt x="0" y="1"/>
                </a:moveTo>
                <a:lnTo>
                  <a:pt x="0" y="2085"/>
                </a:lnTo>
                <a:lnTo>
                  <a:pt x="9155" y="2085"/>
                </a:lnTo>
                <a:lnTo>
                  <a:pt x="9155" y="1"/>
                </a:ln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7"/>
          <p:cNvSpPr/>
          <p:nvPr/>
        </p:nvSpPr>
        <p:spPr>
          <a:xfrm rot="-2700000">
            <a:off x="3281188" y="1544018"/>
            <a:ext cx="409839" cy="4098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7"/>
          <p:cNvSpPr/>
          <p:nvPr/>
        </p:nvSpPr>
        <p:spPr>
          <a:xfrm>
            <a:off x="2645816" y="2114952"/>
            <a:ext cx="1680583" cy="629101"/>
          </a:xfrm>
          <a:custGeom>
            <a:avLst/>
            <a:gdLst/>
            <a:ahLst/>
            <a:cxnLst/>
            <a:rect l="l" t="t" r="r" b="b"/>
            <a:pathLst>
              <a:path w="9155" h="2086" extrusionOk="0">
                <a:moveTo>
                  <a:pt x="0" y="1"/>
                </a:moveTo>
                <a:lnTo>
                  <a:pt x="0" y="2085"/>
                </a:lnTo>
                <a:lnTo>
                  <a:pt x="9155" y="2085"/>
                </a:lnTo>
                <a:lnTo>
                  <a:pt x="9155" y="1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7"/>
          <p:cNvSpPr txBox="1"/>
          <p:nvPr/>
        </p:nvSpPr>
        <p:spPr>
          <a:xfrm>
            <a:off x="2788624" y="2114975"/>
            <a:ext cx="13950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Economic &amp; financial</a:t>
            </a:r>
            <a:endParaRPr sz="18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2788623" y="2958625"/>
            <a:ext cx="1395000" cy="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3181608" y="1534138"/>
            <a:ext cx="6090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16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4" name="Google Shape;114;p17"/>
          <p:cNvSpPr/>
          <p:nvPr/>
        </p:nvSpPr>
        <p:spPr>
          <a:xfrm>
            <a:off x="4825997" y="2118050"/>
            <a:ext cx="1680583" cy="1930822"/>
          </a:xfrm>
          <a:custGeom>
            <a:avLst/>
            <a:gdLst/>
            <a:ahLst/>
            <a:cxnLst/>
            <a:rect l="l" t="t" r="r" b="b"/>
            <a:pathLst>
              <a:path w="9155" h="2086" extrusionOk="0">
                <a:moveTo>
                  <a:pt x="0" y="1"/>
                </a:moveTo>
                <a:lnTo>
                  <a:pt x="0" y="2085"/>
                </a:lnTo>
                <a:lnTo>
                  <a:pt x="9155" y="2085"/>
                </a:lnTo>
                <a:lnTo>
                  <a:pt x="9155" y="1"/>
                </a:ln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7"/>
          <p:cNvSpPr/>
          <p:nvPr/>
        </p:nvSpPr>
        <p:spPr>
          <a:xfrm rot="-2700000">
            <a:off x="5461376" y="1544018"/>
            <a:ext cx="409839" cy="40983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7"/>
          <p:cNvSpPr/>
          <p:nvPr/>
        </p:nvSpPr>
        <p:spPr>
          <a:xfrm>
            <a:off x="4826006" y="2114967"/>
            <a:ext cx="1680583" cy="629080"/>
          </a:xfrm>
          <a:custGeom>
            <a:avLst/>
            <a:gdLst/>
            <a:ahLst/>
            <a:cxnLst/>
            <a:rect l="l" t="t" r="r" b="b"/>
            <a:pathLst>
              <a:path w="9155" h="2086" extrusionOk="0">
                <a:moveTo>
                  <a:pt x="0" y="1"/>
                </a:moveTo>
                <a:lnTo>
                  <a:pt x="0" y="2085"/>
                </a:lnTo>
                <a:lnTo>
                  <a:pt x="9155" y="2085"/>
                </a:lnTo>
                <a:lnTo>
                  <a:pt x="9155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7"/>
          <p:cNvSpPr txBox="1"/>
          <p:nvPr/>
        </p:nvSpPr>
        <p:spPr>
          <a:xfrm>
            <a:off x="4968801" y="2114975"/>
            <a:ext cx="13950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Legal &amp; regulatory</a:t>
            </a:r>
            <a:endParaRPr sz="18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4968810" y="2958625"/>
            <a:ext cx="1395000" cy="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planet Mars is actually a very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5361795" y="1534138"/>
            <a:ext cx="6090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16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0" name="Google Shape;120;p17"/>
          <p:cNvSpPr/>
          <p:nvPr/>
        </p:nvSpPr>
        <p:spPr>
          <a:xfrm>
            <a:off x="7006188" y="2118050"/>
            <a:ext cx="1680583" cy="1930822"/>
          </a:xfrm>
          <a:custGeom>
            <a:avLst/>
            <a:gdLst/>
            <a:ahLst/>
            <a:cxnLst/>
            <a:rect l="l" t="t" r="r" b="b"/>
            <a:pathLst>
              <a:path w="9155" h="2086" extrusionOk="0">
                <a:moveTo>
                  <a:pt x="0" y="1"/>
                </a:moveTo>
                <a:lnTo>
                  <a:pt x="0" y="2085"/>
                </a:lnTo>
                <a:lnTo>
                  <a:pt x="9155" y="2085"/>
                </a:lnTo>
                <a:lnTo>
                  <a:pt x="9155" y="1"/>
                </a:lnTo>
                <a:close/>
              </a:path>
            </a:pathLst>
          </a:cu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7"/>
          <p:cNvSpPr/>
          <p:nvPr/>
        </p:nvSpPr>
        <p:spPr>
          <a:xfrm rot="-2700000">
            <a:off x="7641554" y="1544018"/>
            <a:ext cx="409839" cy="40983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7"/>
          <p:cNvSpPr/>
          <p:nvPr/>
        </p:nvSpPr>
        <p:spPr>
          <a:xfrm>
            <a:off x="7006183" y="2118060"/>
            <a:ext cx="1680606" cy="625988"/>
          </a:xfrm>
          <a:custGeom>
            <a:avLst/>
            <a:gdLst/>
            <a:ahLst/>
            <a:cxnLst/>
            <a:rect l="l" t="t" r="r" b="b"/>
            <a:pathLst>
              <a:path w="9155" h="2086" extrusionOk="0">
                <a:moveTo>
                  <a:pt x="0" y="1"/>
                </a:moveTo>
                <a:lnTo>
                  <a:pt x="0" y="2085"/>
                </a:lnTo>
                <a:lnTo>
                  <a:pt x="9155" y="2085"/>
                </a:lnTo>
                <a:lnTo>
                  <a:pt x="9155" y="1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7"/>
          <p:cNvSpPr txBox="1"/>
          <p:nvPr/>
        </p:nvSpPr>
        <p:spPr>
          <a:xfrm>
            <a:off x="7006183" y="2114966"/>
            <a:ext cx="168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Institutional &amp; organization</a:t>
            </a:r>
            <a:endParaRPr sz="18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4" name="Google Shape;124;p17"/>
          <p:cNvSpPr txBox="1"/>
          <p:nvPr/>
        </p:nvSpPr>
        <p:spPr>
          <a:xfrm>
            <a:off x="7148988" y="2958625"/>
            <a:ext cx="1395000" cy="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Neptune is the fourth-largest planet in the entire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17"/>
          <p:cNvSpPr txBox="1"/>
          <p:nvPr/>
        </p:nvSpPr>
        <p:spPr>
          <a:xfrm>
            <a:off x="7541973" y="1534138"/>
            <a:ext cx="6090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16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Root Cause Analysis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31" name="Google Shape;131;p18"/>
          <p:cNvGrpSpPr/>
          <p:nvPr/>
        </p:nvGrpSpPr>
        <p:grpSpPr>
          <a:xfrm>
            <a:off x="418750" y="1200475"/>
            <a:ext cx="2511250" cy="1537175"/>
            <a:chOff x="418750" y="1200475"/>
            <a:chExt cx="2511250" cy="1537175"/>
          </a:xfrm>
        </p:grpSpPr>
        <p:sp>
          <p:nvSpPr>
            <p:cNvPr id="132" name="Google Shape;132;p18"/>
            <p:cNvSpPr/>
            <p:nvPr/>
          </p:nvSpPr>
          <p:spPr>
            <a:xfrm>
              <a:off x="766100" y="1556550"/>
              <a:ext cx="2163900" cy="1181100"/>
            </a:xfrm>
            <a:prstGeom prst="rect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418750" y="1200475"/>
              <a:ext cx="696000" cy="696000"/>
            </a:xfrm>
            <a:prstGeom prst="ellipse">
              <a:avLst/>
            </a:prstGeom>
            <a:solidFill>
              <a:schemeClr val="accent6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" name="Google Shape;134;p18"/>
          <p:cNvGrpSpPr/>
          <p:nvPr/>
        </p:nvGrpSpPr>
        <p:grpSpPr>
          <a:xfrm>
            <a:off x="3297063" y="1201713"/>
            <a:ext cx="2511337" cy="1535938"/>
            <a:chOff x="3297063" y="1201713"/>
            <a:chExt cx="2511337" cy="1535938"/>
          </a:xfrm>
        </p:grpSpPr>
        <p:sp>
          <p:nvSpPr>
            <p:cNvPr id="135" name="Google Shape;135;p18"/>
            <p:cNvSpPr/>
            <p:nvPr/>
          </p:nvSpPr>
          <p:spPr>
            <a:xfrm>
              <a:off x="3644500" y="1556550"/>
              <a:ext cx="2163900" cy="11811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3297063" y="1201713"/>
              <a:ext cx="696000" cy="696000"/>
            </a:xfrm>
            <a:prstGeom prst="ellipse">
              <a:avLst/>
            </a:prstGeom>
            <a:solidFill>
              <a:schemeClr val="accent5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" name="Google Shape;137;p18"/>
          <p:cNvGrpSpPr/>
          <p:nvPr/>
        </p:nvGrpSpPr>
        <p:grpSpPr>
          <a:xfrm>
            <a:off x="6175388" y="1200475"/>
            <a:ext cx="2511412" cy="1537175"/>
            <a:chOff x="6175388" y="1200475"/>
            <a:chExt cx="2511412" cy="1537175"/>
          </a:xfrm>
        </p:grpSpPr>
        <p:sp>
          <p:nvSpPr>
            <p:cNvPr id="138" name="Google Shape;138;p18"/>
            <p:cNvSpPr/>
            <p:nvPr/>
          </p:nvSpPr>
          <p:spPr>
            <a:xfrm>
              <a:off x="6522900" y="1556550"/>
              <a:ext cx="2163900" cy="1181100"/>
            </a:xfrm>
            <a:prstGeom prst="rect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6175388" y="1200475"/>
              <a:ext cx="696000" cy="696000"/>
            </a:xfrm>
            <a:prstGeom prst="ellipse">
              <a:avLst/>
            </a:prstGeom>
            <a:solidFill>
              <a:schemeClr val="accent4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18"/>
          <p:cNvGrpSpPr/>
          <p:nvPr/>
        </p:nvGrpSpPr>
        <p:grpSpPr>
          <a:xfrm>
            <a:off x="418750" y="3198950"/>
            <a:ext cx="2511250" cy="1533075"/>
            <a:chOff x="418750" y="3198950"/>
            <a:chExt cx="2511250" cy="1533075"/>
          </a:xfrm>
        </p:grpSpPr>
        <p:sp>
          <p:nvSpPr>
            <p:cNvPr id="141" name="Google Shape;141;p18"/>
            <p:cNvSpPr/>
            <p:nvPr/>
          </p:nvSpPr>
          <p:spPr>
            <a:xfrm>
              <a:off x="766100" y="3550925"/>
              <a:ext cx="2163900" cy="1181100"/>
            </a:xfrm>
            <a:prstGeom prst="rect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418750" y="3198950"/>
              <a:ext cx="696000" cy="696000"/>
            </a:xfrm>
            <a:prstGeom prst="ellipse">
              <a:avLst/>
            </a:prstGeom>
            <a:solidFill>
              <a:schemeClr val="accent3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143;p18"/>
          <p:cNvGrpSpPr/>
          <p:nvPr/>
        </p:nvGrpSpPr>
        <p:grpSpPr>
          <a:xfrm>
            <a:off x="3297063" y="3198950"/>
            <a:ext cx="2511337" cy="1533075"/>
            <a:chOff x="3297063" y="3198950"/>
            <a:chExt cx="2511337" cy="1533075"/>
          </a:xfrm>
        </p:grpSpPr>
        <p:sp>
          <p:nvSpPr>
            <p:cNvPr id="144" name="Google Shape;144;p18"/>
            <p:cNvSpPr/>
            <p:nvPr/>
          </p:nvSpPr>
          <p:spPr>
            <a:xfrm>
              <a:off x="3644500" y="3550925"/>
              <a:ext cx="2163900" cy="1181100"/>
            </a:xfrm>
            <a:prstGeom prst="rect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3297063" y="3198950"/>
              <a:ext cx="696000" cy="696000"/>
            </a:xfrm>
            <a:prstGeom prst="ellipse">
              <a:avLst/>
            </a:prstGeom>
            <a:solidFill>
              <a:schemeClr val="accent2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18"/>
          <p:cNvGrpSpPr/>
          <p:nvPr/>
        </p:nvGrpSpPr>
        <p:grpSpPr>
          <a:xfrm>
            <a:off x="6175388" y="3198950"/>
            <a:ext cx="2511412" cy="1533075"/>
            <a:chOff x="6175388" y="3198950"/>
            <a:chExt cx="2511412" cy="1533075"/>
          </a:xfrm>
        </p:grpSpPr>
        <p:sp>
          <p:nvSpPr>
            <p:cNvPr id="147" name="Google Shape;147;p18"/>
            <p:cNvSpPr/>
            <p:nvPr/>
          </p:nvSpPr>
          <p:spPr>
            <a:xfrm>
              <a:off x="6522900" y="3550925"/>
              <a:ext cx="2163900" cy="1181100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6175388" y="3198950"/>
              <a:ext cx="696000" cy="696000"/>
            </a:xfrm>
            <a:prstGeom prst="ellipse">
              <a:avLst/>
            </a:prstGeom>
            <a:solidFill>
              <a:schemeClr val="accent1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149" name="Google Shape;149;p18"/>
          <p:cNvSpPr txBox="1"/>
          <p:nvPr/>
        </p:nvSpPr>
        <p:spPr>
          <a:xfrm>
            <a:off x="995125" y="1817025"/>
            <a:ext cx="1440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Share results</a:t>
            </a:r>
            <a:endParaRPr sz="16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0" name="Google Shape;150;p18"/>
          <p:cNvSpPr txBox="1"/>
          <p:nvPr/>
        </p:nvSpPr>
        <p:spPr>
          <a:xfrm>
            <a:off x="995125" y="2051951"/>
            <a:ext cx="17472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18"/>
          <p:cNvSpPr txBox="1"/>
          <p:nvPr/>
        </p:nvSpPr>
        <p:spPr>
          <a:xfrm>
            <a:off x="3873525" y="1817025"/>
            <a:ext cx="18012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Define Problem</a:t>
            </a:r>
            <a:endParaRPr sz="16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2" name="Google Shape;152;p18"/>
          <p:cNvSpPr txBox="1"/>
          <p:nvPr/>
        </p:nvSpPr>
        <p:spPr>
          <a:xfrm>
            <a:off x="3873525" y="2051951"/>
            <a:ext cx="17472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18"/>
          <p:cNvSpPr txBox="1"/>
          <p:nvPr/>
        </p:nvSpPr>
        <p:spPr>
          <a:xfrm>
            <a:off x="6751925" y="1817025"/>
            <a:ext cx="18012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Results evaluation</a:t>
            </a:r>
            <a:endParaRPr sz="16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4" name="Google Shape;154;p18"/>
          <p:cNvSpPr txBox="1"/>
          <p:nvPr/>
        </p:nvSpPr>
        <p:spPr>
          <a:xfrm>
            <a:off x="6751925" y="2051951"/>
            <a:ext cx="17472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 is a gas giant and has rings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18"/>
          <p:cNvSpPr txBox="1"/>
          <p:nvPr/>
        </p:nvSpPr>
        <p:spPr>
          <a:xfrm>
            <a:off x="995125" y="3811400"/>
            <a:ext cx="17472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collection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6" name="Google Shape;156;p18"/>
          <p:cNvSpPr txBox="1"/>
          <p:nvPr/>
        </p:nvSpPr>
        <p:spPr>
          <a:xfrm>
            <a:off x="995125" y="4046326"/>
            <a:ext cx="17472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18"/>
          <p:cNvSpPr txBox="1"/>
          <p:nvPr/>
        </p:nvSpPr>
        <p:spPr>
          <a:xfrm>
            <a:off x="3873525" y="3811400"/>
            <a:ext cx="1440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Test solutions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8" name="Google Shape;158;p18"/>
          <p:cNvSpPr txBox="1"/>
          <p:nvPr/>
        </p:nvSpPr>
        <p:spPr>
          <a:xfrm>
            <a:off x="3873525" y="4046326"/>
            <a:ext cx="17472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is the farthest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18"/>
          <p:cNvSpPr txBox="1"/>
          <p:nvPr/>
        </p:nvSpPr>
        <p:spPr>
          <a:xfrm>
            <a:off x="6751925" y="3811400"/>
            <a:ext cx="1440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Root cause</a:t>
            </a:r>
            <a:endParaRPr sz="18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0" name="Google Shape;160;p18"/>
          <p:cNvSpPr txBox="1"/>
          <p:nvPr/>
        </p:nvSpPr>
        <p:spPr>
          <a:xfrm>
            <a:off x="6751925" y="4046326"/>
            <a:ext cx="17472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a gas giant and the biggest planet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18"/>
          <p:cNvSpPr/>
          <p:nvPr/>
        </p:nvSpPr>
        <p:spPr>
          <a:xfrm>
            <a:off x="6367153" y="3370037"/>
            <a:ext cx="348217" cy="347272"/>
          </a:xfrm>
          <a:custGeom>
            <a:avLst/>
            <a:gdLst/>
            <a:ahLst/>
            <a:cxnLst/>
            <a:rect l="l" t="t" r="r" b="b"/>
            <a:pathLst>
              <a:path w="11784" h="11752" extrusionOk="0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" name="Google Shape;162;p18"/>
          <p:cNvGrpSpPr/>
          <p:nvPr/>
        </p:nvGrpSpPr>
        <p:grpSpPr>
          <a:xfrm>
            <a:off x="600657" y="3369082"/>
            <a:ext cx="349133" cy="349163"/>
            <a:chOff x="3497300" y="3955025"/>
            <a:chExt cx="295375" cy="295400"/>
          </a:xfrm>
        </p:grpSpPr>
        <p:sp>
          <p:nvSpPr>
            <p:cNvPr id="163" name="Google Shape;163;p18"/>
            <p:cNvSpPr/>
            <p:nvPr/>
          </p:nvSpPr>
          <p:spPr>
            <a:xfrm>
              <a:off x="3660350" y="4035375"/>
              <a:ext cx="132325" cy="155175"/>
            </a:xfrm>
            <a:custGeom>
              <a:avLst/>
              <a:gdLst/>
              <a:ahLst/>
              <a:cxnLst/>
              <a:rect l="l" t="t" r="r" b="b"/>
              <a:pathLst>
                <a:path w="5293" h="6207" extrusionOk="0">
                  <a:moveTo>
                    <a:pt x="4663" y="0"/>
                  </a:moveTo>
                  <a:lnTo>
                    <a:pt x="0" y="2773"/>
                  </a:lnTo>
                  <a:lnTo>
                    <a:pt x="4127" y="6207"/>
                  </a:lnTo>
                  <a:cubicBezTo>
                    <a:pt x="4852" y="5199"/>
                    <a:pt x="5293" y="4033"/>
                    <a:pt x="5293" y="2678"/>
                  </a:cubicBezTo>
                  <a:cubicBezTo>
                    <a:pt x="5293" y="1733"/>
                    <a:pt x="5041" y="851"/>
                    <a:pt x="46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8"/>
            <p:cNvSpPr/>
            <p:nvPr/>
          </p:nvSpPr>
          <p:spPr>
            <a:xfrm>
              <a:off x="3653250" y="3955025"/>
              <a:ext cx="114225" cy="133150"/>
            </a:xfrm>
            <a:custGeom>
              <a:avLst/>
              <a:gdLst/>
              <a:ahLst/>
              <a:cxnLst/>
              <a:rect l="l" t="t" r="r" b="b"/>
              <a:pathLst>
                <a:path w="4569" h="5326" extrusionOk="0">
                  <a:moveTo>
                    <a:pt x="1" y="1"/>
                  </a:moveTo>
                  <a:lnTo>
                    <a:pt x="1" y="5325"/>
                  </a:lnTo>
                  <a:lnTo>
                    <a:pt x="4569" y="2679"/>
                  </a:lnTo>
                  <a:cubicBezTo>
                    <a:pt x="3561" y="1167"/>
                    <a:pt x="1891" y="12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8"/>
            <p:cNvSpPr/>
            <p:nvPr/>
          </p:nvSpPr>
          <p:spPr>
            <a:xfrm>
              <a:off x="3497300" y="3955025"/>
              <a:ext cx="256000" cy="295400"/>
            </a:xfrm>
            <a:custGeom>
              <a:avLst/>
              <a:gdLst/>
              <a:ahLst/>
              <a:cxnLst/>
              <a:rect l="l" t="t" r="r" b="b"/>
              <a:pathLst>
                <a:path w="10240" h="11816" extrusionOk="0">
                  <a:moveTo>
                    <a:pt x="5577" y="1"/>
                  </a:moveTo>
                  <a:cubicBezTo>
                    <a:pt x="2521" y="190"/>
                    <a:pt x="1" y="2805"/>
                    <a:pt x="1" y="5892"/>
                  </a:cubicBezTo>
                  <a:cubicBezTo>
                    <a:pt x="1" y="9137"/>
                    <a:pt x="2678" y="11815"/>
                    <a:pt x="5923" y="11815"/>
                  </a:cubicBezTo>
                  <a:cubicBezTo>
                    <a:pt x="7625" y="11815"/>
                    <a:pt x="9168" y="11059"/>
                    <a:pt x="10240" y="9925"/>
                  </a:cubicBezTo>
                  <a:lnTo>
                    <a:pt x="5703" y="6176"/>
                  </a:lnTo>
                  <a:cubicBezTo>
                    <a:pt x="5608" y="6144"/>
                    <a:pt x="5577" y="5987"/>
                    <a:pt x="5577" y="5892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18"/>
          <p:cNvSpPr/>
          <p:nvPr/>
        </p:nvSpPr>
        <p:spPr>
          <a:xfrm>
            <a:off x="591592" y="1365936"/>
            <a:ext cx="367261" cy="365438"/>
          </a:xfrm>
          <a:custGeom>
            <a:avLst/>
            <a:gdLst/>
            <a:ahLst/>
            <a:cxnLst/>
            <a:rect l="l" t="t" r="r" b="b"/>
            <a:pathLst>
              <a:path w="12697" h="12634" extrusionOk="0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" name="Google Shape;167;p18"/>
          <p:cNvGrpSpPr/>
          <p:nvPr/>
        </p:nvGrpSpPr>
        <p:grpSpPr>
          <a:xfrm>
            <a:off x="3482540" y="1379020"/>
            <a:ext cx="354778" cy="339271"/>
            <a:chOff x="5045500" y="842250"/>
            <a:chExt cx="503875" cy="481850"/>
          </a:xfrm>
        </p:grpSpPr>
        <p:sp>
          <p:nvSpPr>
            <p:cNvPr id="168" name="Google Shape;168;p18"/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70" name="Google Shape;170;p18"/>
          <p:cNvSpPr/>
          <p:nvPr/>
        </p:nvSpPr>
        <p:spPr>
          <a:xfrm>
            <a:off x="3482547" y="3347320"/>
            <a:ext cx="315672" cy="369974"/>
          </a:xfrm>
          <a:custGeom>
            <a:avLst/>
            <a:gdLst/>
            <a:ahLst/>
            <a:cxnLst/>
            <a:rect l="l" t="t" r="r" b="b"/>
            <a:pathLst>
              <a:path w="10807" h="12666" extrusionOk="0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" name="Google Shape;171;p18"/>
          <p:cNvGrpSpPr/>
          <p:nvPr/>
        </p:nvGrpSpPr>
        <p:grpSpPr>
          <a:xfrm>
            <a:off x="6400897" y="1374989"/>
            <a:ext cx="351024" cy="347301"/>
            <a:chOff x="946175" y="3619500"/>
            <a:chExt cx="296975" cy="293825"/>
          </a:xfrm>
        </p:grpSpPr>
        <p:sp>
          <p:nvSpPr>
            <p:cNvPr id="172" name="Google Shape;172;p18"/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8"/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8"/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8"/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Background pattern&#10;&#10;Description automatically generated">
            <a:extLst>
              <a:ext uri="{FF2B5EF4-FFF2-40B4-BE49-F238E27FC236}">
                <a16:creationId xmlns:a16="http://schemas.microsoft.com/office/drawing/2014/main" id="{4344B830-7E98-AD43-9CBC-76F73DB374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4366260" y="411480"/>
            <a:ext cx="4777740" cy="477774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sp>
        <p:nvSpPr>
          <p:cNvPr id="2" name="Google Shape;452;p26">
            <a:extLst>
              <a:ext uri="{FF2B5EF4-FFF2-40B4-BE49-F238E27FC236}">
                <a16:creationId xmlns:a16="http://schemas.microsoft.com/office/drawing/2014/main" id="{32808096-88FA-AC4F-BF0D-59F5A85977D1}"/>
              </a:ext>
            </a:extLst>
          </p:cNvPr>
          <p:cNvSpPr/>
          <p:nvPr/>
        </p:nvSpPr>
        <p:spPr>
          <a:xfrm rot="-5400000">
            <a:off x="5622615" y="1811550"/>
            <a:ext cx="1982100" cy="1031100"/>
          </a:xfrm>
          <a:prstGeom prst="homePlate">
            <a:avLst>
              <a:gd name="adj" fmla="val 3618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453;p26">
            <a:extLst>
              <a:ext uri="{FF2B5EF4-FFF2-40B4-BE49-F238E27FC236}">
                <a16:creationId xmlns:a16="http://schemas.microsoft.com/office/drawing/2014/main" id="{DDC634F6-0570-2B40-B258-DCC3E748628A}"/>
              </a:ext>
            </a:extLst>
          </p:cNvPr>
          <p:cNvSpPr/>
          <p:nvPr/>
        </p:nvSpPr>
        <p:spPr>
          <a:xfrm rot="-5400000">
            <a:off x="6297198" y="2489283"/>
            <a:ext cx="626634" cy="1031100"/>
          </a:xfrm>
          <a:prstGeom prst="homePlate">
            <a:avLst>
              <a:gd name="adj" fmla="val 3618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54;p26">
            <a:extLst>
              <a:ext uri="{FF2B5EF4-FFF2-40B4-BE49-F238E27FC236}">
                <a16:creationId xmlns:a16="http://schemas.microsoft.com/office/drawing/2014/main" id="{54DB542F-F4C2-1840-833E-EE552F7FE6AA}"/>
              </a:ext>
            </a:extLst>
          </p:cNvPr>
          <p:cNvSpPr/>
          <p:nvPr/>
        </p:nvSpPr>
        <p:spPr>
          <a:xfrm rot="-5400000">
            <a:off x="3602640" y="1811550"/>
            <a:ext cx="1982100" cy="1031100"/>
          </a:xfrm>
          <a:prstGeom prst="homePlate">
            <a:avLst>
              <a:gd name="adj" fmla="val 3618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55;p26">
            <a:extLst>
              <a:ext uri="{FF2B5EF4-FFF2-40B4-BE49-F238E27FC236}">
                <a16:creationId xmlns:a16="http://schemas.microsoft.com/office/drawing/2014/main" id="{C7DC43EA-56FE-C94B-AB40-60ACA377E703}"/>
              </a:ext>
            </a:extLst>
          </p:cNvPr>
          <p:cNvSpPr/>
          <p:nvPr/>
        </p:nvSpPr>
        <p:spPr>
          <a:xfrm rot="-5400000">
            <a:off x="3986640" y="2198700"/>
            <a:ext cx="1207800" cy="1031100"/>
          </a:xfrm>
          <a:prstGeom prst="homePlate">
            <a:avLst>
              <a:gd name="adj" fmla="val 3618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56;p26">
            <a:extLst>
              <a:ext uri="{FF2B5EF4-FFF2-40B4-BE49-F238E27FC236}">
                <a16:creationId xmlns:a16="http://schemas.microsoft.com/office/drawing/2014/main" id="{25911614-769B-8947-9A6E-E0AAD61A3982}"/>
              </a:ext>
            </a:extLst>
          </p:cNvPr>
          <p:cNvSpPr/>
          <p:nvPr/>
        </p:nvSpPr>
        <p:spPr>
          <a:xfrm rot="-5400000">
            <a:off x="1641865" y="1811550"/>
            <a:ext cx="1982100" cy="1031100"/>
          </a:xfrm>
          <a:prstGeom prst="homePlate">
            <a:avLst>
              <a:gd name="adj" fmla="val 3618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57;p26">
            <a:extLst>
              <a:ext uri="{FF2B5EF4-FFF2-40B4-BE49-F238E27FC236}">
                <a16:creationId xmlns:a16="http://schemas.microsoft.com/office/drawing/2014/main" id="{897F5023-B000-9746-975F-FE213866692B}"/>
              </a:ext>
            </a:extLst>
          </p:cNvPr>
          <p:cNvSpPr/>
          <p:nvPr/>
        </p:nvSpPr>
        <p:spPr>
          <a:xfrm rot="-5400000">
            <a:off x="1638714" y="1811550"/>
            <a:ext cx="1982101" cy="1031100"/>
          </a:xfrm>
          <a:prstGeom prst="homePlate">
            <a:avLst>
              <a:gd name="adj" fmla="val 3618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58;p26">
            <a:extLst>
              <a:ext uri="{FF2B5EF4-FFF2-40B4-BE49-F238E27FC236}">
                <a16:creationId xmlns:a16="http://schemas.microsoft.com/office/drawing/2014/main" id="{9475D271-6349-F64B-85D5-913BB65565CD}"/>
              </a:ext>
            </a:extLst>
          </p:cNvPr>
          <p:cNvSpPr/>
          <p:nvPr/>
        </p:nvSpPr>
        <p:spPr>
          <a:xfrm>
            <a:off x="6291443" y="3032929"/>
            <a:ext cx="641406" cy="565475"/>
          </a:xfrm>
          <a:custGeom>
            <a:avLst/>
            <a:gdLst/>
            <a:ahLst/>
            <a:cxnLst/>
            <a:rect l="l" t="t" r="r" b="b"/>
            <a:pathLst>
              <a:path w="5838" h="5147" extrusionOk="0">
                <a:moveTo>
                  <a:pt x="2929" y="0"/>
                </a:moveTo>
                <a:cubicBezTo>
                  <a:pt x="2137" y="0"/>
                  <a:pt x="1353" y="367"/>
                  <a:pt x="845" y="1055"/>
                </a:cubicBezTo>
                <a:cubicBezTo>
                  <a:pt x="0" y="2225"/>
                  <a:pt x="256" y="3801"/>
                  <a:pt x="1435" y="4647"/>
                </a:cubicBezTo>
                <a:cubicBezTo>
                  <a:pt x="1889" y="4984"/>
                  <a:pt x="2418" y="5146"/>
                  <a:pt x="2942" y="5146"/>
                </a:cubicBezTo>
                <a:cubicBezTo>
                  <a:pt x="3730" y="5146"/>
                  <a:pt x="4506" y="4779"/>
                  <a:pt x="4992" y="4092"/>
                </a:cubicBezTo>
                <a:cubicBezTo>
                  <a:pt x="5837" y="2921"/>
                  <a:pt x="5582" y="1345"/>
                  <a:pt x="4437" y="500"/>
                </a:cubicBezTo>
                <a:cubicBezTo>
                  <a:pt x="3984" y="162"/>
                  <a:pt x="3455" y="0"/>
                  <a:pt x="2929" y="0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60;p26">
            <a:extLst>
              <a:ext uri="{FF2B5EF4-FFF2-40B4-BE49-F238E27FC236}">
                <a16:creationId xmlns:a16="http://schemas.microsoft.com/office/drawing/2014/main" id="{82A3D567-178F-E640-AA9B-1FF8DE92A4E7}"/>
              </a:ext>
            </a:extLst>
          </p:cNvPr>
          <p:cNvSpPr/>
          <p:nvPr/>
        </p:nvSpPr>
        <p:spPr>
          <a:xfrm>
            <a:off x="4279302" y="3033149"/>
            <a:ext cx="632727" cy="564926"/>
          </a:xfrm>
          <a:custGeom>
            <a:avLst/>
            <a:gdLst/>
            <a:ahLst/>
            <a:cxnLst/>
            <a:rect l="l" t="t" r="r" b="b"/>
            <a:pathLst>
              <a:path w="5759" h="5142" extrusionOk="0">
                <a:moveTo>
                  <a:pt x="2853" y="1"/>
                </a:moveTo>
                <a:cubicBezTo>
                  <a:pt x="2587" y="1"/>
                  <a:pt x="2317" y="42"/>
                  <a:pt x="2052" y="128"/>
                </a:cubicBezTo>
                <a:cubicBezTo>
                  <a:pt x="732" y="568"/>
                  <a:pt x="1" y="2003"/>
                  <a:pt x="406" y="3359"/>
                </a:cubicBezTo>
                <a:cubicBezTo>
                  <a:pt x="760" y="4450"/>
                  <a:pt x="1774" y="5141"/>
                  <a:pt x="2868" y="5141"/>
                </a:cubicBezTo>
                <a:cubicBezTo>
                  <a:pt x="3134" y="5141"/>
                  <a:pt x="3405" y="5100"/>
                  <a:pt x="3672" y="5014"/>
                </a:cubicBezTo>
                <a:cubicBezTo>
                  <a:pt x="4993" y="4574"/>
                  <a:pt x="5759" y="3139"/>
                  <a:pt x="5318" y="1783"/>
                </a:cubicBezTo>
                <a:cubicBezTo>
                  <a:pt x="4964" y="693"/>
                  <a:pt x="3944" y="1"/>
                  <a:pt x="2853" y="1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61;p26">
            <a:extLst>
              <a:ext uri="{FF2B5EF4-FFF2-40B4-BE49-F238E27FC236}">
                <a16:creationId xmlns:a16="http://schemas.microsoft.com/office/drawing/2014/main" id="{C63B5E8C-02AC-4941-AE98-FBAA134C8CCE}"/>
              </a:ext>
            </a:extLst>
          </p:cNvPr>
          <p:cNvSpPr/>
          <p:nvPr/>
        </p:nvSpPr>
        <p:spPr>
          <a:xfrm>
            <a:off x="2314192" y="3033149"/>
            <a:ext cx="633606" cy="564926"/>
          </a:xfrm>
          <a:custGeom>
            <a:avLst/>
            <a:gdLst/>
            <a:ahLst/>
            <a:cxnLst/>
            <a:rect l="l" t="t" r="r" b="b"/>
            <a:pathLst>
              <a:path w="5767" h="5142" extrusionOk="0">
                <a:moveTo>
                  <a:pt x="2888" y="1"/>
                </a:moveTo>
                <a:cubicBezTo>
                  <a:pt x="1815" y="1"/>
                  <a:pt x="794" y="693"/>
                  <a:pt x="440" y="1783"/>
                </a:cubicBezTo>
                <a:cubicBezTo>
                  <a:pt x="0" y="3139"/>
                  <a:pt x="740" y="4574"/>
                  <a:pt x="2096" y="5014"/>
                </a:cubicBezTo>
                <a:cubicBezTo>
                  <a:pt x="2361" y="5100"/>
                  <a:pt x="2629" y="5141"/>
                  <a:pt x="2893" y="5141"/>
                </a:cubicBezTo>
                <a:cubicBezTo>
                  <a:pt x="3975" y="5141"/>
                  <a:pt x="4973" y="4450"/>
                  <a:pt x="5327" y="3359"/>
                </a:cubicBezTo>
                <a:cubicBezTo>
                  <a:pt x="5767" y="2003"/>
                  <a:pt x="5027" y="568"/>
                  <a:pt x="3671" y="128"/>
                </a:cubicBezTo>
                <a:cubicBezTo>
                  <a:pt x="3413" y="42"/>
                  <a:pt x="3149" y="1"/>
                  <a:pt x="2888" y="1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62;p26">
            <a:extLst>
              <a:ext uri="{FF2B5EF4-FFF2-40B4-BE49-F238E27FC236}">
                <a16:creationId xmlns:a16="http://schemas.microsoft.com/office/drawing/2014/main" id="{32C93CF2-A169-4147-82E5-B64ED790960E}"/>
              </a:ext>
            </a:extLst>
          </p:cNvPr>
          <p:cNvSpPr/>
          <p:nvPr/>
        </p:nvSpPr>
        <p:spPr>
          <a:xfrm>
            <a:off x="3385572" y="3390545"/>
            <a:ext cx="8789" cy="11756"/>
          </a:xfrm>
          <a:custGeom>
            <a:avLst/>
            <a:gdLst/>
            <a:ahLst/>
            <a:cxnLst/>
            <a:rect l="l" t="t" r="r" b="b"/>
            <a:pathLst>
              <a:path w="80" h="107" extrusionOk="0">
                <a:moveTo>
                  <a:pt x="44" y="1"/>
                </a:moveTo>
                <a:cubicBezTo>
                  <a:pt x="0" y="1"/>
                  <a:pt x="0" y="36"/>
                  <a:pt x="0" y="36"/>
                </a:cubicBezTo>
                <a:lnTo>
                  <a:pt x="0" y="71"/>
                </a:lnTo>
                <a:cubicBezTo>
                  <a:pt x="0" y="106"/>
                  <a:pt x="0" y="106"/>
                  <a:pt x="44" y="106"/>
                </a:cubicBezTo>
                <a:cubicBezTo>
                  <a:pt x="44" y="106"/>
                  <a:pt x="80" y="106"/>
                  <a:pt x="80" y="71"/>
                </a:cubicBezTo>
                <a:lnTo>
                  <a:pt x="80" y="36"/>
                </a:lnTo>
                <a:lnTo>
                  <a:pt x="44" y="1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467;p26">
            <a:extLst>
              <a:ext uri="{FF2B5EF4-FFF2-40B4-BE49-F238E27FC236}">
                <a16:creationId xmlns:a16="http://schemas.microsoft.com/office/drawing/2014/main" id="{59A8D564-39C6-1A4D-AB2A-7C6E8368942A}"/>
              </a:ext>
            </a:extLst>
          </p:cNvPr>
          <p:cNvSpPr txBox="1"/>
          <p:nvPr/>
        </p:nvSpPr>
        <p:spPr>
          <a:xfrm>
            <a:off x="3700414" y="3618659"/>
            <a:ext cx="18714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3"/>
                </a:solidFill>
                <a:latin typeface="Helvetica" pitchFamily="2" charset="0"/>
                <a:ea typeface="Fira Sans Extra Condensed Medium"/>
                <a:cs typeface="Fira Sans Extra Condensed Medium"/>
                <a:sym typeface="Fira Sans Extra Condensed Medium"/>
              </a:rPr>
              <a:t>Plateau</a:t>
            </a:r>
            <a:endParaRPr sz="1700" dirty="0">
              <a:solidFill>
                <a:schemeClr val="accent3"/>
              </a:solidFill>
              <a:latin typeface="Helvetica" pitchFamily="2" charset="0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" name="Google Shape;468;p26">
            <a:extLst>
              <a:ext uri="{FF2B5EF4-FFF2-40B4-BE49-F238E27FC236}">
                <a16:creationId xmlns:a16="http://schemas.microsoft.com/office/drawing/2014/main" id="{44E91EEB-28AE-2E42-B87B-B7C9E1764C77}"/>
              </a:ext>
            </a:extLst>
          </p:cNvPr>
          <p:cNvSpPr txBox="1"/>
          <p:nvPr/>
        </p:nvSpPr>
        <p:spPr>
          <a:xfrm>
            <a:off x="3700414" y="3903486"/>
            <a:ext cx="18714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latin typeface="Helvetica" pitchFamily="2" charset="0"/>
                <a:ea typeface="Roboto"/>
                <a:cs typeface="Roboto"/>
                <a:sym typeface="Roboto"/>
              </a:rPr>
              <a:t>Inclinaison</a:t>
            </a:r>
            <a:r>
              <a:rPr lang="en" sz="1200" dirty="0">
                <a:latin typeface="Helvetica" pitchFamily="2" charset="0"/>
                <a:ea typeface="Roboto"/>
                <a:cs typeface="Roboto"/>
                <a:sym typeface="Roboto"/>
              </a:rPr>
              <a:t> de 15 </a:t>
            </a:r>
            <a:r>
              <a:rPr lang="en" sz="1200" dirty="0" err="1">
                <a:latin typeface="Helvetica" pitchFamily="2" charset="0"/>
                <a:ea typeface="Roboto"/>
                <a:cs typeface="Roboto"/>
                <a:sym typeface="Roboto"/>
              </a:rPr>
              <a:t>degrés</a:t>
            </a:r>
            <a:endParaRPr sz="1200" dirty="0">
              <a:latin typeface="Helvetica" pitchFamily="2" charset="0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471;p26">
            <a:extLst>
              <a:ext uri="{FF2B5EF4-FFF2-40B4-BE49-F238E27FC236}">
                <a16:creationId xmlns:a16="http://schemas.microsoft.com/office/drawing/2014/main" id="{074B59B0-BB92-3B40-B269-0F482F0BEF8F}"/>
              </a:ext>
            </a:extLst>
          </p:cNvPr>
          <p:cNvSpPr txBox="1"/>
          <p:nvPr/>
        </p:nvSpPr>
        <p:spPr>
          <a:xfrm>
            <a:off x="5703614" y="3618659"/>
            <a:ext cx="18714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4"/>
                </a:solidFill>
                <a:latin typeface="Helvetica" pitchFamily="2" charset="0"/>
                <a:ea typeface="Fira Sans Extra Condensed Medium"/>
                <a:cs typeface="Fira Sans Extra Condensed Medium"/>
                <a:sym typeface="Fira Sans Extra Condensed Medium"/>
              </a:rPr>
              <a:t>Impression 3D</a:t>
            </a:r>
            <a:endParaRPr sz="1700" dirty="0">
              <a:solidFill>
                <a:schemeClr val="accent4"/>
              </a:solidFill>
              <a:latin typeface="Helvetica" pitchFamily="2" charset="0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8" name="Google Shape;472;p26">
            <a:extLst>
              <a:ext uri="{FF2B5EF4-FFF2-40B4-BE49-F238E27FC236}">
                <a16:creationId xmlns:a16="http://schemas.microsoft.com/office/drawing/2014/main" id="{931E60BD-ACB5-684F-804D-4FED10ECD1DE}"/>
              </a:ext>
            </a:extLst>
          </p:cNvPr>
          <p:cNvSpPr txBox="1"/>
          <p:nvPr/>
        </p:nvSpPr>
        <p:spPr>
          <a:xfrm>
            <a:off x="5703614" y="3980558"/>
            <a:ext cx="18714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Helvetica" pitchFamily="2" charset="0"/>
                <a:ea typeface="Roboto"/>
                <a:cs typeface="Roboto"/>
                <a:sym typeface="Roboto"/>
              </a:rPr>
              <a:t>Avec </a:t>
            </a:r>
            <a:r>
              <a:rPr lang="en" sz="1200" dirty="0" err="1">
                <a:latin typeface="Helvetica" pitchFamily="2" charset="0"/>
                <a:ea typeface="Roboto"/>
                <a:cs typeface="Roboto"/>
                <a:sym typeface="Roboto"/>
              </a:rPr>
              <a:t>différents</a:t>
            </a:r>
            <a:r>
              <a:rPr lang="en" sz="1200" dirty="0">
                <a:latin typeface="Helvetica" pitchFamily="2" charset="0"/>
                <a:ea typeface="Roboto"/>
                <a:cs typeface="Roboto"/>
                <a:sym typeface="Roboto"/>
              </a:rPr>
              <a:t> </a:t>
            </a:r>
            <a:r>
              <a:rPr lang="en" sz="1200" dirty="0" err="1">
                <a:latin typeface="Helvetica" pitchFamily="2" charset="0"/>
                <a:ea typeface="Roboto"/>
                <a:cs typeface="Roboto"/>
                <a:sym typeface="Roboto"/>
              </a:rPr>
              <a:t>matériaux</a:t>
            </a:r>
            <a:r>
              <a:rPr lang="en" sz="1200" dirty="0">
                <a:latin typeface="Helvetica" pitchFamily="2" charset="0"/>
                <a:ea typeface="Roboto"/>
                <a:cs typeface="Roboto"/>
                <a:sym typeface="Roboto"/>
              </a:rPr>
              <a:t>, </a:t>
            </a:r>
            <a:r>
              <a:rPr lang="en" sz="1200" dirty="0" err="1">
                <a:latin typeface="Helvetica" pitchFamily="2" charset="0"/>
                <a:ea typeface="Roboto"/>
                <a:cs typeface="Roboto"/>
                <a:sym typeface="Roboto"/>
              </a:rPr>
              <a:t>dont</a:t>
            </a:r>
            <a:r>
              <a:rPr lang="en" sz="1200" dirty="0">
                <a:latin typeface="Helvetica" pitchFamily="2" charset="0"/>
                <a:ea typeface="Roboto"/>
                <a:cs typeface="Roboto"/>
                <a:sym typeface="Roboto"/>
              </a:rPr>
              <a:t> PLA et </a:t>
            </a:r>
            <a:r>
              <a:rPr lang="en" sz="1200" dirty="0" err="1">
                <a:latin typeface="Helvetica" pitchFamily="2" charset="0"/>
                <a:ea typeface="Roboto"/>
                <a:cs typeface="Roboto"/>
                <a:sym typeface="Roboto"/>
              </a:rPr>
              <a:t>argile</a:t>
            </a:r>
            <a:endParaRPr sz="1200" dirty="0">
              <a:latin typeface="Helvetica" pitchFamily="2" charset="0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473;p26">
            <a:extLst>
              <a:ext uri="{FF2B5EF4-FFF2-40B4-BE49-F238E27FC236}">
                <a16:creationId xmlns:a16="http://schemas.microsoft.com/office/drawing/2014/main" id="{9AB56FDD-9390-934C-80A2-6C1DEF87616A}"/>
              </a:ext>
            </a:extLst>
          </p:cNvPr>
          <p:cNvSpPr txBox="1"/>
          <p:nvPr/>
        </p:nvSpPr>
        <p:spPr>
          <a:xfrm>
            <a:off x="1697215" y="3911970"/>
            <a:ext cx="18714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1200" dirty="0">
                <a:solidFill>
                  <a:schemeClr val="tx1"/>
                </a:solidFill>
                <a:latin typeface="Helvetica" pitchFamily="2" charset="0"/>
              </a:rPr>
              <a:t>80 cm de diamètre et 120 cm de hauteur</a:t>
            </a:r>
            <a:endParaRPr sz="1200" dirty="0">
              <a:solidFill>
                <a:schemeClr val="tx1"/>
              </a:solidFill>
              <a:latin typeface="Helvetica" pitchFamily="2" charset="0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474;p26">
            <a:extLst>
              <a:ext uri="{FF2B5EF4-FFF2-40B4-BE49-F238E27FC236}">
                <a16:creationId xmlns:a16="http://schemas.microsoft.com/office/drawing/2014/main" id="{C3978BB0-8B82-CE4A-94B3-1438D6CD7EE0}"/>
              </a:ext>
            </a:extLst>
          </p:cNvPr>
          <p:cNvSpPr txBox="1"/>
          <p:nvPr/>
        </p:nvSpPr>
        <p:spPr>
          <a:xfrm>
            <a:off x="1697215" y="3618659"/>
            <a:ext cx="18714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 err="1">
                <a:solidFill>
                  <a:schemeClr val="accent2"/>
                </a:solidFill>
                <a:latin typeface="Helvetica" pitchFamily="2" charset="0"/>
                <a:ea typeface="Fira Sans Extra Condensed Medium"/>
                <a:cs typeface="Fira Sans Extra Condensed Medium"/>
                <a:sym typeface="Fira Sans Extra Condensed Medium"/>
              </a:rPr>
              <a:t>Espace</a:t>
            </a:r>
            <a:r>
              <a:rPr lang="en" sz="1700" dirty="0">
                <a:solidFill>
                  <a:schemeClr val="accent2"/>
                </a:solidFill>
                <a:latin typeface="Helvetica" pitchFamily="2" charset="0"/>
                <a:ea typeface="Fira Sans Extra Condensed Medium"/>
                <a:cs typeface="Fira Sans Extra Condensed Medium"/>
                <a:sym typeface="Fira Sans Extra Condensed Medium"/>
              </a:rPr>
              <a:t> de travail</a:t>
            </a:r>
            <a:endParaRPr sz="1700" dirty="0">
              <a:solidFill>
                <a:schemeClr val="accent2"/>
              </a:solidFill>
              <a:latin typeface="Helvetica" pitchFamily="2" charset="0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21" name="Google Shape;475;p26">
            <a:extLst>
              <a:ext uri="{FF2B5EF4-FFF2-40B4-BE49-F238E27FC236}">
                <a16:creationId xmlns:a16="http://schemas.microsoft.com/office/drawing/2014/main" id="{38DDB040-B990-784D-9D24-839171A46EDD}"/>
              </a:ext>
            </a:extLst>
          </p:cNvPr>
          <p:cNvGrpSpPr/>
          <p:nvPr/>
        </p:nvGrpSpPr>
        <p:grpSpPr>
          <a:xfrm>
            <a:off x="4420450" y="3143599"/>
            <a:ext cx="340168" cy="340168"/>
            <a:chOff x="2676100" y="832575"/>
            <a:chExt cx="483125" cy="483125"/>
          </a:xfrm>
        </p:grpSpPr>
        <p:sp>
          <p:nvSpPr>
            <p:cNvPr id="22" name="Google Shape;476;p26">
              <a:extLst>
                <a:ext uri="{FF2B5EF4-FFF2-40B4-BE49-F238E27FC236}">
                  <a16:creationId xmlns:a16="http://schemas.microsoft.com/office/drawing/2014/main" id="{66459C3C-880F-9840-990D-AEB60297A4F6}"/>
                </a:ext>
              </a:extLst>
            </p:cNvPr>
            <p:cNvSpPr/>
            <p:nvPr/>
          </p:nvSpPr>
          <p:spPr>
            <a:xfrm>
              <a:off x="2676100" y="83257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0351" y="1132"/>
                  </a:moveTo>
                  <a:lnTo>
                    <a:pt x="10562" y="2008"/>
                  </a:lnTo>
                  <a:cubicBezTo>
                    <a:pt x="10614" y="2226"/>
                    <a:pt x="10789" y="2392"/>
                    <a:pt x="11009" y="2434"/>
                  </a:cubicBezTo>
                  <a:cubicBezTo>
                    <a:pt x="12021" y="2618"/>
                    <a:pt x="12981" y="3014"/>
                    <a:pt x="13826" y="3596"/>
                  </a:cubicBezTo>
                  <a:cubicBezTo>
                    <a:pt x="13922" y="3663"/>
                    <a:pt x="14033" y="3696"/>
                    <a:pt x="14146" y="3696"/>
                  </a:cubicBezTo>
                  <a:cubicBezTo>
                    <a:pt x="14247" y="3696"/>
                    <a:pt x="14349" y="3669"/>
                    <a:pt x="14439" y="3614"/>
                  </a:cubicBezTo>
                  <a:lnTo>
                    <a:pt x="15179" y="3171"/>
                  </a:lnTo>
                  <a:lnTo>
                    <a:pt x="16154" y="4146"/>
                  </a:lnTo>
                  <a:lnTo>
                    <a:pt x="15711" y="4889"/>
                  </a:lnTo>
                  <a:cubicBezTo>
                    <a:pt x="15596" y="5079"/>
                    <a:pt x="15602" y="5317"/>
                    <a:pt x="15729" y="5499"/>
                  </a:cubicBezTo>
                  <a:cubicBezTo>
                    <a:pt x="16311" y="6344"/>
                    <a:pt x="16707" y="7304"/>
                    <a:pt x="16891" y="8316"/>
                  </a:cubicBezTo>
                  <a:cubicBezTo>
                    <a:pt x="16933" y="8536"/>
                    <a:pt x="17100" y="8711"/>
                    <a:pt x="17317" y="8763"/>
                  </a:cubicBezTo>
                  <a:lnTo>
                    <a:pt x="18193" y="8974"/>
                  </a:lnTo>
                  <a:lnTo>
                    <a:pt x="18193" y="10351"/>
                  </a:lnTo>
                  <a:lnTo>
                    <a:pt x="17317" y="10562"/>
                  </a:lnTo>
                  <a:cubicBezTo>
                    <a:pt x="17100" y="10614"/>
                    <a:pt x="16933" y="10789"/>
                    <a:pt x="16894" y="11009"/>
                  </a:cubicBezTo>
                  <a:cubicBezTo>
                    <a:pt x="16710" y="12021"/>
                    <a:pt x="16311" y="12981"/>
                    <a:pt x="15729" y="13826"/>
                  </a:cubicBezTo>
                  <a:cubicBezTo>
                    <a:pt x="15605" y="14007"/>
                    <a:pt x="15596" y="14246"/>
                    <a:pt x="15711" y="14436"/>
                  </a:cubicBezTo>
                  <a:lnTo>
                    <a:pt x="16154" y="15179"/>
                  </a:lnTo>
                  <a:lnTo>
                    <a:pt x="15179" y="16154"/>
                  </a:lnTo>
                  <a:lnTo>
                    <a:pt x="14439" y="15710"/>
                  </a:lnTo>
                  <a:cubicBezTo>
                    <a:pt x="14349" y="15656"/>
                    <a:pt x="14247" y="15629"/>
                    <a:pt x="14146" y="15629"/>
                  </a:cubicBezTo>
                  <a:cubicBezTo>
                    <a:pt x="14033" y="15629"/>
                    <a:pt x="13922" y="15662"/>
                    <a:pt x="13826" y="15729"/>
                  </a:cubicBezTo>
                  <a:cubicBezTo>
                    <a:pt x="12981" y="16311"/>
                    <a:pt x="12021" y="16707"/>
                    <a:pt x="11009" y="16891"/>
                  </a:cubicBezTo>
                  <a:cubicBezTo>
                    <a:pt x="10789" y="16933"/>
                    <a:pt x="10614" y="17099"/>
                    <a:pt x="10562" y="17317"/>
                  </a:cubicBezTo>
                  <a:lnTo>
                    <a:pt x="10351" y="18192"/>
                  </a:lnTo>
                  <a:lnTo>
                    <a:pt x="8974" y="18192"/>
                  </a:lnTo>
                  <a:lnTo>
                    <a:pt x="8763" y="17317"/>
                  </a:lnTo>
                  <a:cubicBezTo>
                    <a:pt x="8712" y="17099"/>
                    <a:pt x="8536" y="16933"/>
                    <a:pt x="8316" y="16891"/>
                  </a:cubicBezTo>
                  <a:cubicBezTo>
                    <a:pt x="7304" y="16707"/>
                    <a:pt x="6344" y="16311"/>
                    <a:pt x="5499" y="15729"/>
                  </a:cubicBezTo>
                  <a:cubicBezTo>
                    <a:pt x="5404" y="15662"/>
                    <a:pt x="5293" y="15629"/>
                    <a:pt x="5181" y="15629"/>
                  </a:cubicBezTo>
                  <a:cubicBezTo>
                    <a:pt x="5081" y="15629"/>
                    <a:pt x="4979" y="15656"/>
                    <a:pt x="4889" y="15710"/>
                  </a:cubicBezTo>
                  <a:lnTo>
                    <a:pt x="4146" y="16154"/>
                  </a:lnTo>
                  <a:lnTo>
                    <a:pt x="3171" y="15179"/>
                  </a:lnTo>
                  <a:lnTo>
                    <a:pt x="3615" y="14436"/>
                  </a:lnTo>
                  <a:cubicBezTo>
                    <a:pt x="3729" y="14246"/>
                    <a:pt x="3723" y="14007"/>
                    <a:pt x="3597" y="13826"/>
                  </a:cubicBezTo>
                  <a:cubicBezTo>
                    <a:pt x="3014" y="12981"/>
                    <a:pt x="2618" y="12021"/>
                    <a:pt x="2434" y="11009"/>
                  </a:cubicBezTo>
                  <a:cubicBezTo>
                    <a:pt x="2392" y="10789"/>
                    <a:pt x="2226" y="10614"/>
                    <a:pt x="2011" y="10562"/>
                  </a:cubicBezTo>
                  <a:lnTo>
                    <a:pt x="1133" y="10351"/>
                  </a:lnTo>
                  <a:lnTo>
                    <a:pt x="1133" y="8974"/>
                  </a:lnTo>
                  <a:lnTo>
                    <a:pt x="2008" y="8763"/>
                  </a:lnTo>
                  <a:cubicBezTo>
                    <a:pt x="2226" y="8711"/>
                    <a:pt x="2392" y="8536"/>
                    <a:pt x="2431" y="8316"/>
                  </a:cubicBezTo>
                  <a:cubicBezTo>
                    <a:pt x="2615" y="7304"/>
                    <a:pt x="3014" y="6344"/>
                    <a:pt x="3597" y="5499"/>
                  </a:cubicBezTo>
                  <a:cubicBezTo>
                    <a:pt x="3720" y="5317"/>
                    <a:pt x="3729" y="5079"/>
                    <a:pt x="3615" y="4889"/>
                  </a:cubicBezTo>
                  <a:lnTo>
                    <a:pt x="3171" y="4146"/>
                  </a:lnTo>
                  <a:lnTo>
                    <a:pt x="4146" y="3171"/>
                  </a:lnTo>
                  <a:lnTo>
                    <a:pt x="4889" y="3614"/>
                  </a:lnTo>
                  <a:cubicBezTo>
                    <a:pt x="4979" y="3669"/>
                    <a:pt x="5081" y="3696"/>
                    <a:pt x="5181" y="3696"/>
                  </a:cubicBezTo>
                  <a:cubicBezTo>
                    <a:pt x="5293" y="3696"/>
                    <a:pt x="5404" y="3663"/>
                    <a:pt x="5499" y="3596"/>
                  </a:cubicBezTo>
                  <a:cubicBezTo>
                    <a:pt x="6344" y="3014"/>
                    <a:pt x="7304" y="2618"/>
                    <a:pt x="8316" y="2434"/>
                  </a:cubicBezTo>
                  <a:cubicBezTo>
                    <a:pt x="8536" y="2392"/>
                    <a:pt x="8712" y="2226"/>
                    <a:pt x="8763" y="2008"/>
                  </a:cubicBezTo>
                  <a:lnTo>
                    <a:pt x="8974" y="1132"/>
                  </a:lnTo>
                  <a:close/>
                  <a:moveTo>
                    <a:pt x="8530" y="0"/>
                  </a:moveTo>
                  <a:cubicBezTo>
                    <a:pt x="8268" y="0"/>
                    <a:pt x="8041" y="178"/>
                    <a:pt x="7981" y="432"/>
                  </a:cubicBezTo>
                  <a:lnTo>
                    <a:pt x="7748" y="1392"/>
                  </a:lnTo>
                  <a:cubicBezTo>
                    <a:pt x="6833" y="1604"/>
                    <a:pt x="5961" y="1963"/>
                    <a:pt x="5167" y="2461"/>
                  </a:cubicBezTo>
                  <a:lnTo>
                    <a:pt x="4348" y="1969"/>
                  </a:lnTo>
                  <a:cubicBezTo>
                    <a:pt x="4260" y="1915"/>
                    <a:pt x="4160" y="1889"/>
                    <a:pt x="4061" y="1889"/>
                  </a:cubicBezTo>
                  <a:cubicBezTo>
                    <a:pt x="3913" y="1889"/>
                    <a:pt x="3767" y="1946"/>
                    <a:pt x="3657" y="2056"/>
                  </a:cubicBezTo>
                  <a:lnTo>
                    <a:pt x="2057" y="3657"/>
                  </a:lnTo>
                  <a:cubicBezTo>
                    <a:pt x="1872" y="3841"/>
                    <a:pt x="1839" y="4125"/>
                    <a:pt x="1972" y="4348"/>
                  </a:cubicBezTo>
                  <a:lnTo>
                    <a:pt x="2461" y="5163"/>
                  </a:lnTo>
                  <a:cubicBezTo>
                    <a:pt x="1963" y="5958"/>
                    <a:pt x="1604" y="6830"/>
                    <a:pt x="1395" y="7745"/>
                  </a:cubicBezTo>
                  <a:lnTo>
                    <a:pt x="435" y="7978"/>
                  </a:lnTo>
                  <a:cubicBezTo>
                    <a:pt x="179" y="8041"/>
                    <a:pt x="0" y="8267"/>
                    <a:pt x="0" y="8530"/>
                  </a:cubicBezTo>
                  <a:lnTo>
                    <a:pt x="0" y="10795"/>
                  </a:lnTo>
                  <a:cubicBezTo>
                    <a:pt x="0" y="11057"/>
                    <a:pt x="179" y="11284"/>
                    <a:pt x="432" y="11344"/>
                  </a:cubicBezTo>
                  <a:lnTo>
                    <a:pt x="1392" y="11580"/>
                  </a:lnTo>
                  <a:cubicBezTo>
                    <a:pt x="1604" y="12492"/>
                    <a:pt x="1963" y="13364"/>
                    <a:pt x="2461" y="14158"/>
                  </a:cubicBezTo>
                  <a:lnTo>
                    <a:pt x="1969" y="14977"/>
                  </a:lnTo>
                  <a:cubicBezTo>
                    <a:pt x="1836" y="15200"/>
                    <a:pt x="1872" y="15484"/>
                    <a:pt x="2057" y="15668"/>
                  </a:cubicBezTo>
                  <a:lnTo>
                    <a:pt x="3657" y="17268"/>
                  </a:lnTo>
                  <a:cubicBezTo>
                    <a:pt x="3766" y="17378"/>
                    <a:pt x="3911" y="17435"/>
                    <a:pt x="4057" y="17435"/>
                  </a:cubicBezTo>
                  <a:cubicBezTo>
                    <a:pt x="4157" y="17435"/>
                    <a:pt x="4258" y="17408"/>
                    <a:pt x="4348" y="17353"/>
                  </a:cubicBezTo>
                  <a:lnTo>
                    <a:pt x="5164" y="16864"/>
                  </a:lnTo>
                  <a:cubicBezTo>
                    <a:pt x="5958" y="17362"/>
                    <a:pt x="6830" y="17721"/>
                    <a:pt x="7745" y="17930"/>
                  </a:cubicBezTo>
                  <a:lnTo>
                    <a:pt x="7978" y="18890"/>
                  </a:lnTo>
                  <a:cubicBezTo>
                    <a:pt x="8041" y="19147"/>
                    <a:pt x="8268" y="19325"/>
                    <a:pt x="8530" y="19325"/>
                  </a:cubicBezTo>
                  <a:lnTo>
                    <a:pt x="10795" y="19325"/>
                  </a:lnTo>
                  <a:cubicBezTo>
                    <a:pt x="11058" y="19325"/>
                    <a:pt x="11284" y="19147"/>
                    <a:pt x="11344" y="18893"/>
                  </a:cubicBezTo>
                  <a:lnTo>
                    <a:pt x="11577" y="17933"/>
                  </a:lnTo>
                  <a:cubicBezTo>
                    <a:pt x="12492" y="17721"/>
                    <a:pt x="13364" y="17362"/>
                    <a:pt x="14159" y="16864"/>
                  </a:cubicBezTo>
                  <a:lnTo>
                    <a:pt x="14977" y="17356"/>
                  </a:lnTo>
                  <a:cubicBezTo>
                    <a:pt x="15066" y="17410"/>
                    <a:pt x="15166" y="17436"/>
                    <a:pt x="15266" y="17436"/>
                  </a:cubicBezTo>
                  <a:cubicBezTo>
                    <a:pt x="15413" y="17436"/>
                    <a:pt x="15559" y="17379"/>
                    <a:pt x="15668" y="17271"/>
                  </a:cubicBezTo>
                  <a:lnTo>
                    <a:pt x="17269" y="15668"/>
                  </a:lnTo>
                  <a:cubicBezTo>
                    <a:pt x="17453" y="15484"/>
                    <a:pt x="17489" y="15200"/>
                    <a:pt x="17353" y="14977"/>
                  </a:cubicBezTo>
                  <a:lnTo>
                    <a:pt x="16864" y="14161"/>
                  </a:lnTo>
                  <a:cubicBezTo>
                    <a:pt x="17362" y="13367"/>
                    <a:pt x="17722" y="12495"/>
                    <a:pt x="17930" y="11580"/>
                  </a:cubicBezTo>
                  <a:lnTo>
                    <a:pt x="18890" y="11347"/>
                  </a:lnTo>
                  <a:cubicBezTo>
                    <a:pt x="19147" y="11284"/>
                    <a:pt x="19325" y="11057"/>
                    <a:pt x="19325" y="10795"/>
                  </a:cubicBezTo>
                  <a:lnTo>
                    <a:pt x="19325" y="8530"/>
                  </a:lnTo>
                  <a:cubicBezTo>
                    <a:pt x="19325" y="8267"/>
                    <a:pt x="19147" y="8041"/>
                    <a:pt x="18893" y="7981"/>
                  </a:cubicBezTo>
                  <a:lnTo>
                    <a:pt x="17933" y="7748"/>
                  </a:lnTo>
                  <a:cubicBezTo>
                    <a:pt x="17722" y="6833"/>
                    <a:pt x="17362" y="5961"/>
                    <a:pt x="16864" y="5166"/>
                  </a:cubicBezTo>
                  <a:lnTo>
                    <a:pt x="17356" y="4348"/>
                  </a:lnTo>
                  <a:cubicBezTo>
                    <a:pt x="17489" y="4128"/>
                    <a:pt x="17453" y="3841"/>
                    <a:pt x="17272" y="3657"/>
                  </a:cubicBezTo>
                  <a:lnTo>
                    <a:pt x="15668" y="2056"/>
                  </a:lnTo>
                  <a:cubicBezTo>
                    <a:pt x="15559" y="1947"/>
                    <a:pt x="15415" y="1890"/>
                    <a:pt x="15268" y="1890"/>
                  </a:cubicBezTo>
                  <a:cubicBezTo>
                    <a:pt x="15168" y="1890"/>
                    <a:pt x="15068" y="1917"/>
                    <a:pt x="14977" y="1972"/>
                  </a:cubicBezTo>
                  <a:lnTo>
                    <a:pt x="14162" y="2461"/>
                  </a:lnTo>
                  <a:cubicBezTo>
                    <a:pt x="13367" y="1963"/>
                    <a:pt x="12495" y="1604"/>
                    <a:pt x="11580" y="1395"/>
                  </a:cubicBezTo>
                  <a:lnTo>
                    <a:pt x="11347" y="435"/>
                  </a:lnTo>
                  <a:cubicBezTo>
                    <a:pt x="11284" y="178"/>
                    <a:pt x="11058" y="0"/>
                    <a:pt x="107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" name="Google Shape;477;p26">
              <a:extLst>
                <a:ext uri="{FF2B5EF4-FFF2-40B4-BE49-F238E27FC236}">
                  <a16:creationId xmlns:a16="http://schemas.microsoft.com/office/drawing/2014/main" id="{2E1B0534-FB92-3643-9076-959F5866A391}"/>
                </a:ext>
              </a:extLst>
            </p:cNvPr>
            <p:cNvSpPr/>
            <p:nvPr/>
          </p:nvSpPr>
          <p:spPr>
            <a:xfrm>
              <a:off x="2762000" y="918475"/>
              <a:ext cx="311400" cy="311400"/>
            </a:xfrm>
            <a:custGeom>
              <a:avLst/>
              <a:gdLst/>
              <a:ahLst/>
              <a:cxnLst/>
              <a:rect l="l" t="t" r="r" b="b"/>
              <a:pathLst>
                <a:path w="12456" h="12456" extrusionOk="0">
                  <a:moveTo>
                    <a:pt x="6227" y="1133"/>
                  </a:moveTo>
                  <a:cubicBezTo>
                    <a:pt x="9038" y="1133"/>
                    <a:pt x="11323" y="3418"/>
                    <a:pt x="11323" y="6226"/>
                  </a:cubicBezTo>
                  <a:cubicBezTo>
                    <a:pt x="11323" y="9038"/>
                    <a:pt x="9038" y="11323"/>
                    <a:pt x="6227" y="11323"/>
                  </a:cubicBezTo>
                  <a:cubicBezTo>
                    <a:pt x="3419" y="11323"/>
                    <a:pt x="1133" y="9038"/>
                    <a:pt x="1133" y="6226"/>
                  </a:cubicBezTo>
                  <a:cubicBezTo>
                    <a:pt x="1133" y="3418"/>
                    <a:pt x="3419" y="1133"/>
                    <a:pt x="6227" y="1133"/>
                  </a:cubicBezTo>
                  <a:close/>
                  <a:moveTo>
                    <a:pt x="6227" y="0"/>
                  </a:moveTo>
                  <a:cubicBezTo>
                    <a:pt x="2794" y="0"/>
                    <a:pt x="1" y="2793"/>
                    <a:pt x="1" y="6226"/>
                  </a:cubicBezTo>
                  <a:cubicBezTo>
                    <a:pt x="1" y="9663"/>
                    <a:pt x="2794" y="12456"/>
                    <a:pt x="6227" y="12456"/>
                  </a:cubicBezTo>
                  <a:cubicBezTo>
                    <a:pt x="9663" y="12456"/>
                    <a:pt x="12456" y="9663"/>
                    <a:pt x="12456" y="6226"/>
                  </a:cubicBezTo>
                  <a:cubicBezTo>
                    <a:pt x="12456" y="2793"/>
                    <a:pt x="9663" y="0"/>
                    <a:pt x="62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" name="Google Shape;478;p26">
              <a:extLst>
                <a:ext uri="{FF2B5EF4-FFF2-40B4-BE49-F238E27FC236}">
                  <a16:creationId xmlns:a16="http://schemas.microsoft.com/office/drawing/2014/main" id="{893E7FF9-E430-2D49-91DC-C3C7993C7D17}"/>
                </a:ext>
              </a:extLst>
            </p:cNvPr>
            <p:cNvSpPr/>
            <p:nvPr/>
          </p:nvSpPr>
          <p:spPr>
            <a:xfrm>
              <a:off x="2810775" y="975075"/>
              <a:ext cx="206025" cy="198150"/>
            </a:xfrm>
            <a:custGeom>
              <a:avLst/>
              <a:gdLst/>
              <a:ahLst/>
              <a:cxnLst/>
              <a:rect l="l" t="t" r="r" b="b"/>
              <a:pathLst>
                <a:path w="8241" h="7926" extrusionOk="0">
                  <a:moveTo>
                    <a:pt x="4275" y="1132"/>
                  </a:moveTo>
                  <a:cubicBezTo>
                    <a:pt x="4640" y="1132"/>
                    <a:pt x="5009" y="1203"/>
                    <a:pt x="5360" y="1348"/>
                  </a:cubicBezTo>
                  <a:cubicBezTo>
                    <a:pt x="6416" y="1785"/>
                    <a:pt x="7108" y="2818"/>
                    <a:pt x="7108" y="3962"/>
                  </a:cubicBezTo>
                  <a:cubicBezTo>
                    <a:pt x="7105" y="5527"/>
                    <a:pt x="5840" y="6792"/>
                    <a:pt x="4276" y="6795"/>
                  </a:cubicBezTo>
                  <a:cubicBezTo>
                    <a:pt x="3131" y="6795"/>
                    <a:pt x="2099" y="6103"/>
                    <a:pt x="1661" y="5046"/>
                  </a:cubicBezTo>
                  <a:cubicBezTo>
                    <a:pt x="1223" y="3987"/>
                    <a:pt x="1465" y="2770"/>
                    <a:pt x="2274" y="1961"/>
                  </a:cubicBezTo>
                  <a:cubicBezTo>
                    <a:pt x="2815" y="1419"/>
                    <a:pt x="3538" y="1132"/>
                    <a:pt x="4275" y="1132"/>
                  </a:cubicBezTo>
                  <a:close/>
                  <a:moveTo>
                    <a:pt x="4276" y="1"/>
                  </a:moveTo>
                  <a:cubicBezTo>
                    <a:pt x="2672" y="1"/>
                    <a:pt x="1229" y="964"/>
                    <a:pt x="613" y="2447"/>
                  </a:cubicBezTo>
                  <a:cubicBezTo>
                    <a:pt x="0" y="3926"/>
                    <a:pt x="341" y="5632"/>
                    <a:pt x="1474" y="6764"/>
                  </a:cubicBezTo>
                  <a:cubicBezTo>
                    <a:pt x="2232" y="7523"/>
                    <a:pt x="3247" y="7926"/>
                    <a:pt x="4279" y="7926"/>
                  </a:cubicBezTo>
                  <a:cubicBezTo>
                    <a:pt x="4789" y="7926"/>
                    <a:pt x="5302" y="7828"/>
                    <a:pt x="5791" y="7625"/>
                  </a:cubicBezTo>
                  <a:cubicBezTo>
                    <a:pt x="7274" y="7009"/>
                    <a:pt x="8240" y="5566"/>
                    <a:pt x="8240" y="3962"/>
                  </a:cubicBezTo>
                  <a:cubicBezTo>
                    <a:pt x="8237" y="1773"/>
                    <a:pt x="6465" y="1"/>
                    <a:pt x="42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" name="Google Shape;479;p26">
            <a:extLst>
              <a:ext uri="{FF2B5EF4-FFF2-40B4-BE49-F238E27FC236}">
                <a16:creationId xmlns:a16="http://schemas.microsoft.com/office/drawing/2014/main" id="{1F220040-39F8-DF40-9E52-4DA82C9F26BB}"/>
              </a:ext>
            </a:extLst>
          </p:cNvPr>
          <p:cNvGrpSpPr/>
          <p:nvPr/>
        </p:nvGrpSpPr>
        <p:grpSpPr>
          <a:xfrm>
            <a:off x="6472391" y="3157107"/>
            <a:ext cx="276236" cy="340151"/>
            <a:chOff x="3316000" y="4399325"/>
            <a:chExt cx="392325" cy="483100"/>
          </a:xfrm>
        </p:grpSpPr>
        <p:sp>
          <p:nvSpPr>
            <p:cNvPr id="26" name="Google Shape;480;p26">
              <a:extLst>
                <a:ext uri="{FF2B5EF4-FFF2-40B4-BE49-F238E27FC236}">
                  <a16:creationId xmlns:a16="http://schemas.microsoft.com/office/drawing/2014/main" id="{AD41B9E4-8991-F240-8C45-497A1FC5FE1F}"/>
                </a:ext>
              </a:extLst>
            </p:cNvPr>
            <p:cNvSpPr/>
            <p:nvPr/>
          </p:nvSpPr>
          <p:spPr>
            <a:xfrm>
              <a:off x="3316000" y="4399325"/>
              <a:ext cx="392325" cy="483100"/>
            </a:xfrm>
            <a:custGeom>
              <a:avLst/>
              <a:gdLst/>
              <a:ahLst/>
              <a:cxnLst/>
              <a:rect l="l" t="t" r="r" b="b"/>
              <a:pathLst>
                <a:path w="15693" h="19324" extrusionOk="0">
                  <a:moveTo>
                    <a:pt x="7824" y="1132"/>
                  </a:moveTo>
                  <a:cubicBezTo>
                    <a:pt x="8714" y="1132"/>
                    <a:pt x="9554" y="1551"/>
                    <a:pt x="10088" y="2264"/>
                  </a:cubicBezTo>
                  <a:cubicBezTo>
                    <a:pt x="9551" y="2977"/>
                    <a:pt x="8711" y="3393"/>
                    <a:pt x="7824" y="3396"/>
                  </a:cubicBezTo>
                  <a:lnTo>
                    <a:pt x="5049" y="3396"/>
                  </a:lnTo>
                  <a:cubicBezTo>
                    <a:pt x="5321" y="2080"/>
                    <a:pt x="6477" y="1135"/>
                    <a:pt x="7824" y="1132"/>
                  </a:cubicBezTo>
                  <a:close/>
                  <a:moveTo>
                    <a:pt x="10595" y="3393"/>
                  </a:moveTo>
                  <a:cubicBezTo>
                    <a:pt x="10635" y="3580"/>
                    <a:pt x="10653" y="3771"/>
                    <a:pt x="10653" y="3964"/>
                  </a:cubicBezTo>
                  <a:lnTo>
                    <a:pt x="10653" y="6304"/>
                  </a:lnTo>
                  <a:cubicBezTo>
                    <a:pt x="10653" y="7865"/>
                    <a:pt x="9385" y="9133"/>
                    <a:pt x="7824" y="9133"/>
                  </a:cubicBezTo>
                  <a:cubicBezTo>
                    <a:pt x="6260" y="9133"/>
                    <a:pt x="4991" y="7865"/>
                    <a:pt x="4991" y="6304"/>
                  </a:cubicBezTo>
                  <a:lnTo>
                    <a:pt x="4991" y="4529"/>
                  </a:lnTo>
                  <a:lnTo>
                    <a:pt x="7824" y="4529"/>
                  </a:lnTo>
                  <a:cubicBezTo>
                    <a:pt x="8859" y="4525"/>
                    <a:pt x="9856" y="4121"/>
                    <a:pt x="10595" y="3393"/>
                  </a:cubicBezTo>
                  <a:close/>
                  <a:moveTo>
                    <a:pt x="6465" y="10027"/>
                  </a:moveTo>
                  <a:cubicBezTo>
                    <a:pt x="6903" y="10187"/>
                    <a:pt x="7362" y="10267"/>
                    <a:pt x="7823" y="10267"/>
                  </a:cubicBezTo>
                  <a:cubicBezTo>
                    <a:pt x="8283" y="10267"/>
                    <a:pt x="8743" y="10187"/>
                    <a:pt x="9182" y="10027"/>
                  </a:cubicBezTo>
                  <a:lnTo>
                    <a:pt x="9182" y="10027"/>
                  </a:lnTo>
                  <a:lnTo>
                    <a:pt x="7824" y="12071"/>
                  </a:lnTo>
                  <a:lnTo>
                    <a:pt x="6465" y="10027"/>
                  </a:lnTo>
                  <a:close/>
                  <a:moveTo>
                    <a:pt x="10152" y="10610"/>
                  </a:moveTo>
                  <a:lnTo>
                    <a:pt x="11051" y="11476"/>
                  </a:lnTo>
                  <a:lnTo>
                    <a:pt x="9433" y="13904"/>
                  </a:lnTo>
                  <a:lnTo>
                    <a:pt x="8551" y="13022"/>
                  </a:lnTo>
                  <a:lnTo>
                    <a:pt x="10152" y="10610"/>
                  </a:lnTo>
                  <a:close/>
                  <a:moveTo>
                    <a:pt x="5493" y="10610"/>
                  </a:moveTo>
                  <a:lnTo>
                    <a:pt x="7096" y="13022"/>
                  </a:lnTo>
                  <a:lnTo>
                    <a:pt x="6211" y="13907"/>
                  </a:lnTo>
                  <a:lnTo>
                    <a:pt x="4593" y="11476"/>
                  </a:lnTo>
                  <a:lnTo>
                    <a:pt x="5493" y="10610"/>
                  </a:lnTo>
                  <a:close/>
                  <a:moveTo>
                    <a:pt x="3630" y="12074"/>
                  </a:moveTo>
                  <a:lnTo>
                    <a:pt x="5653" y="15109"/>
                  </a:lnTo>
                  <a:cubicBezTo>
                    <a:pt x="5746" y="15251"/>
                    <a:pt x="5900" y="15341"/>
                    <a:pt x="6069" y="15356"/>
                  </a:cubicBezTo>
                  <a:cubicBezTo>
                    <a:pt x="6087" y="15359"/>
                    <a:pt x="6106" y="15359"/>
                    <a:pt x="6124" y="15359"/>
                  </a:cubicBezTo>
                  <a:cubicBezTo>
                    <a:pt x="6275" y="15359"/>
                    <a:pt x="6417" y="15302"/>
                    <a:pt x="6525" y="15193"/>
                  </a:cubicBezTo>
                  <a:lnTo>
                    <a:pt x="7256" y="14463"/>
                  </a:lnTo>
                  <a:lnTo>
                    <a:pt x="7256" y="18192"/>
                  </a:lnTo>
                  <a:lnTo>
                    <a:pt x="2247" y="18192"/>
                  </a:lnTo>
                  <a:lnTo>
                    <a:pt x="1332" y="13502"/>
                  </a:lnTo>
                  <a:cubicBezTo>
                    <a:pt x="1329" y="13493"/>
                    <a:pt x="1326" y="13484"/>
                    <a:pt x="1326" y="13475"/>
                  </a:cubicBezTo>
                  <a:cubicBezTo>
                    <a:pt x="1235" y="13110"/>
                    <a:pt x="1438" y="12735"/>
                    <a:pt x="1791" y="12612"/>
                  </a:cubicBezTo>
                  <a:lnTo>
                    <a:pt x="3630" y="12074"/>
                  </a:lnTo>
                  <a:close/>
                  <a:moveTo>
                    <a:pt x="12015" y="12074"/>
                  </a:moveTo>
                  <a:lnTo>
                    <a:pt x="13899" y="12612"/>
                  </a:lnTo>
                  <a:cubicBezTo>
                    <a:pt x="14252" y="12735"/>
                    <a:pt x="14454" y="13110"/>
                    <a:pt x="14367" y="13475"/>
                  </a:cubicBezTo>
                  <a:cubicBezTo>
                    <a:pt x="14364" y="13481"/>
                    <a:pt x="14361" y="13490"/>
                    <a:pt x="14361" y="13496"/>
                  </a:cubicBezTo>
                  <a:lnTo>
                    <a:pt x="13395" y="18192"/>
                  </a:lnTo>
                  <a:lnTo>
                    <a:pt x="8388" y="18192"/>
                  </a:lnTo>
                  <a:lnTo>
                    <a:pt x="8388" y="14463"/>
                  </a:lnTo>
                  <a:lnTo>
                    <a:pt x="9119" y="15196"/>
                  </a:lnTo>
                  <a:cubicBezTo>
                    <a:pt x="9228" y="15302"/>
                    <a:pt x="9370" y="15362"/>
                    <a:pt x="9521" y="15362"/>
                  </a:cubicBezTo>
                  <a:cubicBezTo>
                    <a:pt x="9539" y="15362"/>
                    <a:pt x="9557" y="15359"/>
                    <a:pt x="9578" y="15359"/>
                  </a:cubicBezTo>
                  <a:cubicBezTo>
                    <a:pt x="9744" y="15341"/>
                    <a:pt x="9898" y="15251"/>
                    <a:pt x="9992" y="15109"/>
                  </a:cubicBezTo>
                  <a:lnTo>
                    <a:pt x="12015" y="12074"/>
                  </a:lnTo>
                  <a:close/>
                  <a:moveTo>
                    <a:pt x="7823" y="1"/>
                  </a:moveTo>
                  <a:cubicBezTo>
                    <a:pt x="7476" y="1"/>
                    <a:pt x="7126" y="46"/>
                    <a:pt x="6779" y="141"/>
                  </a:cubicBezTo>
                  <a:cubicBezTo>
                    <a:pt x="5055" y="612"/>
                    <a:pt x="3859" y="2176"/>
                    <a:pt x="3859" y="3964"/>
                  </a:cubicBezTo>
                  <a:lnTo>
                    <a:pt x="3859" y="6304"/>
                  </a:lnTo>
                  <a:cubicBezTo>
                    <a:pt x="3859" y="7355"/>
                    <a:pt x="4279" y="8363"/>
                    <a:pt x="5022" y="9106"/>
                  </a:cubicBezTo>
                  <a:lnTo>
                    <a:pt x="5022" y="9489"/>
                  </a:lnTo>
                  <a:lnTo>
                    <a:pt x="3539" y="10921"/>
                  </a:lnTo>
                  <a:lnTo>
                    <a:pt x="1462" y="11528"/>
                  </a:lnTo>
                  <a:lnTo>
                    <a:pt x="1444" y="11534"/>
                  </a:lnTo>
                  <a:cubicBezTo>
                    <a:pt x="529" y="11842"/>
                    <a:pt x="0" y="12796"/>
                    <a:pt x="221" y="13735"/>
                  </a:cubicBezTo>
                  <a:lnTo>
                    <a:pt x="1223" y="18868"/>
                  </a:lnTo>
                  <a:cubicBezTo>
                    <a:pt x="1274" y="19131"/>
                    <a:pt x="1507" y="19324"/>
                    <a:pt x="1779" y="19324"/>
                  </a:cubicBezTo>
                  <a:cubicBezTo>
                    <a:pt x="1794" y="19324"/>
                    <a:pt x="1809" y="19324"/>
                    <a:pt x="1824" y="19321"/>
                  </a:cubicBezTo>
                  <a:cubicBezTo>
                    <a:pt x="1839" y="19321"/>
                    <a:pt x="1854" y="19324"/>
                    <a:pt x="1869" y="19324"/>
                  </a:cubicBezTo>
                  <a:lnTo>
                    <a:pt x="13856" y="19324"/>
                  </a:lnTo>
                  <a:cubicBezTo>
                    <a:pt x="14125" y="19324"/>
                    <a:pt x="14358" y="19134"/>
                    <a:pt x="14412" y="18871"/>
                  </a:cubicBezTo>
                  <a:lnTo>
                    <a:pt x="15469" y="13735"/>
                  </a:lnTo>
                  <a:cubicBezTo>
                    <a:pt x="15692" y="12796"/>
                    <a:pt x="15164" y="11842"/>
                    <a:pt x="14249" y="11534"/>
                  </a:cubicBezTo>
                  <a:lnTo>
                    <a:pt x="14225" y="11525"/>
                  </a:lnTo>
                  <a:lnTo>
                    <a:pt x="12108" y="10921"/>
                  </a:lnTo>
                  <a:lnTo>
                    <a:pt x="10623" y="9489"/>
                  </a:lnTo>
                  <a:lnTo>
                    <a:pt x="10623" y="9103"/>
                  </a:lnTo>
                  <a:cubicBezTo>
                    <a:pt x="11368" y="8363"/>
                    <a:pt x="11785" y="7355"/>
                    <a:pt x="11785" y="6304"/>
                  </a:cubicBezTo>
                  <a:lnTo>
                    <a:pt x="11785" y="3964"/>
                  </a:lnTo>
                  <a:cubicBezTo>
                    <a:pt x="11785" y="3281"/>
                    <a:pt x="11610" y="2611"/>
                    <a:pt x="11275" y="2019"/>
                  </a:cubicBezTo>
                  <a:cubicBezTo>
                    <a:pt x="11263" y="1995"/>
                    <a:pt x="11251" y="1971"/>
                    <a:pt x="11233" y="1950"/>
                  </a:cubicBezTo>
                  <a:cubicBezTo>
                    <a:pt x="10507" y="720"/>
                    <a:pt x="9197" y="1"/>
                    <a:pt x="7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" name="Google Shape;481;p26">
              <a:extLst>
                <a:ext uri="{FF2B5EF4-FFF2-40B4-BE49-F238E27FC236}">
                  <a16:creationId xmlns:a16="http://schemas.microsoft.com/office/drawing/2014/main" id="{27BB6E94-5D3B-1B4A-96A6-50928A31DC5B}"/>
                </a:ext>
              </a:extLst>
            </p:cNvPr>
            <p:cNvSpPr/>
            <p:nvPr/>
          </p:nvSpPr>
          <p:spPr>
            <a:xfrm>
              <a:off x="3582300" y="4797475"/>
              <a:ext cx="56650" cy="28350"/>
            </a:xfrm>
            <a:custGeom>
              <a:avLst/>
              <a:gdLst/>
              <a:ahLst/>
              <a:cxnLst/>
              <a:rect l="l" t="t" r="r" b="b"/>
              <a:pathLst>
                <a:path w="2266" h="1134" extrusionOk="0">
                  <a:moveTo>
                    <a:pt x="569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8" name="Google Shape;482;p26">
            <a:extLst>
              <a:ext uri="{FF2B5EF4-FFF2-40B4-BE49-F238E27FC236}">
                <a16:creationId xmlns:a16="http://schemas.microsoft.com/office/drawing/2014/main" id="{8358DFC6-31D9-B44B-B877-62DA6A5F944F}"/>
              </a:ext>
            </a:extLst>
          </p:cNvPr>
          <p:cNvGrpSpPr/>
          <p:nvPr/>
        </p:nvGrpSpPr>
        <p:grpSpPr>
          <a:xfrm>
            <a:off x="2475650" y="3159565"/>
            <a:ext cx="308234" cy="308234"/>
            <a:chOff x="892750" y="4993750"/>
            <a:chExt cx="483125" cy="483125"/>
          </a:xfrm>
        </p:grpSpPr>
        <p:sp>
          <p:nvSpPr>
            <p:cNvPr id="29" name="Google Shape;483;p26">
              <a:extLst>
                <a:ext uri="{FF2B5EF4-FFF2-40B4-BE49-F238E27FC236}">
                  <a16:creationId xmlns:a16="http://schemas.microsoft.com/office/drawing/2014/main" id="{3EAC40E7-7D4E-6742-BFAC-A22375F3180C}"/>
                </a:ext>
              </a:extLst>
            </p:cNvPr>
            <p:cNvSpPr/>
            <p:nvPr/>
          </p:nvSpPr>
          <p:spPr>
            <a:xfrm>
              <a:off x="8927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5" y="17352"/>
                    <a:pt x="11823" y="18193"/>
                    <a:pt x="9662" y="18193"/>
                  </a:cubicBezTo>
                  <a:cubicBezTo>
                    <a:pt x="7501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1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4" y="12208"/>
                    <a:pt x="19324" y="9663"/>
                  </a:cubicBezTo>
                  <a:cubicBezTo>
                    <a:pt x="19324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" name="Google Shape;484;p26">
              <a:extLst>
                <a:ext uri="{FF2B5EF4-FFF2-40B4-BE49-F238E27FC236}">
                  <a16:creationId xmlns:a16="http://schemas.microsoft.com/office/drawing/2014/main" id="{7064C161-5C8E-E74F-9C59-121AA6674E87}"/>
                </a:ext>
              </a:extLst>
            </p:cNvPr>
            <p:cNvSpPr/>
            <p:nvPr/>
          </p:nvSpPr>
          <p:spPr>
            <a:xfrm>
              <a:off x="1021000" y="5052250"/>
              <a:ext cx="230775" cy="253450"/>
            </a:xfrm>
            <a:custGeom>
              <a:avLst/>
              <a:gdLst/>
              <a:ahLst/>
              <a:cxnLst/>
              <a:rect l="l" t="t" r="r" b="b"/>
              <a:pathLst>
                <a:path w="9231" h="10138" extrusionOk="0">
                  <a:moveTo>
                    <a:pt x="4532" y="1133"/>
                  </a:moveTo>
                  <a:cubicBezTo>
                    <a:pt x="5450" y="1133"/>
                    <a:pt x="6326" y="1483"/>
                    <a:pt x="6936" y="2090"/>
                  </a:cubicBezTo>
                  <a:cubicBezTo>
                    <a:pt x="8261" y="3419"/>
                    <a:pt x="8261" y="5568"/>
                    <a:pt x="6936" y="6894"/>
                  </a:cubicBezTo>
                  <a:lnTo>
                    <a:pt x="6933" y="6894"/>
                  </a:lnTo>
                  <a:cubicBezTo>
                    <a:pt x="6688" y="7142"/>
                    <a:pt x="6404" y="7347"/>
                    <a:pt x="6096" y="7510"/>
                  </a:cubicBezTo>
                  <a:cubicBezTo>
                    <a:pt x="5595" y="7767"/>
                    <a:pt x="5275" y="8135"/>
                    <a:pt x="5154" y="8600"/>
                  </a:cubicBezTo>
                  <a:cubicBezTo>
                    <a:pt x="5079" y="8842"/>
                    <a:pt x="4856" y="9000"/>
                    <a:pt x="4614" y="9000"/>
                  </a:cubicBezTo>
                  <a:cubicBezTo>
                    <a:pt x="4566" y="9000"/>
                    <a:pt x="4517" y="8993"/>
                    <a:pt x="4469" y="8980"/>
                  </a:cubicBezTo>
                  <a:cubicBezTo>
                    <a:pt x="4176" y="8905"/>
                    <a:pt x="3995" y="8612"/>
                    <a:pt x="4058" y="8316"/>
                  </a:cubicBezTo>
                  <a:cubicBezTo>
                    <a:pt x="4254" y="7534"/>
                    <a:pt x="4765" y="6924"/>
                    <a:pt x="5574" y="6504"/>
                  </a:cubicBezTo>
                  <a:cubicBezTo>
                    <a:pt x="6936" y="5801"/>
                    <a:pt x="7220" y="3974"/>
                    <a:pt x="6136" y="2890"/>
                  </a:cubicBezTo>
                  <a:cubicBezTo>
                    <a:pt x="5690" y="2458"/>
                    <a:pt x="5113" y="2243"/>
                    <a:pt x="4535" y="2243"/>
                  </a:cubicBezTo>
                  <a:cubicBezTo>
                    <a:pt x="3958" y="2243"/>
                    <a:pt x="3380" y="2458"/>
                    <a:pt x="2935" y="2890"/>
                  </a:cubicBezTo>
                  <a:cubicBezTo>
                    <a:pt x="2506" y="3313"/>
                    <a:pt x="2268" y="3890"/>
                    <a:pt x="2268" y="4494"/>
                  </a:cubicBezTo>
                  <a:cubicBezTo>
                    <a:pt x="2268" y="4805"/>
                    <a:pt x="2014" y="5058"/>
                    <a:pt x="1703" y="5058"/>
                  </a:cubicBezTo>
                  <a:cubicBezTo>
                    <a:pt x="1389" y="5058"/>
                    <a:pt x="1135" y="4805"/>
                    <a:pt x="1135" y="4494"/>
                  </a:cubicBezTo>
                  <a:cubicBezTo>
                    <a:pt x="1132" y="3591"/>
                    <a:pt x="1492" y="2724"/>
                    <a:pt x="2132" y="2090"/>
                  </a:cubicBezTo>
                  <a:cubicBezTo>
                    <a:pt x="2739" y="1483"/>
                    <a:pt x="3614" y="1133"/>
                    <a:pt x="4532" y="1133"/>
                  </a:cubicBezTo>
                  <a:close/>
                  <a:moveTo>
                    <a:pt x="4532" y="1"/>
                  </a:moveTo>
                  <a:cubicBezTo>
                    <a:pt x="3315" y="1"/>
                    <a:pt x="2150" y="469"/>
                    <a:pt x="1332" y="1290"/>
                  </a:cubicBezTo>
                  <a:cubicBezTo>
                    <a:pt x="477" y="2135"/>
                    <a:pt x="0" y="3289"/>
                    <a:pt x="3" y="4494"/>
                  </a:cubicBezTo>
                  <a:cubicBezTo>
                    <a:pt x="3" y="5430"/>
                    <a:pt x="764" y="6190"/>
                    <a:pt x="1703" y="6190"/>
                  </a:cubicBezTo>
                  <a:cubicBezTo>
                    <a:pt x="2639" y="6190"/>
                    <a:pt x="3400" y="5430"/>
                    <a:pt x="3400" y="4494"/>
                  </a:cubicBezTo>
                  <a:cubicBezTo>
                    <a:pt x="3400" y="3830"/>
                    <a:pt x="3944" y="3358"/>
                    <a:pt x="4535" y="3358"/>
                  </a:cubicBezTo>
                  <a:cubicBezTo>
                    <a:pt x="4731" y="3358"/>
                    <a:pt x="4933" y="3410"/>
                    <a:pt x="5121" y="3524"/>
                  </a:cubicBezTo>
                  <a:cubicBezTo>
                    <a:pt x="5876" y="3986"/>
                    <a:pt x="5837" y="5094"/>
                    <a:pt x="5052" y="5499"/>
                  </a:cubicBezTo>
                  <a:cubicBezTo>
                    <a:pt x="3959" y="6064"/>
                    <a:pt x="3234" y="6945"/>
                    <a:pt x="2959" y="8041"/>
                  </a:cubicBezTo>
                  <a:cubicBezTo>
                    <a:pt x="2742" y="8941"/>
                    <a:pt x="3288" y="9850"/>
                    <a:pt x="4185" y="10083"/>
                  </a:cubicBezTo>
                  <a:cubicBezTo>
                    <a:pt x="4327" y="10119"/>
                    <a:pt x="4470" y="10137"/>
                    <a:pt x="4611" y="10137"/>
                  </a:cubicBezTo>
                  <a:cubicBezTo>
                    <a:pt x="5356" y="10137"/>
                    <a:pt x="6039" y="9642"/>
                    <a:pt x="6247" y="8893"/>
                  </a:cubicBezTo>
                  <a:cubicBezTo>
                    <a:pt x="6262" y="8832"/>
                    <a:pt x="6305" y="8675"/>
                    <a:pt x="6616" y="8515"/>
                  </a:cubicBezTo>
                  <a:cubicBezTo>
                    <a:pt x="7899" y="7851"/>
                    <a:pt x="8787" y="6613"/>
                    <a:pt x="9007" y="5188"/>
                  </a:cubicBezTo>
                  <a:cubicBezTo>
                    <a:pt x="9230" y="3760"/>
                    <a:pt x="8756" y="2313"/>
                    <a:pt x="7736" y="1290"/>
                  </a:cubicBezTo>
                  <a:cubicBezTo>
                    <a:pt x="6918" y="472"/>
                    <a:pt x="5749" y="1"/>
                    <a:pt x="4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485;p26">
              <a:extLst>
                <a:ext uri="{FF2B5EF4-FFF2-40B4-BE49-F238E27FC236}">
                  <a16:creationId xmlns:a16="http://schemas.microsoft.com/office/drawing/2014/main" id="{B90D913C-FB42-5145-8415-DC5F0C3F0D3F}"/>
                </a:ext>
              </a:extLst>
            </p:cNvPr>
            <p:cNvSpPr/>
            <p:nvPr/>
          </p:nvSpPr>
          <p:spPr>
            <a:xfrm>
              <a:off x="1088475" y="5334425"/>
              <a:ext cx="88350" cy="84925"/>
            </a:xfrm>
            <a:custGeom>
              <a:avLst/>
              <a:gdLst/>
              <a:ahLst/>
              <a:cxnLst/>
              <a:rect l="l" t="t" r="r" b="b"/>
              <a:pathLst>
                <a:path w="3534" h="3397" extrusionOk="0">
                  <a:moveTo>
                    <a:pt x="1829" y="1129"/>
                  </a:moveTo>
                  <a:cubicBezTo>
                    <a:pt x="2121" y="1129"/>
                    <a:pt x="2401" y="1356"/>
                    <a:pt x="2401" y="1697"/>
                  </a:cubicBezTo>
                  <a:cubicBezTo>
                    <a:pt x="2401" y="2011"/>
                    <a:pt x="2147" y="2265"/>
                    <a:pt x="1833" y="2265"/>
                  </a:cubicBezTo>
                  <a:cubicBezTo>
                    <a:pt x="1329" y="2265"/>
                    <a:pt x="1075" y="1655"/>
                    <a:pt x="1432" y="1296"/>
                  </a:cubicBezTo>
                  <a:cubicBezTo>
                    <a:pt x="1548" y="1181"/>
                    <a:pt x="1690" y="1129"/>
                    <a:pt x="1829" y="1129"/>
                  </a:cubicBezTo>
                  <a:close/>
                  <a:moveTo>
                    <a:pt x="1833" y="0"/>
                  </a:moveTo>
                  <a:cubicBezTo>
                    <a:pt x="1145" y="0"/>
                    <a:pt x="526" y="414"/>
                    <a:pt x="263" y="1048"/>
                  </a:cubicBezTo>
                  <a:cubicBezTo>
                    <a:pt x="0" y="1682"/>
                    <a:pt x="145" y="2413"/>
                    <a:pt x="631" y="2899"/>
                  </a:cubicBezTo>
                  <a:cubicBezTo>
                    <a:pt x="957" y="3224"/>
                    <a:pt x="1391" y="3397"/>
                    <a:pt x="1833" y="3397"/>
                  </a:cubicBezTo>
                  <a:cubicBezTo>
                    <a:pt x="2052" y="3397"/>
                    <a:pt x="2272" y="3354"/>
                    <a:pt x="2482" y="3267"/>
                  </a:cubicBezTo>
                  <a:cubicBezTo>
                    <a:pt x="3116" y="3005"/>
                    <a:pt x="3533" y="2386"/>
                    <a:pt x="3533" y="1697"/>
                  </a:cubicBezTo>
                  <a:cubicBezTo>
                    <a:pt x="3530" y="758"/>
                    <a:pt x="2772" y="0"/>
                    <a:pt x="18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ED9760B1-F879-694E-8B57-4A8181E8F85F}"/>
              </a:ext>
            </a:extLst>
          </p:cNvPr>
          <p:cNvSpPr txBox="1">
            <a:spLocks/>
          </p:cNvSpPr>
          <p:nvPr/>
        </p:nvSpPr>
        <p:spPr>
          <a:xfrm>
            <a:off x="0" y="274320"/>
            <a:ext cx="4572000" cy="57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| Cahier des charges</a:t>
            </a:r>
          </a:p>
        </p:txBody>
      </p:sp>
      <p:pic>
        <p:nvPicPr>
          <p:cNvPr id="34" name="Picture 33" descr="A picture containing text, building, umbrella, dome&#10;&#10;Description automatically generated">
            <a:extLst>
              <a:ext uri="{FF2B5EF4-FFF2-40B4-BE49-F238E27FC236}">
                <a16:creationId xmlns:a16="http://schemas.microsoft.com/office/drawing/2014/main" id="{55F4DDBB-D833-EC41-A3A8-97A23A4F2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531" y="0"/>
            <a:ext cx="501039" cy="85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319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Root Cause Analysis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3" name="Google Shape;183;p19"/>
          <p:cNvSpPr/>
          <p:nvPr/>
        </p:nvSpPr>
        <p:spPr>
          <a:xfrm>
            <a:off x="4133185" y="1909941"/>
            <a:ext cx="878700" cy="878700"/>
          </a:xfrm>
          <a:prstGeom prst="donut">
            <a:avLst>
              <a:gd name="adj" fmla="val 9642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9"/>
          <p:cNvSpPr/>
          <p:nvPr/>
        </p:nvSpPr>
        <p:spPr>
          <a:xfrm>
            <a:off x="627480" y="1909941"/>
            <a:ext cx="878700" cy="878700"/>
          </a:xfrm>
          <a:prstGeom prst="donut">
            <a:avLst>
              <a:gd name="adj" fmla="val 9642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9"/>
          <p:cNvSpPr/>
          <p:nvPr/>
        </p:nvSpPr>
        <p:spPr>
          <a:xfrm>
            <a:off x="627480" y="1909941"/>
            <a:ext cx="878700" cy="878700"/>
          </a:xfrm>
          <a:prstGeom prst="blockArc">
            <a:avLst>
              <a:gd name="adj1" fmla="val 16254328"/>
              <a:gd name="adj2" fmla="val 18552426"/>
              <a:gd name="adj3" fmla="val 946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9"/>
          <p:cNvSpPr txBox="1"/>
          <p:nvPr/>
        </p:nvSpPr>
        <p:spPr>
          <a:xfrm>
            <a:off x="608150" y="3431814"/>
            <a:ext cx="9174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What</a:t>
            </a:r>
            <a:endParaRPr sz="18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457200" y="3693900"/>
            <a:ext cx="12192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Mercury is the smallest planet of them all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19"/>
          <p:cNvSpPr/>
          <p:nvPr/>
        </p:nvSpPr>
        <p:spPr>
          <a:xfrm>
            <a:off x="2380888" y="1909941"/>
            <a:ext cx="878700" cy="878700"/>
          </a:xfrm>
          <a:prstGeom prst="donut">
            <a:avLst>
              <a:gd name="adj" fmla="val 9642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9"/>
          <p:cNvSpPr txBox="1"/>
          <p:nvPr/>
        </p:nvSpPr>
        <p:spPr>
          <a:xfrm>
            <a:off x="2361538" y="3431814"/>
            <a:ext cx="9174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How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0" name="Google Shape;190;p19"/>
          <p:cNvSpPr txBox="1"/>
          <p:nvPr/>
        </p:nvSpPr>
        <p:spPr>
          <a:xfrm>
            <a:off x="2210638" y="3693900"/>
            <a:ext cx="12192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19"/>
          <p:cNvSpPr txBox="1"/>
          <p:nvPr/>
        </p:nvSpPr>
        <p:spPr>
          <a:xfrm>
            <a:off x="4113855" y="3431814"/>
            <a:ext cx="9174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Who</a:t>
            </a:r>
            <a:endParaRPr sz="18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2" name="Google Shape;192;p19"/>
          <p:cNvSpPr txBox="1"/>
          <p:nvPr/>
        </p:nvSpPr>
        <p:spPr>
          <a:xfrm>
            <a:off x="3962963" y="3693900"/>
            <a:ext cx="12192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has a beautiful name and is the second planet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19"/>
          <p:cNvSpPr/>
          <p:nvPr/>
        </p:nvSpPr>
        <p:spPr>
          <a:xfrm>
            <a:off x="5885481" y="1909941"/>
            <a:ext cx="878700" cy="878700"/>
          </a:xfrm>
          <a:prstGeom prst="donut">
            <a:avLst>
              <a:gd name="adj" fmla="val 9642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9"/>
          <p:cNvSpPr/>
          <p:nvPr/>
        </p:nvSpPr>
        <p:spPr>
          <a:xfrm>
            <a:off x="5885481" y="1909941"/>
            <a:ext cx="878700" cy="878700"/>
          </a:xfrm>
          <a:prstGeom prst="blockArc">
            <a:avLst>
              <a:gd name="adj1" fmla="val 10688114"/>
              <a:gd name="adj2" fmla="val 57417"/>
              <a:gd name="adj3" fmla="val 990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9"/>
          <p:cNvSpPr txBox="1"/>
          <p:nvPr/>
        </p:nvSpPr>
        <p:spPr>
          <a:xfrm>
            <a:off x="5866151" y="3431814"/>
            <a:ext cx="9174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When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6" name="Google Shape;196;p19"/>
          <p:cNvSpPr txBox="1"/>
          <p:nvPr/>
        </p:nvSpPr>
        <p:spPr>
          <a:xfrm>
            <a:off x="5715263" y="3693900"/>
            <a:ext cx="12192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19"/>
          <p:cNvSpPr/>
          <p:nvPr/>
        </p:nvSpPr>
        <p:spPr>
          <a:xfrm>
            <a:off x="7637830" y="1909900"/>
            <a:ext cx="878700" cy="878700"/>
          </a:xfrm>
          <a:prstGeom prst="donut">
            <a:avLst>
              <a:gd name="adj" fmla="val 9642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9"/>
          <p:cNvSpPr txBox="1"/>
          <p:nvPr/>
        </p:nvSpPr>
        <p:spPr>
          <a:xfrm>
            <a:off x="7618500" y="3451564"/>
            <a:ext cx="9174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Status</a:t>
            </a:r>
            <a:endParaRPr sz="18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9" name="Google Shape;199;p19"/>
          <p:cNvSpPr txBox="1"/>
          <p:nvPr/>
        </p:nvSpPr>
        <p:spPr>
          <a:xfrm>
            <a:off x="7467600" y="3713650"/>
            <a:ext cx="12192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Neptune is the farthest planet from the Sun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19"/>
          <p:cNvSpPr txBox="1"/>
          <p:nvPr/>
        </p:nvSpPr>
        <p:spPr>
          <a:xfrm>
            <a:off x="768025" y="2186800"/>
            <a:ext cx="597600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10%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1" name="Google Shape;201;p19"/>
          <p:cNvSpPr txBox="1"/>
          <p:nvPr/>
        </p:nvSpPr>
        <p:spPr>
          <a:xfrm>
            <a:off x="2521438" y="2186800"/>
            <a:ext cx="597600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20%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2" name="Google Shape;202;p19"/>
          <p:cNvSpPr txBox="1"/>
          <p:nvPr/>
        </p:nvSpPr>
        <p:spPr>
          <a:xfrm>
            <a:off x="4273763" y="2186800"/>
            <a:ext cx="597600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10%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3" name="Google Shape;203;p19"/>
          <p:cNvSpPr txBox="1"/>
          <p:nvPr/>
        </p:nvSpPr>
        <p:spPr>
          <a:xfrm>
            <a:off x="6026063" y="2186800"/>
            <a:ext cx="597600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16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4" name="Google Shape;204;p19"/>
          <p:cNvSpPr txBox="1"/>
          <p:nvPr/>
        </p:nvSpPr>
        <p:spPr>
          <a:xfrm>
            <a:off x="7778375" y="2220225"/>
            <a:ext cx="597600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10%</a:t>
            </a:r>
            <a:endParaRPr sz="16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5" name="Google Shape;205;p19"/>
          <p:cNvSpPr txBox="1"/>
          <p:nvPr/>
        </p:nvSpPr>
        <p:spPr>
          <a:xfrm>
            <a:off x="608150" y="1591239"/>
            <a:ext cx="9174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Cause 1</a:t>
            </a:r>
            <a:endParaRPr sz="18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6" name="Google Shape;206;p19"/>
          <p:cNvSpPr txBox="1"/>
          <p:nvPr/>
        </p:nvSpPr>
        <p:spPr>
          <a:xfrm>
            <a:off x="2361538" y="1591239"/>
            <a:ext cx="9174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Cause 2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7" name="Google Shape;207;p19"/>
          <p:cNvSpPr txBox="1"/>
          <p:nvPr/>
        </p:nvSpPr>
        <p:spPr>
          <a:xfrm>
            <a:off x="4113300" y="1591239"/>
            <a:ext cx="9174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Cause 3</a:t>
            </a:r>
            <a:endParaRPr sz="18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8" name="Google Shape;208;p19"/>
          <p:cNvSpPr txBox="1"/>
          <p:nvPr/>
        </p:nvSpPr>
        <p:spPr>
          <a:xfrm>
            <a:off x="5846775" y="1591239"/>
            <a:ext cx="9174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Cause 4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9" name="Google Shape;209;p19"/>
          <p:cNvSpPr txBox="1"/>
          <p:nvPr/>
        </p:nvSpPr>
        <p:spPr>
          <a:xfrm>
            <a:off x="7580250" y="1591239"/>
            <a:ext cx="9174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Cause 5</a:t>
            </a:r>
            <a:endParaRPr sz="18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10" name="Google Shape;210;p19"/>
          <p:cNvGrpSpPr/>
          <p:nvPr/>
        </p:nvGrpSpPr>
        <p:grpSpPr>
          <a:xfrm>
            <a:off x="7908668" y="2961585"/>
            <a:ext cx="339253" cy="339253"/>
            <a:chOff x="5660400" y="238125"/>
            <a:chExt cx="481825" cy="481825"/>
          </a:xfrm>
        </p:grpSpPr>
        <p:sp>
          <p:nvSpPr>
            <p:cNvPr id="211" name="Google Shape;211;p19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2" name="Google Shape;212;p19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13" name="Google Shape;213;p19"/>
          <p:cNvGrpSpPr/>
          <p:nvPr/>
        </p:nvGrpSpPr>
        <p:grpSpPr>
          <a:xfrm>
            <a:off x="6155242" y="2961585"/>
            <a:ext cx="339253" cy="339253"/>
            <a:chOff x="3271200" y="1435075"/>
            <a:chExt cx="481825" cy="481825"/>
          </a:xfrm>
        </p:grpSpPr>
        <p:sp>
          <p:nvSpPr>
            <p:cNvPr id="214" name="Google Shape;214;p19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5" name="Google Shape;215;p19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16" name="Google Shape;216;p19"/>
          <p:cNvGrpSpPr/>
          <p:nvPr/>
        </p:nvGrpSpPr>
        <p:grpSpPr>
          <a:xfrm>
            <a:off x="4493062" y="2961585"/>
            <a:ext cx="159039" cy="339253"/>
            <a:chOff x="4584850" y="4399275"/>
            <a:chExt cx="225875" cy="481825"/>
          </a:xfrm>
        </p:grpSpPr>
        <p:sp>
          <p:nvSpPr>
            <p:cNvPr id="217" name="Google Shape;217;p19"/>
            <p:cNvSpPr/>
            <p:nvPr/>
          </p:nvSpPr>
          <p:spPr>
            <a:xfrm>
              <a:off x="4655400" y="4399275"/>
              <a:ext cx="84700" cy="84725"/>
            </a:xfrm>
            <a:custGeom>
              <a:avLst/>
              <a:gdLst/>
              <a:ahLst/>
              <a:cxnLst/>
              <a:rect l="l" t="t" r="r" b="b"/>
              <a:pathLst>
                <a:path w="3388" h="3389" extrusionOk="0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8" name="Google Shape;218;p19"/>
            <p:cNvSpPr/>
            <p:nvPr/>
          </p:nvSpPr>
          <p:spPr>
            <a:xfrm>
              <a:off x="4584850" y="4512200"/>
              <a:ext cx="225875" cy="368900"/>
            </a:xfrm>
            <a:custGeom>
              <a:avLst/>
              <a:gdLst/>
              <a:ahLst/>
              <a:cxnLst/>
              <a:rect l="l" t="t" r="r" b="b"/>
              <a:pathLst>
                <a:path w="9035" h="14756" extrusionOk="0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19" name="Google Shape;219;p19"/>
          <p:cNvGrpSpPr/>
          <p:nvPr/>
        </p:nvGrpSpPr>
        <p:grpSpPr>
          <a:xfrm>
            <a:off x="897229" y="2961585"/>
            <a:ext cx="339253" cy="339253"/>
            <a:chOff x="899850" y="4992125"/>
            <a:chExt cx="481825" cy="481825"/>
          </a:xfrm>
        </p:grpSpPr>
        <p:sp>
          <p:nvSpPr>
            <p:cNvPr id="220" name="Google Shape;220;p19"/>
            <p:cNvSpPr/>
            <p:nvPr/>
          </p:nvSpPr>
          <p:spPr>
            <a:xfrm>
              <a:off x="1126600" y="536010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0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6" y="1130"/>
                    <a:pt x="1129" y="877"/>
                    <a:pt x="1129" y="564"/>
                  </a:cubicBezTo>
                  <a:cubicBezTo>
                    <a:pt x="1129" y="250"/>
                    <a:pt x="876" y="1"/>
                    <a:pt x="5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1" name="Google Shape;221;p19"/>
            <p:cNvSpPr/>
            <p:nvPr/>
          </p:nvSpPr>
          <p:spPr>
            <a:xfrm>
              <a:off x="1056050" y="5079900"/>
              <a:ext cx="169400" cy="194950"/>
            </a:xfrm>
            <a:custGeom>
              <a:avLst/>
              <a:gdLst/>
              <a:ahLst/>
              <a:cxnLst/>
              <a:rect l="l" t="t" r="r" b="b"/>
              <a:pathLst>
                <a:path w="6776" h="7798" extrusionOk="0">
                  <a:moveTo>
                    <a:pt x="3417" y="1"/>
                  </a:moveTo>
                  <a:cubicBezTo>
                    <a:pt x="1713" y="1"/>
                    <a:pt x="0" y="1115"/>
                    <a:pt x="0" y="3304"/>
                  </a:cubicBezTo>
                  <a:cubicBezTo>
                    <a:pt x="0" y="3614"/>
                    <a:pt x="250" y="3867"/>
                    <a:pt x="564" y="3867"/>
                  </a:cubicBezTo>
                  <a:cubicBezTo>
                    <a:pt x="877" y="3867"/>
                    <a:pt x="1130" y="3614"/>
                    <a:pt x="1130" y="3304"/>
                  </a:cubicBezTo>
                  <a:cubicBezTo>
                    <a:pt x="1130" y="2069"/>
                    <a:pt x="2111" y="1061"/>
                    <a:pt x="3388" y="1061"/>
                  </a:cubicBezTo>
                  <a:cubicBezTo>
                    <a:pt x="4665" y="1061"/>
                    <a:pt x="5647" y="2066"/>
                    <a:pt x="5647" y="3304"/>
                  </a:cubicBezTo>
                  <a:cubicBezTo>
                    <a:pt x="5647" y="4147"/>
                    <a:pt x="5174" y="4921"/>
                    <a:pt x="4424" y="5310"/>
                  </a:cubicBezTo>
                  <a:cubicBezTo>
                    <a:pt x="3617" y="5728"/>
                    <a:pt x="3108" y="6336"/>
                    <a:pt x="2912" y="7116"/>
                  </a:cubicBezTo>
                  <a:cubicBezTo>
                    <a:pt x="2870" y="7285"/>
                    <a:pt x="2906" y="7466"/>
                    <a:pt x="3015" y="7601"/>
                  </a:cubicBezTo>
                  <a:cubicBezTo>
                    <a:pt x="3118" y="7736"/>
                    <a:pt x="3277" y="7798"/>
                    <a:pt x="3439" y="7798"/>
                  </a:cubicBezTo>
                  <a:cubicBezTo>
                    <a:pt x="3686" y="7798"/>
                    <a:pt x="3938" y="7652"/>
                    <a:pt x="4005" y="7399"/>
                  </a:cubicBezTo>
                  <a:cubicBezTo>
                    <a:pt x="4129" y="6936"/>
                    <a:pt x="4445" y="6568"/>
                    <a:pt x="4945" y="6312"/>
                  </a:cubicBezTo>
                  <a:cubicBezTo>
                    <a:pt x="6071" y="5728"/>
                    <a:pt x="6776" y="4569"/>
                    <a:pt x="6776" y="3304"/>
                  </a:cubicBezTo>
                  <a:cubicBezTo>
                    <a:pt x="6776" y="1090"/>
                    <a:pt x="5101" y="1"/>
                    <a:pt x="3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2" name="Google Shape;222;p19"/>
            <p:cNvSpPr/>
            <p:nvPr/>
          </p:nvSpPr>
          <p:spPr>
            <a:xfrm>
              <a:off x="8998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2334"/>
                  </a:moveTo>
                  <a:cubicBezTo>
                    <a:pt x="12223" y="2334"/>
                    <a:pt x="14153" y="4367"/>
                    <a:pt x="14153" y="6815"/>
                  </a:cubicBezTo>
                  <a:cubicBezTo>
                    <a:pt x="14153" y="8501"/>
                    <a:pt x="13214" y="10049"/>
                    <a:pt x="11714" y="10826"/>
                  </a:cubicBezTo>
                  <a:cubicBezTo>
                    <a:pt x="11401" y="10986"/>
                    <a:pt x="11362" y="11142"/>
                    <a:pt x="11344" y="11202"/>
                  </a:cubicBezTo>
                  <a:cubicBezTo>
                    <a:pt x="11141" y="11958"/>
                    <a:pt x="10458" y="12455"/>
                    <a:pt x="9710" y="12455"/>
                  </a:cubicBezTo>
                  <a:cubicBezTo>
                    <a:pt x="9569" y="12455"/>
                    <a:pt x="9426" y="12438"/>
                    <a:pt x="9284" y="12401"/>
                  </a:cubicBezTo>
                  <a:cubicBezTo>
                    <a:pt x="8383" y="12169"/>
                    <a:pt x="7841" y="11254"/>
                    <a:pt x="8064" y="10353"/>
                  </a:cubicBezTo>
                  <a:cubicBezTo>
                    <a:pt x="8338" y="9260"/>
                    <a:pt x="9061" y="8384"/>
                    <a:pt x="10154" y="7818"/>
                  </a:cubicBezTo>
                  <a:cubicBezTo>
                    <a:pt x="10832" y="7465"/>
                    <a:pt x="10973" y="6556"/>
                    <a:pt x="10434" y="6017"/>
                  </a:cubicBezTo>
                  <a:cubicBezTo>
                    <a:pt x="10219" y="5801"/>
                    <a:pt x="9934" y="5700"/>
                    <a:pt x="9650" y="5700"/>
                  </a:cubicBezTo>
                  <a:cubicBezTo>
                    <a:pt x="9078" y="5700"/>
                    <a:pt x="8507" y="6109"/>
                    <a:pt x="8507" y="6815"/>
                  </a:cubicBezTo>
                  <a:cubicBezTo>
                    <a:pt x="8507" y="7749"/>
                    <a:pt x="7748" y="8507"/>
                    <a:pt x="6812" y="8507"/>
                  </a:cubicBezTo>
                  <a:cubicBezTo>
                    <a:pt x="5875" y="8507"/>
                    <a:pt x="5119" y="7749"/>
                    <a:pt x="5119" y="6815"/>
                  </a:cubicBezTo>
                  <a:cubicBezTo>
                    <a:pt x="5119" y="4388"/>
                    <a:pt x="7028" y="2334"/>
                    <a:pt x="9636" y="2334"/>
                  </a:cubicBezTo>
                  <a:close/>
                  <a:moveTo>
                    <a:pt x="9636" y="13588"/>
                  </a:moveTo>
                  <a:cubicBezTo>
                    <a:pt x="9854" y="13588"/>
                    <a:pt x="10074" y="13630"/>
                    <a:pt x="10284" y="13717"/>
                  </a:cubicBezTo>
                  <a:cubicBezTo>
                    <a:pt x="10916" y="13979"/>
                    <a:pt x="11328" y="14596"/>
                    <a:pt x="11328" y="15283"/>
                  </a:cubicBezTo>
                  <a:cubicBezTo>
                    <a:pt x="11328" y="16219"/>
                    <a:pt x="10570" y="16975"/>
                    <a:pt x="9636" y="16978"/>
                  </a:cubicBezTo>
                  <a:cubicBezTo>
                    <a:pt x="8950" y="16978"/>
                    <a:pt x="8332" y="16562"/>
                    <a:pt x="8070" y="15930"/>
                  </a:cubicBezTo>
                  <a:cubicBezTo>
                    <a:pt x="7808" y="15298"/>
                    <a:pt x="7953" y="14569"/>
                    <a:pt x="8438" y="14084"/>
                  </a:cubicBezTo>
                  <a:cubicBezTo>
                    <a:pt x="8762" y="13760"/>
                    <a:pt x="9195" y="13588"/>
                    <a:pt x="9636" y="13588"/>
                  </a:cubicBezTo>
                  <a:close/>
                  <a:moveTo>
                    <a:pt x="9636" y="1"/>
                  </a:moveTo>
                  <a:cubicBezTo>
                    <a:pt x="4330" y="1"/>
                    <a:pt x="0" y="4331"/>
                    <a:pt x="0" y="9637"/>
                  </a:cubicBezTo>
                  <a:cubicBezTo>
                    <a:pt x="0" y="14945"/>
                    <a:pt x="4330" y="19273"/>
                    <a:pt x="9636" y="19273"/>
                  </a:cubicBezTo>
                  <a:cubicBezTo>
                    <a:pt x="14939" y="19273"/>
                    <a:pt x="19272" y="14945"/>
                    <a:pt x="19272" y="9637"/>
                  </a:cubicBezTo>
                  <a:cubicBezTo>
                    <a:pt x="19272" y="4331"/>
                    <a:pt x="14942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23" name="Google Shape;223;p19"/>
          <p:cNvGrpSpPr/>
          <p:nvPr/>
        </p:nvGrpSpPr>
        <p:grpSpPr>
          <a:xfrm>
            <a:off x="2650585" y="2961585"/>
            <a:ext cx="339306" cy="339253"/>
            <a:chOff x="2685825" y="840375"/>
            <a:chExt cx="481900" cy="481825"/>
          </a:xfrm>
        </p:grpSpPr>
        <p:sp>
          <p:nvSpPr>
            <p:cNvPr id="224" name="Google Shape;224;p19"/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5" name="Google Shape;225;p19"/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26" name="Google Shape;226;p19"/>
          <p:cNvSpPr/>
          <p:nvPr/>
        </p:nvSpPr>
        <p:spPr>
          <a:xfrm>
            <a:off x="4133192" y="1909941"/>
            <a:ext cx="878700" cy="878700"/>
          </a:xfrm>
          <a:prstGeom prst="blockArc">
            <a:avLst>
              <a:gd name="adj1" fmla="val 16254328"/>
              <a:gd name="adj2" fmla="val 18552426"/>
              <a:gd name="adj3" fmla="val 946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9"/>
          <p:cNvSpPr/>
          <p:nvPr/>
        </p:nvSpPr>
        <p:spPr>
          <a:xfrm>
            <a:off x="7637742" y="1909941"/>
            <a:ext cx="878700" cy="878700"/>
          </a:xfrm>
          <a:prstGeom prst="blockArc">
            <a:avLst>
              <a:gd name="adj1" fmla="val 16254328"/>
              <a:gd name="adj2" fmla="val 18552426"/>
              <a:gd name="adj3" fmla="val 9461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9"/>
          <p:cNvSpPr/>
          <p:nvPr/>
        </p:nvSpPr>
        <p:spPr>
          <a:xfrm>
            <a:off x="2380330" y="1909941"/>
            <a:ext cx="878700" cy="878700"/>
          </a:xfrm>
          <a:prstGeom prst="blockArc">
            <a:avLst>
              <a:gd name="adj1" fmla="val 16254328"/>
              <a:gd name="adj2" fmla="val 20477517"/>
              <a:gd name="adj3" fmla="val 845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20"/>
          <p:cNvGrpSpPr/>
          <p:nvPr/>
        </p:nvGrpSpPr>
        <p:grpSpPr>
          <a:xfrm>
            <a:off x="1348763" y="1259700"/>
            <a:ext cx="1082700" cy="1082700"/>
            <a:chOff x="457200" y="985450"/>
            <a:chExt cx="1082700" cy="1082700"/>
          </a:xfrm>
        </p:grpSpPr>
        <p:sp>
          <p:nvSpPr>
            <p:cNvPr id="234" name="Google Shape;234;p20"/>
            <p:cNvSpPr/>
            <p:nvPr/>
          </p:nvSpPr>
          <p:spPr>
            <a:xfrm rot="5400000">
              <a:off x="457200" y="985450"/>
              <a:ext cx="1082700" cy="1082700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0"/>
            <p:cNvSpPr/>
            <p:nvPr/>
          </p:nvSpPr>
          <p:spPr>
            <a:xfrm>
              <a:off x="500625" y="1028875"/>
              <a:ext cx="996000" cy="99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Root Cause Analysis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7" name="Google Shape;237;p20"/>
          <p:cNvSpPr txBox="1"/>
          <p:nvPr/>
        </p:nvSpPr>
        <p:spPr>
          <a:xfrm>
            <a:off x="1348713" y="1703375"/>
            <a:ext cx="10827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Incident situation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20"/>
          <p:cNvSpPr txBox="1"/>
          <p:nvPr/>
        </p:nvSpPr>
        <p:spPr>
          <a:xfrm>
            <a:off x="1667513" y="1460975"/>
            <a:ext cx="4452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8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39" name="Google Shape;239;p20"/>
          <p:cNvGrpSpPr/>
          <p:nvPr/>
        </p:nvGrpSpPr>
        <p:grpSpPr>
          <a:xfrm rot="-5400000">
            <a:off x="1348763" y="2457725"/>
            <a:ext cx="1082700" cy="1082700"/>
            <a:chOff x="457200" y="985450"/>
            <a:chExt cx="1082700" cy="1082700"/>
          </a:xfrm>
        </p:grpSpPr>
        <p:sp>
          <p:nvSpPr>
            <p:cNvPr id="240" name="Google Shape;240;p20"/>
            <p:cNvSpPr/>
            <p:nvPr/>
          </p:nvSpPr>
          <p:spPr>
            <a:xfrm rot="5400000">
              <a:off x="457200" y="985450"/>
              <a:ext cx="1082700" cy="1082700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0"/>
            <p:cNvSpPr/>
            <p:nvPr/>
          </p:nvSpPr>
          <p:spPr>
            <a:xfrm>
              <a:off x="500625" y="1028875"/>
              <a:ext cx="996000" cy="99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20"/>
          <p:cNvSpPr txBox="1"/>
          <p:nvPr/>
        </p:nvSpPr>
        <p:spPr>
          <a:xfrm>
            <a:off x="1348663" y="2901400"/>
            <a:ext cx="10827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Incident-free situation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20"/>
          <p:cNvSpPr txBox="1"/>
          <p:nvPr/>
        </p:nvSpPr>
        <p:spPr>
          <a:xfrm>
            <a:off x="1667513" y="2659000"/>
            <a:ext cx="4452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44" name="Google Shape;244;p20"/>
          <p:cNvGrpSpPr/>
          <p:nvPr/>
        </p:nvGrpSpPr>
        <p:grpSpPr>
          <a:xfrm rot="-2700000">
            <a:off x="2583851" y="1851502"/>
            <a:ext cx="1082690" cy="1082690"/>
            <a:chOff x="457200" y="985450"/>
            <a:chExt cx="1082700" cy="1082700"/>
          </a:xfrm>
        </p:grpSpPr>
        <p:sp>
          <p:nvSpPr>
            <p:cNvPr id="245" name="Google Shape;245;p20"/>
            <p:cNvSpPr/>
            <p:nvPr/>
          </p:nvSpPr>
          <p:spPr>
            <a:xfrm rot="5400000">
              <a:off x="457200" y="985450"/>
              <a:ext cx="1082700" cy="1082700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0"/>
            <p:cNvSpPr/>
            <p:nvPr/>
          </p:nvSpPr>
          <p:spPr>
            <a:xfrm>
              <a:off x="500625" y="1028875"/>
              <a:ext cx="996000" cy="99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20"/>
          <p:cNvSpPr txBox="1"/>
          <p:nvPr/>
        </p:nvSpPr>
        <p:spPr>
          <a:xfrm>
            <a:off x="2583838" y="2322350"/>
            <a:ext cx="10827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Compare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0"/>
          <p:cNvSpPr txBox="1"/>
          <p:nvPr/>
        </p:nvSpPr>
        <p:spPr>
          <a:xfrm>
            <a:off x="2902688" y="2079950"/>
            <a:ext cx="4452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18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49" name="Google Shape;249;p20"/>
          <p:cNvGrpSpPr/>
          <p:nvPr/>
        </p:nvGrpSpPr>
        <p:grpSpPr>
          <a:xfrm rot="-2700000">
            <a:off x="4043176" y="1851502"/>
            <a:ext cx="1082690" cy="1082690"/>
            <a:chOff x="457200" y="985450"/>
            <a:chExt cx="1082700" cy="1082700"/>
          </a:xfrm>
        </p:grpSpPr>
        <p:sp>
          <p:nvSpPr>
            <p:cNvPr id="250" name="Google Shape;250;p20"/>
            <p:cNvSpPr/>
            <p:nvPr/>
          </p:nvSpPr>
          <p:spPr>
            <a:xfrm rot="5400000">
              <a:off x="457200" y="985450"/>
              <a:ext cx="1082700" cy="1082700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0"/>
            <p:cNvSpPr/>
            <p:nvPr/>
          </p:nvSpPr>
          <p:spPr>
            <a:xfrm>
              <a:off x="500625" y="1028875"/>
              <a:ext cx="996000" cy="99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20"/>
          <p:cNvSpPr txBox="1"/>
          <p:nvPr/>
        </p:nvSpPr>
        <p:spPr>
          <a:xfrm>
            <a:off x="4043163" y="2322350"/>
            <a:ext cx="10827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Differences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20"/>
          <p:cNvSpPr txBox="1"/>
          <p:nvPr/>
        </p:nvSpPr>
        <p:spPr>
          <a:xfrm>
            <a:off x="4362013" y="2079950"/>
            <a:ext cx="4452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54" name="Google Shape;254;p20"/>
          <p:cNvGrpSpPr/>
          <p:nvPr/>
        </p:nvGrpSpPr>
        <p:grpSpPr>
          <a:xfrm rot="-2700000">
            <a:off x="5502701" y="1851502"/>
            <a:ext cx="1082690" cy="1082690"/>
            <a:chOff x="457200" y="985450"/>
            <a:chExt cx="1082700" cy="1082700"/>
          </a:xfrm>
        </p:grpSpPr>
        <p:sp>
          <p:nvSpPr>
            <p:cNvPr id="255" name="Google Shape;255;p20"/>
            <p:cNvSpPr/>
            <p:nvPr/>
          </p:nvSpPr>
          <p:spPr>
            <a:xfrm rot="5400000">
              <a:off x="457200" y="985450"/>
              <a:ext cx="1082700" cy="1082700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0"/>
            <p:cNvSpPr/>
            <p:nvPr/>
          </p:nvSpPr>
          <p:spPr>
            <a:xfrm>
              <a:off x="500625" y="1028875"/>
              <a:ext cx="996000" cy="99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20"/>
          <p:cNvSpPr txBox="1"/>
          <p:nvPr/>
        </p:nvSpPr>
        <p:spPr>
          <a:xfrm>
            <a:off x="5502688" y="2322350"/>
            <a:ext cx="10827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Evaluate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" name="Google Shape;258;p20"/>
          <p:cNvSpPr txBox="1"/>
          <p:nvPr/>
        </p:nvSpPr>
        <p:spPr>
          <a:xfrm>
            <a:off x="5821538" y="2079950"/>
            <a:ext cx="4452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05</a:t>
            </a:r>
            <a:endParaRPr sz="18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59" name="Google Shape;259;p20"/>
          <p:cNvGrpSpPr/>
          <p:nvPr/>
        </p:nvGrpSpPr>
        <p:grpSpPr>
          <a:xfrm rot="-2700000">
            <a:off x="6962226" y="1851502"/>
            <a:ext cx="1082690" cy="1082690"/>
            <a:chOff x="457200" y="985450"/>
            <a:chExt cx="1082700" cy="1082700"/>
          </a:xfrm>
        </p:grpSpPr>
        <p:sp>
          <p:nvSpPr>
            <p:cNvPr id="260" name="Google Shape;260;p20"/>
            <p:cNvSpPr/>
            <p:nvPr/>
          </p:nvSpPr>
          <p:spPr>
            <a:xfrm rot="5400000">
              <a:off x="457200" y="985450"/>
              <a:ext cx="1082700" cy="1082700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0"/>
            <p:cNvSpPr/>
            <p:nvPr/>
          </p:nvSpPr>
          <p:spPr>
            <a:xfrm>
              <a:off x="500625" y="1028875"/>
              <a:ext cx="996000" cy="99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" name="Google Shape;262;p20"/>
          <p:cNvSpPr txBox="1"/>
          <p:nvPr/>
        </p:nvSpPr>
        <p:spPr>
          <a:xfrm>
            <a:off x="6962213" y="2322350"/>
            <a:ext cx="10827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Integrate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20"/>
          <p:cNvSpPr txBox="1"/>
          <p:nvPr/>
        </p:nvSpPr>
        <p:spPr>
          <a:xfrm>
            <a:off x="7281063" y="2079950"/>
            <a:ext cx="4452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06</a:t>
            </a:r>
            <a:endParaRPr sz="18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64" name="Google Shape;264;p20"/>
          <p:cNvSpPr txBox="1"/>
          <p:nvPr/>
        </p:nvSpPr>
        <p:spPr>
          <a:xfrm>
            <a:off x="2977825" y="3655750"/>
            <a:ext cx="32136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Factors to consider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65" name="Google Shape;265;p20"/>
          <p:cNvSpPr/>
          <p:nvPr/>
        </p:nvSpPr>
        <p:spPr>
          <a:xfrm>
            <a:off x="2055075" y="4151750"/>
            <a:ext cx="1190700" cy="242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Who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" name="Google Shape;266;p20"/>
          <p:cNvSpPr/>
          <p:nvPr/>
        </p:nvSpPr>
        <p:spPr>
          <a:xfrm>
            <a:off x="3344542" y="4151750"/>
            <a:ext cx="1190700" cy="242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What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" name="Google Shape;267;p20"/>
          <p:cNvSpPr/>
          <p:nvPr/>
        </p:nvSpPr>
        <p:spPr>
          <a:xfrm>
            <a:off x="4634008" y="4151750"/>
            <a:ext cx="1190700" cy="242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Where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" name="Google Shape;268;p20"/>
          <p:cNvSpPr/>
          <p:nvPr/>
        </p:nvSpPr>
        <p:spPr>
          <a:xfrm>
            <a:off x="5923475" y="4151750"/>
            <a:ext cx="1190700" cy="242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When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20"/>
          <p:cNvSpPr/>
          <p:nvPr/>
        </p:nvSpPr>
        <p:spPr>
          <a:xfrm>
            <a:off x="2055075" y="4498175"/>
            <a:ext cx="1190700" cy="242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Conditions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0"/>
          <p:cNvSpPr/>
          <p:nvPr/>
        </p:nvSpPr>
        <p:spPr>
          <a:xfrm>
            <a:off x="3344542" y="4498175"/>
            <a:ext cx="1190700" cy="242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Events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20"/>
          <p:cNvSpPr/>
          <p:nvPr/>
        </p:nvSpPr>
        <p:spPr>
          <a:xfrm>
            <a:off x="4634008" y="4498175"/>
            <a:ext cx="1190700" cy="242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Resources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20"/>
          <p:cNvSpPr/>
          <p:nvPr/>
        </p:nvSpPr>
        <p:spPr>
          <a:xfrm>
            <a:off x="5923475" y="4498175"/>
            <a:ext cx="1190700" cy="242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Tasks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1"/>
          <p:cNvSpPr/>
          <p:nvPr/>
        </p:nvSpPr>
        <p:spPr>
          <a:xfrm>
            <a:off x="3110525" y="3934100"/>
            <a:ext cx="606275" cy="797303"/>
          </a:xfrm>
          <a:custGeom>
            <a:avLst/>
            <a:gdLst/>
            <a:ahLst/>
            <a:cxnLst/>
            <a:rect l="l" t="t" r="r" b="b"/>
            <a:pathLst>
              <a:path w="24251" h="27479" extrusionOk="0">
                <a:moveTo>
                  <a:pt x="0" y="27479"/>
                </a:moveTo>
                <a:lnTo>
                  <a:pt x="24251" y="15109"/>
                </a:lnTo>
                <a:lnTo>
                  <a:pt x="24069" y="0"/>
                </a:lnTo>
                <a:lnTo>
                  <a:pt x="36" y="546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</p:sp>
      <p:sp>
        <p:nvSpPr>
          <p:cNvPr id="278" name="Google Shape;278;p21"/>
          <p:cNvSpPr/>
          <p:nvPr/>
        </p:nvSpPr>
        <p:spPr>
          <a:xfrm>
            <a:off x="3094375" y="2745203"/>
            <a:ext cx="622437" cy="636589"/>
          </a:xfrm>
          <a:custGeom>
            <a:avLst/>
            <a:gdLst/>
            <a:ahLst/>
            <a:cxnLst/>
            <a:rect l="l" t="t" r="r" b="b"/>
            <a:pathLst>
              <a:path w="24177" h="21940" extrusionOk="0">
                <a:moveTo>
                  <a:pt x="72" y="0"/>
                </a:moveTo>
                <a:lnTo>
                  <a:pt x="24177" y="3536"/>
                </a:lnTo>
                <a:lnTo>
                  <a:pt x="24177" y="18548"/>
                </a:lnTo>
                <a:lnTo>
                  <a:pt x="0" y="2194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279" name="Google Shape;279;p21"/>
          <p:cNvSpPr/>
          <p:nvPr/>
        </p:nvSpPr>
        <p:spPr>
          <a:xfrm>
            <a:off x="5804375" y="1753893"/>
            <a:ext cx="2533200" cy="43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Root Cause Analysis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1" name="Google Shape;281;p21"/>
          <p:cNvSpPr/>
          <p:nvPr/>
        </p:nvSpPr>
        <p:spPr>
          <a:xfrm>
            <a:off x="3711425" y="1753893"/>
            <a:ext cx="2468100" cy="4359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1"/>
          <p:cNvSpPr/>
          <p:nvPr/>
        </p:nvSpPr>
        <p:spPr>
          <a:xfrm>
            <a:off x="1033900" y="1393425"/>
            <a:ext cx="2078400" cy="636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1"/>
          <p:cNvSpPr/>
          <p:nvPr/>
        </p:nvSpPr>
        <p:spPr>
          <a:xfrm>
            <a:off x="3110525" y="1394122"/>
            <a:ext cx="601725" cy="797990"/>
          </a:xfrm>
          <a:custGeom>
            <a:avLst/>
            <a:gdLst/>
            <a:ahLst/>
            <a:cxnLst/>
            <a:rect l="l" t="t" r="r" b="b"/>
            <a:pathLst>
              <a:path w="24069" h="27479" extrusionOk="0">
                <a:moveTo>
                  <a:pt x="0" y="0"/>
                </a:moveTo>
                <a:lnTo>
                  <a:pt x="24034" y="12379"/>
                </a:lnTo>
                <a:lnTo>
                  <a:pt x="24069" y="27479"/>
                </a:lnTo>
                <a:lnTo>
                  <a:pt x="36" y="2201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84" name="Google Shape;284;p21"/>
          <p:cNvSpPr/>
          <p:nvPr/>
        </p:nvSpPr>
        <p:spPr>
          <a:xfrm>
            <a:off x="806575" y="1506725"/>
            <a:ext cx="432900" cy="4329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1"/>
          <p:cNvSpPr/>
          <p:nvPr/>
        </p:nvSpPr>
        <p:spPr>
          <a:xfrm rot="10800000" flipH="1">
            <a:off x="5804375" y="3936323"/>
            <a:ext cx="2533200" cy="43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1"/>
          <p:cNvSpPr/>
          <p:nvPr/>
        </p:nvSpPr>
        <p:spPr>
          <a:xfrm rot="10800000" flipH="1">
            <a:off x="3711425" y="3936323"/>
            <a:ext cx="2468100" cy="435600"/>
          </a:xfrm>
          <a:prstGeom prst="homePlate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1"/>
          <p:cNvSpPr/>
          <p:nvPr/>
        </p:nvSpPr>
        <p:spPr>
          <a:xfrm rot="10800000" flipH="1">
            <a:off x="1033900" y="4095475"/>
            <a:ext cx="2078400" cy="636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1"/>
          <p:cNvSpPr/>
          <p:nvPr/>
        </p:nvSpPr>
        <p:spPr>
          <a:xfrm>
            <a:off x="806575" y="4186225"/>
            <a:ext cx="432900" cy="4329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1"/>
          <p:cNvSpPr/>
          <p:nvPr/>
        </p:nvSpPr>
        <p:spPr>
          <a:xfrm>
            <a:off x="5804375" y="2296108"/>
            <a:ext cx="2533200" cy="42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1"/>
          <p:cNvSpPr/>
          <p:nvPr/>
        </p:nvSpPr>
        <p:spPr>
          <a:xfrm>
            <a:off x="1033900" y="2082548"/>
            <a:ext cx="2078400" cy="616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1"/>
          <p:cNvSpPr/>
          <p:nvPr/>
        </p:nvSpPr>
        <p:spPr>
          <a:xfrm>
            <a:off x="806575" y="2175413"/>
            <a:ext cx="432900" cy="4329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1"/>
          <p:cNvSpPr/>
          <p:nvPr/>
        </p:nvSpPr>
        <p:spPr>
          <a:xfrm>
            <a:off x="3110975" y="2081888"/>
            <a:ext cx="605350" cy="636887"/>
          </a:xfrm>
          <a:custGeom>
            <a:avLst/>
            <a:gdLst/>
            <a:ahLst/>
            <a:cxnLst/>
            <a:rect l="l" t="t" r="r" b="b"/>
            <a:pathLst>
              <a:path w="24214" h="22661" extrusionOk="0">
                <a:moveTo>
                  <a:pt x="0" y="0"/>
                </a:moveTo>
                <a:lnTo>
                  <a:pt x="24069" y="7614"/>
                </a:lnTo>
                <a:lnTo>
                  <a:pt x="24214" y="22661"/>
                </a:lnTo>
                <a:lnTo>
                  <a:pt x="0" y="2197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93" name="Google Shape;293;p21"/>
          <p:cNvSpPr/>
          <p:nvPr/>
        </p:nvSpPr>
        <p:spPr>
          <a:xfrm>
            <a:off x="3711425" y="2296108"/>
            <a:ext cx="2468100" cy="421800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1"/>
          <p:cNvSpPr/>
          <p:nvPr/>
        </p:nvSpPr>
        <p:spPr>
          <a:xfrm rot="10800000" flipH="1">
            <a:off x="5804375" y="3409567"/>
            <a:ext cx="2533200" cy="42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1"/>
          <p:cNvSpPr/>
          <p:nvPr/>
        </p:nvSpPr>
        <p:spPr>
          <a:xfrm rot="10800000" flipH="1">
            <a:off x="1033900" y="3428427"/>
            <a:ext cx="2078400" cy="616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1"/>
          <p:cNvSpPr/>
          <p:nvPr/>
        </p:nvSpPr>
        <p:spPr>
          <a:xfrm rot="10800000" flipH="1">
            <a:off x="806575" y="3519163"/>
            <a:ext cx="432900" cy="4329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1"/>
          <p:cNvSpPr/>
          <p:nvPr/>
        </p:nvSpPr>
        <p:spPr>
          <a:xfrm rot="10800000" flipH="1">
            <a:off x="3110975" y="3408700"/>
            <a:ext cx="605350" cy="636887"/>
          </a:xfrm>
          <a:custGeom>
            <a:avLst/>
            <a:gdLst/>
            <a:ahLst/>
            <a:cxnLst/>
            <a:rect l="l" t="t" r="r" b="b"/>
            <a:pathLst>
              <a:path w="24214" h="22661" extrusionOk="0">
                <a:moveTo>
                  <a:pt x="0" y="0"/>
                </a:moveTo>
                <a:lnTo>
                  <a:pt x="24069" y="7614"/>
                </a:lnTo>
                <a:lnTo>
                  <a:pt x="24214" y="22661"/>
                </a:lnTo>
                <a:lnTo>
                  <a:pt x="0" y="2197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98" name="Google Shape;298;p21"/>
          <p:cNvSpPr/>
          <p:nvPr/>
        </p:nvSpPr>
        <p:spPr>
          <a:xfrm rot="10800000" flipH="1">
            <a:off x="3711425" y="3409567"/>
            <a:ext cx="2468100" cy="4218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1"/>
          <p:cNvSpPr/>
          <p:nvPr/>
        </p:nvSpPr>
        <p:spPr>
          <a:xfrm rot="10800000" flipH="1">
            <a:off x="5804375" y="2845353"/>
            <a:ext cx="2533200" cy="43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1"/>
          <p:cNvSpPr/>
          <p:nvPr/>
        </p:nvSpPr>
        <p:spPr>
          <a:xfrm rot="10800000" flipH="1">
            <a:off x="1033900" y="2744806"/>
            <a:ext cx="2078400" cy="63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1"/>
          <p:cNvSpPr/>
          <p:nvPr/>
        </p:nvSpPr>
        <p:spPr>
          <a:xfrm rot="10800000" flipH="1">
            <a:off x="806575" y="2846738"/>
            <a:ext cx="432900" cy="4329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1"/>
          <p:cNvSpPr/>
          <p:nvPr/>
        </p:nvSpPr>
        <p:spPr>
          <a:xfrm rot="10800000" flipH="1">
            <a:off x="3711425" y="2845353"/>
            <a:ext cx="2468100" cy="4356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1"/>
          <p:cNvSpPr txBox="1"/>
          <p:nvPr/>
        </p:nvSpPr>
        <p:spPr>
          <a:xfrm>
            <a:off x="806425" y="1598550"/>
            <a:ext cx="4332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160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04" name="Google Shape;304;p21"/>
          <p:cNvSpPr txBox="1"/>
          <p:nvPr/>
        </p:nvSpPr>
        <p:spPr>
          <a:xfrm>
            <a:off x="806425" y="2268028"/>
            <a:ext cx="4332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160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05" name="Google Shape;305;p21"/>
          <p:cNvSpPr txBox="1"/>
          <p:nvPr/>
        </p:nvSpPr>
        <p:spPr>
          <a:xfrm>
            <a:off x="806425" y="2938538"/>
            <a:ext cx="4332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16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06" name="Google Shape;306;p21"/>
          <p:cNvSpPr txBox="1"/>
          <p:nvPr/>
        </p:nvSpPr>
        <p:spPr>
          <a:xfrm>
            <a:off x="806425" y="3610521"/>
            <a:ext cx="4332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16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07" name="Google Shape;307;p21"/>
          <p:cNvSpPr txBox="1"/>
          <p:nvPr/>
        </p:nvSpPr>
        <p:spPr>
          <a:xfrm>
            <a:off x="806425" y="4278024"/>
            <a:ext cx="4332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05</a:t>
            </a:r>
            <a:endParaRPr sz="1600">
              <a:solidFill>
                <a:schemeClr val="accent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08" name="Google Shape;308;p21"/>
          <p:cNvSpPr txBox="1"/>
          <p:nvPr/>
        </p:nvSpPr>
        <p:spPr>
          <a:xfrm>
            <a:off x="1582275" y="1598550"/>
            <a:ext cx="9816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Why?</a:t>
            </a:r>
            <a:endParaRPr sz="16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09" name="Google Shape;309;p21"/>
          <p:cNvSpPr txBox="1"/>
          <p:nvPr/>
        </p:nvSpPr>
        <p:spPr>
          <a:xfrm>
            <a:off x="1582275" y="2278325"/>
            <a:ext cx="9816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Why?</a:t>
            </a:r>
            <a:endParaRPr sz="16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10" name="Google Shape;310;p21"/>
          <p:cNvSpPr txBox="1"/>
          <p:nvPr/>
        </p:nvSpPr>
        <p:spPr>
          <a:xfrm>
            <a:off x="1582275" y="2938538"/>
            <a:ext cx="9816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Why?</a:t>
            </a:r>
            <a:endParaRPr sz="16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11" name="Google Shape;311;p21"/>
          <p:cNvSpPr txBox="1"/>
          <p:nvPr/>
        </p:nvSpPr>
        <p:spPr>
          <a:xfrm>
            <a:off x="1582275" y="3602313"/>
            <a:ext cx="9816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Why?</a:t>
            </a:r>
            <a:endParaRPr sz="16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12" name="Google Shape;312;p21"/>
          <p:cNvSpPr txBox="1"/>
          <p:nvPr/>
        </p:nvSpPr>
        <p:spPr>
          <a:xfrm>
            <a:off x="1582275" y="4278013"/>
            <a:ext cx="9816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Why?</a:t>
            </a:r>
            <a:endParaRPr sz="16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13" name="Google Shape;313;p21"/>
          <p:cNvSpPr txBox="1"/>
          <p:nvPr/>
        </p:nvSpPr>
        <p:spPr>
          <a:xfrm>
            <a:off x="4075725" y="1164100"/>
            <a:ext cx="13461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Description</a:t>
            </a:r>
            <a:endParaRPr sz="16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14" name="Google Shape;314;p21"/>
          <p:cNvSpPr txBox="1"/>
          <p:nvPr/>
        </p:nvSpPr>
        <p:spPr>
          <a:xfrm>
            <a:off x="6542250" y="1164100"/>
            <a:ext cx="13461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Impact</a:t>
            </a:r>
            <a:endParaRPr sz="16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15" name="Google Shape;315;p21"/>
          <p:cNvSpPr txBox="1"/>
          <p:nvPr/>
        </p:nvSpPr>
        <p:spPr>
          <a:xfrm>
            <a:off x="3818038" y="1783068"/>
            <a:ext cx="18846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Jupiter is a gas giant and also the biggest planet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Google Shape;316;p21"/>
          <p:cNvSpPr txBox="1"/>
          <p:nvPr/>
        </p:nvSpPr>
        <p:spPr>
          <a:xfrm>
            <a:off x="3818038" y="2315308"/>
            <a:ext cx="18846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Earth is the only planet that harbors life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" name="Google Shape;317;p21"/>
          <p:cNvSpPr txBox="1"/>
          <p:nvPr/>
        </p:nvSpPr>
        <p:spPr>
          <a:xfrm>
            <a:off x="3818038" y="2872046"/>
            <a:ext cx="18846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" name="Google Shape;318;p21"/>
          <p:cNvSpPr txBox="1"/>
          <p:nvPr/>
        </p:nvSpPr>
        <p:spPr>
          <a:xfrm>
            <a:off x="3818038" y="3428796"/>
            <a:ext cx="18846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21"/>
          <p:cNvSpPr txBox="1"/>
          <p:nvPr/>
        </p:nvSpPr>
        <p:spPr>
          <a:xfrm>
            <a:off x="3818038" y="3959996"/>
            <a:ext cx="18846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Despite being red, Mars is a very cold place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" name="Google Shape;320;p21"/>
          <p:cNvSpPr txBox="1"/>
          <p:nvPr/>
        </p:nvSpPr>
        <p:spPr>
          <a:xfrm>
            <a:off x="6272988" y="1783068"/>
            <a:ext cx="18846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a gas giant and also the biggest planet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" name="Google Shape;321;p21"/>
          <p:cNvSpPr txBox="1"/>
          <p:nvPr/>
        </p:nvSpPr>
        <p:spPr>
          <a:xfrm>
            <a:off x="6272988" y="2315308"/>
            <a:ext cx="18846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Earth is the only planet that harbors life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" name="Google Shape;322;p21"/>
          <p:cNvSpPr txBox="1"/>
          <p:nvPr/>
        </p:nvSpPr>
        <p:spPr>
          <a:xfrm>
            <a:off x="6272988" y="2872046"/>
            <a:ext cx="18846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21"/>
          <p:cNvSpPr txBox="1"/>
          <p:nvPr/>
        </p:nvSpPr>
        <p:spPr>
          <a:xfrm>
            <a:off x="6272988" y="3428796"/>
            <a:ext cx="18846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21"/>
          <p:cNvSpPr txBox="1"/>
          <p:nvPr/>
        </p:nvSpPr>
        <p:spPr>
          <a:xfrm>
            <a:off x="6272988" y="3959996"/>
            <a:ext cx="18846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very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Root Cause Analysis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0" name="Google Shape;330;p22"/>
          <p:cNvSpPr/>
          <p:nvPr/>
        </p:nvSpPr>
        <p:spPr>
          <a:xfrm>
            <a:off x="1418972" y="3309150"/>
            <a:ext cx="1179900" cy="315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2"/>
          <p:cNvSpPr/>
          <p:nvPr/>
        </p:nvSpPr>
        <p:spPr>
          <a:xfrm>
            <a:off x="3999687" y="3309150"/>
            <a:ext cx="1179900" cy="315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2"/>
          <p:cNvSpPr/>
          <p:nvPr/>
        </p:nvSpPr>
        <p:spPr>
          <a:xfrm>
            <a:off x="6580372" y="3309150"/>
            <a:ext cx="1179900" cy="3150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2"/>
          <p:cNvSpPr/>
          <p:nvPr/>
        </p:nvSpPr>
        <p:spPr>
          <a:xfrm>
            <a:off x="1277522" y="1560274"/>
            <a:ext cx="1462800" cy="1462800"/>
          </a:xfrm>
          <a:prstGeom prst="donut">
            <a:avLst>
              <a:gd name="adj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2"/>
          <p:cNvSpPr/>
          <p:nvPr/>
        </p:nvSpPr>
        <p:spPr>
          <a:xfrm>
            <a:off x="1277522" y="1560274"/>
            <a:ext cx="1462800" cy="1462800"/>
          </a:xfrm>
          <a:prstGeom prst="blockArc">
            <a:avLst>
              <a:gd name="adj1" fmla="val 10825168"/>
              <a:gd name="adj2" fmla="val 0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2"/>
          <p:cNvSpPr/>
          <p:nvPr/>
        </p:nvSpPr>
        <p:spPr>
          <a:xfrm>
            <a:off x="3858270" y="1560274"/>
            <a:ext cx="1462800" cy="1462800"/>
          </a:xfrm>
          <a:prstGeom prst="donut">
            <a:avLst>
              <a:gd name="adj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2"/>
          <p:cNvSpPr/>
          <p:nvPr/>
        </p:nvSpPr>
        <p:spPr>
          <a:xfrm>
            <a:off x="6438970" y="1560324"/>
            <a:ext cx="1462800" cy="1462800"/>
          </a:xfrm>
          <a:prstGeom prst="donut">
            <a:avLst>
              <a:gd name="adj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2"/>
          <p:cNvSpPr/>
          <p:nvPr/>
        </p:nvSpPr>
        <p:spPr>
          <a:xfrm>
            <a:off x="1045622" y="3926025"/>
            <a:ext cx="19266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 is the biggest object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" name="Google Shape;338;p22"/>
          <p:cNvSpPr/>
          <p:nvPr/>
        </p:nvSpPr>
        <p:spPr>
          <a:xfrm>
            <a:off x="3626337" y="3926025"/>
            <a:ext cx="19266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274300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 is composed of hydrogen and helium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22"/>
          <p:cNvSpPr/>
          <p:nvPr/>
        </p:nvSpPr>
        <p:spPr>
          <a:xfrm>
            <a:off x="6207022" y="3926025"/>
            <a:ext cx="19266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 very cold place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22"/>
          <p:cNvSpPr txBox="1"/>
          <p:nvPr/>
        </p:nvSpPr>
        <p:spPr>
          <a:xfrm>
            <a:off x="3843537" y="3607795"/>
            <a:ext cx="14922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Symptoms</a:t>
            </a:r>
            <a:endParaRPr sz="17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41" name="Google Shape;341;p22"/>
          <p:cNvSpPr txBox="1"/>
          <p:nvPr/>
        </p:nvSpPr>
        <p:spPr>
          <a:xfrm>
            <a:off x="6424222" y="3607795"/>
            <a:ext cx="14922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Problem</a:t>
            </a:r>
            <a:endParaRPr sz="1700">
              <a:solidFill>
                <a:schemeClr val="accent6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42" name="Google Shape;342;p22"/>
          <p:cNvSpPr txBox="1"/>
          <p:nvPr/>
        </p:nvSpPr>
        <p:spPr>
          <a:xfrm>
            <a:off x="1262822" y="3607795"/>
            <a:ext cx="14922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Causes</a:t>
            </a:r>
            <a:endParaRPr sz="170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43" name="Google Shape;343;p22"/>
          <p:cNvSpPr txBox="1"/>
          <p:nvPr/>
        </p:nvSpPr>
        <p:spPr>
          <a:xfrm>
            <a:off x="6738622" y="3251850"/>
            <a:ext cx="8634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25%</a:t>
            </a:r>
            <a:endParaRPr sz="2400">
              <a:solidFill>
                <a:schemeClr val="l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44" name="Google Shape;344;p22"/>
          <p:cNvSpPr txBox="1"/>
          <p:nvPr/>
        </p:nvSpPr>
        <p:spPr>
          <a:xfrm>
            <a:off x="1577222" y="3251850"/>
            <a:ext cx="8634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50%</a:t>
            </a:r>
            <a:endParaRPr sz="2400">
              <a:solidFill>
                <a:schemeClr val="l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45" name="Google Shape;345;p22"/>
          <p:cNvSpPr txBox="1"/>
          <p:nvPr/>
        </p:nvSpPr>
        <p:spPr>
          <a:xfrm>
            <a:off x="4157937" y="3251850"/>
            <a:ext cx="8634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25%</a:t>
            </a:r>
            <a:endParaRPr sz="2400">
              <a:solidFill>
                <a:schemeClr val="l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46" name="Google Shape;346;p22"/>
          <p:cNvSpPr/>
          <p:nvPr/>
        </p:nvSpPr>
        <p:spPr>
          <a:xfrm>
            <a:off x="3858247" y="1544474"/>
            <a:ext cx="1462800" cy="1462800"/>
          </a:xfrm>
          <a:prstGeom prst="blockArc">
            <a:avLst>
              <a:gd name="adj1" fmla="val 16213372"/>
              <a:gd name="adj2" fmla="val 0"/>
              <a:gd name="adj3" fmla="val 25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2"/>
          <p:cNvSpPr/>
          <p:nvPr/>
        </p:nvSpPr>
        <p:spPr>
          <a:xfrm>
            <a:off x="6439022" y="1544474"/>
            <a:ext cx="1462800" cy="1462800"/>
          </a:xfrm>
          <a:prstGeom prst="blockArc">
            <a:avLst>
              <a:gd name="adj1" fmla="val 16213372"/>
              <a:gd name="adj2" fmla="val 0"/>
              <a:gd name="adj3" fmla="val 25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Root Cause Analysis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3" name="Google Shape;353;p23"/>
          <p:cNvSpPr/>
          <p:nvPr/>
        </p:nvSpPr>
        <p:spPr>
          <a:xfrm>
            <a:off x="1560823" y="2842882"/>
            <a:ext cx="5484766" cy="64648"/>
          </a:xfrm>
          <a:custGeom>
            <a:avLst/>
            <a:gdLst/>
            <a:ahLst/>
            <a:cxnLst/>
            <a:rect l="l" t="t" r="r" b="b"/>
            <a:pathLst>
              <a:path w="150484" h="2716" extrusionOk="0">
                <a:moveTo>
                  <a:pt x="0" y="1"/>
                </a:moveTo>
                <a:lnTo>
                  <a:pt x="0" y="2715"/>
                </a:lnTo>
                <a:lnTo>
                  <a:pt x="150483" y="2715"/>
                </a:lnTo>
                <a:lnTo>
                  <a:pt x="15048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3"/>
          <p:cNvSpPr/>
          <p:nvPr/>
        </p:nvSpPr>
        <p:spPr>
          <a:xfrm>
            <a:off x="2837138" y="1921350"/>
            <a:ext cx="352425" cy="1913925"/>
          </a:xfrm>
          <a:custGeom>
            <a:avLst/>
            <a:gdLst/>
            <a:ahLst/>
            <a:cxnLst/>
            <a:rect l="l" t="t" r="r" b="b"/>
            <a:pathLst>
              <a:path w="14097" h="76557" extrusionOk="0">
                <a:moveTo>
                  <a:pt x="11901" y="1"/>
                </a:moveTo>
                <a:cubicBezTo>
                  <a:pt x="11219" y="1"/>
                  <a:pt x="10555" y="363"/>
                  <a:pt x="10204" y="1000"/>
                </a:cubicBezTo>
                <a:cubicBezTo>
                  <a:pt x="10001" y="1369"/>
                  <a:pt x="5215" y="10192"/>
                  <a:pt x="2786" y="23800"/>
                </a:cubicBezTo>
                <a:cubicBezTo>
                  <a:pt x="536" y="36385"/>
                  <a:pt x="0" y="55554"/>
                  <a:pt x="10180" y="75497"/>
                </a:cubicBezTo>
                <a:cubicBezTo>
                  <a:pt x="10513" y="76176"/>
                  <a:pt x="11192" y="76557"/>
                  <a:pt x="11894" y="76557"/>
                </a:cubicBezTo>
                <a:cubicBezTo>
                  <a:pt x="12192" y="76557"/>
                  <a:pt x="12490" y="76486"/>
                  <a:pt x="12775" y="76343"/>
                </a:cubicBezTo>
                <a:cubicBezTo>
                  <a:pt x="13728" y="75855"/>
                  <a:pt x="14097" y="74700"/>
                  <a:pt x="13621" y="73747"/>
                </a:cubicBezTo>
                <a:cubicBezTo>
                  <a:pt x="3953" y="54804"/>
                  <a:pt x="4441" y="36588"/>
                  <a:pt x="6560" y="24622"/>
                </a:cubicBezTo>
                <a:cubicBezTo>
                  <a:pt x="8858" y="11644"/>
                  <a:pt x="13502" y="3012"/>
                  <a:pt x="13585" y="2869"/>
                </a:cubicBezTo>
                <a:cubicBezTo>
                  <a:pt x="14097" y="1929"/>
                  <a:pt x="13764" y="750"/>
                  <a:pt x="12823" y="238"/>
                </a:cubicBezTo>
                <a:cubicBezTo>
                  <a:pt x="12531" y="77"/>
                  <a:pt x="12214" y="1"/>
                  <a:pt x="119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55" name="Google Shape;355;p23"/>
          <p:cNvSpPr/>
          <p:nvPr/>
        </p:nvSpPr>
        <p:spPr>
          <a:xfrm>
            <a:off x="2920463" y="1706425"/>
            <a:ext cx="469125" cy="469425"/>
          </a:xfrm>
          <a:custGeom>
            <a:avLst/>
            <a:gdLst/>
            <a:ahLst/>
            <a:cxnLst/>
            <a:rect l="l" t="t" r="r" b="b"/>
            <a:pathLst>
              <a:path w="18765" h="18777" extrusionOk="0">
                <a:moveTo>
                  <a:pt x="9383" y="1"/>
                </a:moveTo>
                <a:cubicBezTo>
                  <a:pt x="4192" y="1"/>
                  <a:pt x="1" y="4204"/>
                  <a:pt x="1" y="9395"/>
                </a:cubicBezTo>
                <a:cubicBezTo>
                  <a:pt x="1" y="14574"/>
                  <a:pt x="4192" y="18777"/>
                  <a:pt x="9383" y="18777"/>
                </a:cubicBezTo>
                <a:cubicBezTo>
                  <a:pt x="14562" y="18777"/>
                  <a:pt x="18765" y="14574"/>
                  <a:pt x="18765" y="9395"/>
                </a:cubicBezTo>
                <a:cubicBezTo>
                  <a:pt x="18765" y="4204"/>
                  <a:pt x="14562" y="13"/>
                  <a:pt x="9383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6" name="Google Shape;356;p23"/>
          <p:cNvSpPr/>
          <p:nvPr/>
        </p:nvSpPr>
        <p:spPr>
          <a:xfrm>
            <a:off x="2920463" y="3634950"/>
            <a:ext cx="469125" cy="469125"/>
          </a:xfrm>
          <a:custGeom>
            <a:avLst/>
            <a:gdLst/>
            <a:ahLst/>
            <a:cxnLst/>
            <a:rect l="l" t="t" r="r" b="b"/>
            <a:pathLst>
              <a:path w="18765" h="18765" extrusionOk="0">
                <a:moveTo>
                  <a:pt x="9383" y="0"/>
                </a:moveTo>
                <a:cubicBezTo>
                  <a:pt x="4192" y="0"/>
                  <a:pt x="1" y="4203"/>
                  <a:pt x="1" y="9382"/>
                </a:cubicBezTo>
                <a:cubicBezTo>
                  <a:pt x="1" y="14573"/>
                  <a:pt x="4192" y="18764"/>
                  <a:pt x="9383" y="18764"/>
                </a:cubicBezTo>
                <a:cubicBezTo>
                  <a:pt x="14562" y="18764"/>
                  <a:pt x="18765" y="14573"/>
                  <a:pt x="18765" y="9382"/>
                </a:cubicBezTo>
                <a:cubicBezTo>
                  <a:pt x="18765" y="4203"/>
                  <a:pt x="14562" y="0"/>
                  <a:pt x="9383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7" name="Google Shape;357;p23"/>
          <p:cNvSpPr/>
          <p:nvPr/>
        </p:nvSpPr>
        <p:spPr>
          <a:xfrm>
            <a:off x="2819580" y="2755363"/>
            <a:ext cx="236355" cy="236355"/>
          </a:xfrm>
          <a:custGeom>
            <a:avLst/>
            <a:gdLst/>
            <a:ahLst/>
            <a:cxnLst/>
            <a:rect l="l" t="t" r="r" b="b"/>
            <a:pathLst>
              <a:path w="20742" h="20742" extrusionOk="0">
                <a:moveTo>
                  <a:pt x="10371" y="1"/>
                </a:moveTo>
                <a:cubicBezTo>
                  <a:pt x="4644" y="1"/>
                  <a:pt x="0" y="4644"/>
                  <a:pt x="0" y="10371"/>
                </a:cubicBezTo>
                <a:cubicBezTo>
                  <a:pt x="0" y="16098"/>
                  <a:pt x="4644" y="20741"/>
                  <a:pt x="10371" y="20741"/>
                </a:cubicBezTo>
                <a:cubicBezTo>
                  <a:pt x="16098" y="20741"/>
                  <a:pt x="20741" y="16098"/>
                  <a:pt x="20741" y="10371"/>
                </a:cubicBezTo>
                <a:cubicBezTo>
                  <a:pt x="20741" y="4644"/>
                  <a:pt x="16098" y="1"/>
                  <a:pt x="1037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58" name="Google Shape;358;p23"/>
          <p:cNvSpPr txBox="1"/>
          <p:nvPr/>
        </p:nvSpPr>
        <p:spPr>
          <a:xfrm>
            <a:off x="1953625" y="2054725"/>
            <a:ext cx="964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first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" name="Google Shape;359;p23"/>
          <p:cNvSpPr txBox="1"/>
          <p:nvPr/>
        </p:nvSpPr>
        <p:spPr>
          <a:xfrm>
            <a:off x="1953625" y="3997813"/>
            <a:ext cx="964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Saturn is ringed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" name="Google Shape;360;p23"/>
          <p:cNvSpPr/>
          <p:nvPr/>
        </p:nvSpPr>
        <p:spPr>
          <a:xfrm>
            <a:off x="4450713" y="1713825"/>
            <a:ext cx="352750" cy="2383100"/>
          </a:xfrm>
          <a:custGeom>
            <a:avLst/>
            <a:gdLst/>
            <a:ahLst/>
            <a:cxnLst/>
            <a:rect l="l" t="t" r="r" b="b"/>
            <a:pathLst>
              <a:path w="14110" h="95324" extrusionOk="0">
                <a:moveTo>
                  <a:pt x="11899" y="1"/>
                </a:moveTo>
                <a:cubicBezTo>
                  <a:pt x="11218" y="1"/>
                  <a:pt x="10555" y="454"/>
                  <a:pt x="10204" y="1252"/>
                </a:cubicBezTo>
                <a:cubicBezTo>
                  <a:pt x="10002" y="1717"/>
                  <a:pt x="5216" y="12694"/>
                  <a:pt x="2787" y="29649"/>
                </a:cubicBezTo>
                <a:cubicBezTo>
                  <a:pt x="537" y="45294"/>
                  <a:pt x="1" y="69177"/>
                  <a:pt x="10181" y="94014"/>
                </a:cubicBezTo>
                <a:cubicBezTo>
                  <a:pt x="10514" y="94847"/>
                  <a:pt x="11193" y="95324"/>
                  <a:pt x="11895" y="95324"/>
                </a:cubicBezTo>
                <a:cubicBezTo>
                  <a:pt x="12193" y="95324"/>
                  <a:pt x="12490" y="95240"/>
                  <a:pt x="12776" y="95062"/>
                </a:cubicBezTo>
                <a:cubicBezTo>
                  <a:pt x="13729" y="94454"/>
                  <a:pt x="14110" y="93002"/>
                  <a:pt x="13622" y="91823"/>
                </a:cubicBezTo>
                <a:cubicBezTo>
                  <a:pt x="3954" y="68249"/>
                  <a:pt x="4442" y="45556"/>
                  <a:pt x="6561" y="30661"/>
                </a:cubicBezTo>
                <a:cubicBezTo>
                  <a:pt x="8871" y="14445"/>
                  <a:pt x="13550" y="3669"/>
                  <a:pt x="13598" y="3562"/>
                </a:cubicBezTo>
                <a:cubicBezTo>
                  <a:pt x="14110" y="2407"/>
                  <a:pt x="13764" y="943"/>
                  <a:pt x="12824" y="300"/>
                </a:cubicBezTo>
                <a:cubicBezTo>
                  <a:pt x="12531" y="97"/>
                  <a:pt x="12213" y="1"/>
                  <a:pt x="1189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61" name="Google Shape;361;p23"/>
          <p:cNvSpPr/>
          <p:nvPr/>
        </p:nvSpPr>
        <p:spPr>
          <a:xfrm>
            <a:off x="4519488" y="1373050"/>
            <a:ext cx="469125" cy="469125"/>
          </a:xfrm>
          <a:custGeom>
            <a:avLst/>
            <a:gdLst/>
            <a:ahLst/>
            <a:cxnLst/>
            <a:rect l="l" t="t" r="r" b="b"/>
            <a:pathLst>
              <a:path w="18765" h="18765" extrusionOk="0">
                <a:moveTo>
                  <a:pt x="9382" y="1"/>
                </a:moveTo>
                <a:cubicBezTo>
                  <a:pt x="4203" y="1"/>
                  <a:pt x="0" y="4192"/>
                  <a:pt x="0" y="9383"/>
                </a:cubicBezTo>
                <a:cubicBezTo>
                  <a:pt x="0" y="14562"/>
                  <a:pt x="4203" y="18765"/>
                  <a:pt x="9382" y="18765"/>
                </a:cubicBezTo>
                <a:cubicBezTo>
                  <a:pt x="14561" y="18765"/>
                  <a:pt x="18764" y="14562"/>
                  <a:pt x="18764" y="9383"/>
                </a:cubicBezTo>
                <a:cubicBezTo>
                  <a:pt x="18764" y="4204"/>
                  <a:pt x="14561" y="1"/>
                  <a:pt x="9382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2" name="Google Shape;362;p23"/>
          <p:cNvSpPr/>
          <p:nvPr/>
        </p:nvSpPr>
        <p:spPr>
          <a:xfrm>
            <a:off x="4519488" y="3968600"/>
            <a:ext cx="469125" cy="469150"/>
          </a:xfrm>
          <a:custGeom>
            <a:avLst/>
            <a:gdLst/>
            <a:ahLst/>
            <a:cxnLst/>
            <a:rect l="l" t="t" r="r" b="b"/>
            <a:pathLst>
              <a:path w="18765" h="18766" extrusionOk="0">
                <a:moveTo>
                  <a:pt x="9382" y="1"/>
                </a:moveTo>
                <a:cubicBezTo>
                  <a:pt x="4203" y="1"/>
                  <a:pt x="0" y="4204"/>
                  <a:pt x="0" y="9383"/>
                </a:cubicBezTo>
                <a:cubicBezTo>
                  <a:pt x="0" y="14562"/>
                  <a:pt x="4203" y="18765"/>
                  <a:pt x="9382" y="18765"/>
                </a:cubicBezTo>
                <a:cubicBezTo>
                  <a:pt x="14561" y="18765"/>
                  <a:pt x="18764" y="14562"/>
                  <a:pt x="18764" y="9383"/>
                </a:cubicBezTo>
                <a:cubicBezTo>
                  <a:pt x="18764" y="4204"/>
                  <a:pt x="14561" y="1"/>
                  <a:pt x="9382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05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3" name="Google Shape;363;p23"/>
          <p:cNvSpPr txBox="1"/>
          <p:nvPr/>
        </p:nvSpPr>
        <p:spPr>
          <a:xfrm>
            <a:off x="3534138" y="1754700"/>
            <a:ext cx="964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terribly hot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" name="Google Shape;364;p23"/>
          <p:cNvSpPr txBox="1"/>
          <p:nvPr/>
        </p:nvSpPr>
        <p:spPr>
          <a:xfrm>
            <a:off x="3534138" y="4321363"/>
            <a:ext cx="964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Sun is a star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5" name="Google Shape;365;p23"/>
          <p:cNvSpPr/>
          <p:nvPr/>
        </p:nvSpPr>
        <p:spPr>
          <a:xfrm>
            <a:off x="6076513" y="1921350"/>
            <a:ext cx="352750" cy="1913925"/>
          </a:xfrm>
          <a:custGeom>
            <a:avLst/>
            <a:gdLst/>
            <a:ahLst/>
            <a:cxnLst/>
            <a:rect l="l" t="t" r="r" b="b"/>
            <a:pathLst>
              <a:path w="14110" h="76557" extrusionOk="0">
                <a:moveTo>
                  <a:pt x="11909" y="1"/>
                </a:moveTo>
                <a:cubicBezTo>
                  <a:pt x="11226" y="1"/>
                  <a:pt x="10567" y="363"/>
                  <a:pt x="10216" y="1000"/>
                </a:cubicBezTo>
                <a:cubicBezTo>
                  <a:pt x="10014" y="1369"/>
                  <a:pt x="5228" y="10192"/>
                  <a:pt x="2787" y="23800"/>
                </a:cubicBezTo>
                <a:cubicBezTo>
                  <a:pt x="548" y="36385"/>
                  <a:pt x="1" y="55554"/>
                  <a:pt x="10181" y="75497"/>
                </a:cubicBezTo>
                <a:cubicBezTo>
                  <a:pt x="10526" y="76176"/>
                  <a:pt x="11205" y="76557"/>
                  <a:pt x="11907" y="76557"/>
                </a:cubicBezTo>
                <a:cubicBezTo>
                  <a:pt x="12205" y="76557"/>
                  <a:pt x="12502" y="76486"/>
                  <a:pt x="12788" y="76343"/>
                </a:cubicBezTo>
                <a:cubicBezTo>
                  <a:pt x="13741" y="75855"/>
                  <a:pt x="14110" y="74700"/>
                  <a:pt x="13621" y="73747"/>
                </a:cubicBezTo>
                <a:cubicBezTo>
                  <a:pt x="3966" y="54804"/>
                  <a:pt x="4454" y="36588"/>
                  <a:pt x="6573" y="24622"/>
                </a:cubicBezTo>
                <a:cubicBezTo>
                  <a:pt x="8871" y="11644"/>
                  <a:pt x="13514" y="3012"/>
                  <a:pt x="13598" y="2869"/>
                </a:cubicBezTo>
                <a:cubicBezTo>
                  <a:pt x="14110" y="1929"/>
                  <a:pt x="13776" y="750"/>
                  <a:pt x="12836" y="238"/>
                </a:cubicBezTo>
                <a:cubicBezTo>
                  <a:pt x="12540" y="77"/>
                  <a:pt x="12222" y="1"/>
                  <a:pt x="1190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3"/>
          <p:cNvSpPr/>
          <p:nvPr/>
        </p:nvSpPr>
        <p:spPr>
          <a:xfrm>
            <a:off x="6137238" y="1706425"/>
            <a:ext cx="469425" cy="469425"/>
          </a:xfrm>
          <a:custGeom>
            <a:avLst/>
            <a:gdLst/>
            <a:ahLst/>
            <a:cxnLst/>
            <a:rect l="l" t="t" r="r" b="b"/>
            <a:pathLst>
              <a:path w="18777" h="18777" extrusionOk="0">
                <a:moveTo>
                  <a:pt x="9395" y="1"/>
                </a:moveTo>
                <a:cubicBezTo>
                  <a:pt x="4204" y="1"/>
                  <a:pt x="1" y="4204"/>
                  <a:pt x="1" y="9395"/>
                </a:cubicBezTo>
                <a:cubicBezTo>
                  <a:pt x="1" y="14574"/>
                  <a:pt x="4204" y="18777"/>
                  <a:pt x="9395" y="18777"/>
                </a:cubicBezTo>
                <a:cubicBezTo>
                  <a:pt x="14574" y="18777"/>
                  <a:pt x="18777" y="14574"/>
                  <a:pt x="18777" y="9395"/>
                </a:cubicBezTo>
                <a:cubicBezTo>
                  <a:pt x="18777" y="4204"/>
                  <a:pt x="14574" y="13"/>
                  <a:pt x="9395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7" name="Google Shape;367;p23"/>
          <p:cNvSpPr/>
          <p:nvPr/>
        </p:nvSpPr>
        <p:spPr>
          <a:xfrm>
            <a:off x="6137238" y="3634950"/>
            <a:ext cx="469425" cy="469125"/>
          </a:xfrm>
          <a:custGeom>
            <a:avLst/>
            <a:gdLst/>
            <a:ahLst/>
            <a:cxnLst/>
            <a:rect l="l" t="t" r="r" b="b"/>
            <a:pathLst>
              <a:path w="18777" h="18765" extrusionOk="0">
                <a:moveTo>
                  <a:pt x="9395" y="0"/>
                </a:moveTo>
                <a:cubicBezTo>
                  <a:pt x="4204" y="0"/>
                  <a:pt x="1" y="4203"/>
                  <a:pt x="1" y="9382"/>
                </a:cubicBezTo>
                <a:cubicBezTo>
                  <a:pt x="1" y="14573"/>
                  <a:pt x="4204" y="18764"/>
                  <a:pt x="9395" y="18764"/>
                </a:cubicBezTo>
                <a:cubicBezTo>
                  <a:pt x="14574" y="18764"/>
                  <a:pt x="18777" y="14573"/>
                  <a:pt x="18777" y="9382"/>
                </a:cubicBezTo>
                <a:cubicBezTo>
                  <a:pt x="18777" y="4203"/>
                  <a:pt x="14574" y="0"/>
                  <a:pt x="9395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06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8" name="Google Shape;368;p23"/>
          <p:cNvSpPr txBox="1"/>
          <p:nvPr/>
        </p:nvSpPr>
        <p:spPr>
          <a:xfrm>
            <a:off x="5173050" y="2054725"/>
            <a:ext cx="964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" name="Google Shape;369;p23"/>
          <p:cNvSpPr txBox="1"/>
          <p:nvPr/>
        </p:nvSpPr>
        <p:spPr>
          <a:xfrm>
            <a:off x="5173050" y="3997813"/>
            <a:ext cx="964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Earth harbors life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" name="Google Shape;370;p23"/>
          <p:cNvSpPr txBox="1"/>
          <p:nvPr/>
        </p:nvSpPr>
        <p:spPr>
          <a:xfrm>
            <a:off x="4976550" y="1822975"/>
            <a:ext cx="11607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Skills</a:t>
            </a:r>
            <a:endParaRPr sz="16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71" name="Google Shape;371;p23"/>
          <p:cNvSpPr/>
          <p:nvPr/>
        </p:nvSpPr>
        <p:spPr>
          <a:xfrm>
            <a:off x="4418780" y="2755363"/>
            <a:ext cx="236355" cy="236355"/>
          </a:xfrm>
          <a:custGeom>
            <a:avLst/>
            <a:gdLst/>
            <a:ahLst/>
            <a:cxnLst/>
            <a:rect l="l" t="t" r="r" b="b"/>
            <a:pathLst>
              <a:path w="20742" h="20742" extrusionOk="0">
                <a:moveTo>
                  <a:pt x="10371" y="1"/>
                </a:moveTo>
                <a:cubicBezTo>
                  <a:pt x="4644" y="1"/>
                  <a:pt x="0" y="4644"/>
                  <a:pt x="0" y="10371"/>
                </a:cubicBezTo>
                <a:cubicBezTo>
                  <a:pt x="0" y="16098"/>
                  <a:pt x="4644" y="20741"/>
                  <a:pt x="10371" y="20741"/>
                </a:cubicBezTo>
                <a:cubicBezTo>
                  <a:pt x="16098" y="20741"/>
                  <a:pt x="20741" y="16098"/>
                  <a:pt x="20741" y="10371"/>
                </a:cubicBezTo>
                <a:cubicBezTo>
                  <a:pt x="20741" y="4644"/>
                  <a:pt x="16098" y="1"/>
                  <a:pt x="1037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72" name="Google Shape;372;p23"/>
          <p:cNvSpPr/>
          <p:nvPr/>
        </p:nvSpPr>
        <p:spPr>
          <a:xfrm>
            <a:off x="6048568" y="2755363"/>
            <a:ext cx="236355" cy="236355"/>
          </a:xfrm>
          <a:custGeom>
            <a:avLst/>
            <a:gdLst/>
            <a:ahLst/>
            <a:cxnLst/>
            <a:rect l="l" t="t" r="r" b="b"/>
            <a:pathLst>
              <a:path w="20742" h="20742" extrusionOk="0">
                <a:moveTo>
                  <a:pt x="10371" y="1"/>
                </a:moveTo>
                <a:cubicBezTo>
                  <a:pt x="4644" y="1"/>
                  <a:pt x="0" y="4644"/>
                  <a:pt x="0" y="10371"/>
                </a:cubicBezTo>
                <a:cubicBezTo>
                  <a:pt x="0" y="16098"/>
                  <a:pt x="4644" y="20741"/>
                  <a:pt x="10371" y="20741"/>
                </a:cubicBezTo>
                <a:cubicBezTo>
                  <a:pt x="16098" y="20741"/>
                  <a:pt x="20741" y="16098"/>
                  <a:pt x="20741" y="10371"/>
                </a:cubicBezTo>
                <a:cubicBezTo>
                  <a:pt x="20741" y="4644"/>
                  <a:pt x="16098" y="1"/>
                  <a:pt x="1037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73" name="Google Shape;373;p23"/>
          <p:cNvSpPr txBox="1"/>
          <p:nvPr/>
        </p:nvSpPr>
        <p:spPr>
          <a:xfrm>
            <a:off x="3294650" y="1489425"/>
            <a:ext cx="12111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Performance</a:t>
            </a:r>
            <a:endParaRPr sz="16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74" name="Google Shape;374;p23"/>
          <p:cNvSpPr txBox="1"/>
          <p:nvPr/>
        </p:nvSpPr>
        <p:spPr>
          <a:xfrm>
            <a:off x="1757125" y="1822975"/>
            <a:ext cx="11607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Expectation</a:t>
            </a:r>
            <a:endParaRPr sz="16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75" name="Google Shape;375;p23"/>
          <p:cNvSpPr txBox="1"/>
          <p:nvPr/>
        </p:nvSpPr>
        <p:spPr>
          <a:xfrm>
            <a:off x="4976550" y="3751313"/>
            <a:ext cx="11607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Support</a:t>
            </a:r>
            <a:endParaRPr sz="16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76" name="Google Shape;376;p23"/>
          <p:cNvSpPr txBox="1"/>
          <p:nvPr/>
        </p:nvSpPr>
        <p:spPr>
          <a:xfrm>
            <a:off x="3294650" y="4084975"/>
            <a:ext cx="12111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Motivation</a:t>
            </a:r>
            <a:endParaRPr sz="16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77" name="Google Shape;377;p23"/>
          <p:cNvSpPr txBox="1"/>
          <p:nvPr/>
        </p:nvSpPr>
        <p:spPr>
          <a:xfrm>
            <a:off x="1757125" y="3751313"/>
            <a:ext cx="11607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Environment</a:t>
            </a:r>
            <a:endParaRPr sz="16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78" name="Google Shape;378;p23"/>
          <p:cNvSpPr/>
          <p:nvPr/>
        </p:nvSpPr>
        <p:spPr>
          <a:xfrm>
            <a:off x="6872163" y="2465435"/>
            <a:ext cx="816283" cy="816283"/>
          </a:xfrm>
          <a:custGeom>
            <a:avLst/>
            <a:gdLst/>
            <a:ahLst/>
            <a:cxnLst/>
            <a:rect l="l" t="t" r="r" b="b"/>
            <a:pathLst>
              <a:path w="18777" h="18777" extrusionOk="0">
                <a:moveTo>
                  <a:pt x="9395" y="1"/>
                </a:moveTo>
                <a:cubicBezTo>
                  <a:pt x="4204" y="1"/>
                  <a:pt x="1" y="4204"/>
                  <a:pt x="1" y="9395"/>
                </a:cubicBezTo>
                <a:cubicBezTo>
                  <a:pt x="1" y="14574"/>
                  <a:pt x="4204" y="18777"/>
                  <a:pt x="9395" y="18777"/>
                </a:cubicBezTo>
                <a:cubicBezTo>
                  <a:pt x="14574" y="18777"/>
                  <a:pt x="18777" y="14574"/>
                  <a:pt x="18777" y="9395"/>
                </a:cubicBezTo>
                <a:cubicBezTo>
                  <a:pt x="18777" y="4204"/>
                  <a:pt x="14574" y="13"/>
                  <a:pt x="9395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Effect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9" name="Google Shape;379;p23"/>
          <p:cNvSpPr/>
          <p:nvPr/>
        </p:nvSpPr>
        <p:spPr>
          <a:xfrm>
            <a:off x="1455555" y="2755363"/>
            <a:ext cx="236355" cy="236355"/>
          </a:xfrm>
          <a:custGeom>
            <a:avLst/>
            <a:gdLst/>
            <a:ahLst/>
            <a:cxnLst/>
            <a:rect l="l" t="t" r="r" b="b"/>
            <a:pathLst>
              <a:path w="20742" h="20742" extrusionOk="0">
                <a:moveTo>
                  <a:pt x="10371" y="1"/>
                </a:moveTo>
                <a:cubicBezTo>
                  <a:pt x="4644" y="1"/>
                  <a:pt x="0" y="4644"/>
                  <a:pt x="0" y="10371"/>
                </a:cubicBezTo>
                <a:cubicBezTo>
                  <a:pt x="0" y="16098"/>
                  <a:pt x="4644" y="20741"/>
                  <a:pt x="10371" y="20741"/>
                </a:cubicBezTo>
                <a:cubicBezTo>
                  <a:pt x="16098" y="20741"/>
                  <a:pt x="20741" y="16098"/>
                  <a:pt x="20741" y="10371"/>
                </a:cubicBezTo>
                <a:cubicBezTo>
                  <a:pt x="20741" y="4644"/>
                  <a:pt x="16098" y="1"/>
                  <a:pt x="10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Root Cause Analysis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5" name="Google Shape;385;p24"/>
          <p:cNvSpPr/>
          <p:nvPr/>
        </p:nvSpPr>
        <p:spPr>
          <a:xfrm>
            <a:off x="458975" y="2167450"/>
            <a:ext cx="1920900" cy="22638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4"/>
          <p:cNvSpPr/>
          <p:nvPr/>
        </p:nvSpPr>
        <p:spPr>
          <a:xfrm>
            <a:off x="2554337" y="2167450"/>
            <a:ext cx="1920900" cy="22638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4651525" y="2167450"/>
            <a:ext cx="1920900" cy="22638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24"/>
          <p:cNvSpPr/>
          <p:nvPr/>
        </p:nvSpPr>
        <p:spPr>
          <a:xfrm>
            <a:off x="6768013" y="2167450"/>
            <a:ext cx="1920900" cy="22638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24"/>
          <p:cNvSpPr/>
          <p:nvPr/>
        </p:nvSpPr>
        <p:spPr>
          <a:xfrm>
            <a:off x="744325" y="1381325"/>
            <a:ext cx="1346598" cy="590004"/>
          </a:xfrm>
          <a:prstGeom prst="flowChartTerminator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18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90" name="Google Shape;390;p24"/>
          <p:cNvSpPr/>
          <p:nvPr/>
        </p:nvSpPr>
        <p:spPr>
          <a:xfrm>
            <a:off x="2841488" y="1381325"/>
            <a:ext cx="1346598" cy="590004"/>
          </a:xfrm>
          <a:prstGeom prst="flowChartTerminator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18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91" name="Google Shape;391;p24"/>
          <p:cNvSpPr/>
          <p:nvPr/>
        </p:nvSpPr>
        <p:spPr>
          <a:xfrm>
            <a:off x="4940463" y="1381325"/>
            <a:ext cx="1346598" cy="590004"/>
          </a:xfrm>
          <a:prstGeom prst="flowChartTerminator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18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92" name="Google Shape;392;p24"/>
          <p:cNvSpPr/>
          <p:nvPr/>
        </p:nvSpPr>
        <p:spPr>
          <a:xfrm>
            <a:off x="7058750" y="1381325"/>
            <a:ext cx="1346598" cy="590004"/>
          </a:xfrm>
          <a:prstGeom prst="flowChartTerminator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18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93" name="Google Shape;393;p24"/>
          <p:cNvSpPr/>
          <p:nvPr/>
        </p:nvSpPr>
        <p:spPr>
          <a:xfrm>
            <a:off x="606950" y="3327613"/>
            <a:ext cx="1621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91425" rIns="274300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It’s the closest planet to the Sun and the smallest one</a:t>
            </a:r>
            <a:endParaRPr sz="1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4" name="Google Shape;394;p24"/>
          <p:cNvSpPr/>
          <p:nvPr/>
        </p:nvSpPr>
        <p:spPr>
          <a:xfrm>
            <a:off x="2704188" y="3327613"/>
            <a:ext cx="1621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It’s a gas giant and the biggest object in the Solar System</a:t>
            </a:r>
            <a:endParaRPr sz="1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5" name="Google Shape;395;p24"/>
          <p:cNvSpPr/>
          <p:nvPr/>
        </p:nvSpPr>
        <p:spPr>
          <a:xfrm>
            <a:off x="4801350" y="3327613"/>
            <a:ext cx="1621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177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Saturn, the ringed planet, is composed of hydrogen and helium</a:t>
            </a:r>
            <a:endParaRPr sz="1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6" name="Google Shape;396;p24"/>
          <p:cNvSpPr/>
          <p:nvPr/>
        </p:nvSpPr>
        <p:spPr>
          <a:xfrm>
            <a:off x="6917775" y="3327613"/>
            <a:ext cx="1621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Despite being red, Mars is actually a very cold place </a:t>
            </a:r>
            <a:endParaRPr sz="1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7" name="Google Shape;397;p24"/>
          <p:cNvSpPr txBox="1"/>
          <p:nvPr/>
        </p:nvSpPr>
        <p:spPr>
          <a:xfrm>
            <a:off x="4914450" y="2764088"/>
            <a:ext cx="13950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Legal &amp; regulatory</a:t>
            </a:r>
            <a:endParaRPr sz="1700">
              <a:solidFill>
                <a:schemeClr val="accent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98" name="Google Shape;398;p24"/>
          <p:cNvSpPr txBox="1"/>
          <p:nvPr/>
        </p:nvSpPr>
        <p:spPr>
          <a:xfrm>
            <a:off x="720113" y="2764063"/>
            <a:ext cx="13950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Technical barrier</a:t>
            </a:r>
            <a:endParaRPr sz="1700">
              <a:solidFill>
                <a:schemeClr val="accent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99" name="Google Shape;399;p24"/>
          <p:cNvSpPr txBox="1"/>
          <p:nvPr/>
        </p:nvSpPr>
        <p:spPr>
          <a:xfrm>
            <a:off x="6917838" y="2764063"/>
            <a:ext cx="16212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Institutional &amp; organization</a:t>
            </a:r>
            <a:endParaRPr sz="1700">
              <a:solidFill>
                <a:schemeClr val="accent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00" name="Google Shape;400;p24"/>
          <p:cNvSpPr txBox="1"/>
          <p:nvPr/>
        </p:nvSpPr>
        <p:spPr>
          <a:xfrm>
            <a:off x="2704188" y="2764063"/>
            <a:ext cx="16212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Economic &amp; financial</a:t>
            </a:r>
            <a:endParaRPr sz="1700">
              <a:solidFill>
                <a:schemeClr val="accent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Root Cause Analysis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06" name="Google Shape;406;p25"/>
          <p:cNvGrpSpPr/>
          <p:nvPr/>
        </p:nvGrpSpPr>
        <p:grpSpPr>
          <a:xfrm>
            <a:off x="3526725" y="4153275"/>
            <a:ext cx="2090700" cy="507300"/>
            <a:chOff x="3526725" y="4153275"/>
            <a:chExt cx="2090700" cy="507300"/>
          </a:xfrm>
        </p:grpSpPr>
        <p:sp>
          <p:nvSpPr>
            <p:cNvPr id="407" name="Google Shape;407;p25"/>
            <p:cNvSpPr/>
            <p:nvPr/>
          </p:nvSpPr>
          <p:spPr>
            <a:xfrm>
              <a:off x="3526725" y="4153275"/>
              <a:ext cx="2090700" cy="5073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5"/>
            <p:cNvSpPr txBox="1"/>
            <p:nvPr/>
          </p:nvSpPr>
          <p:spPr>
            <a:xfrm>
              <a:off x="3659550" y="4285725"/>
              <a:ext cx="1850100" cy="242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Actual Root Cause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09" name="Google Shape;409;p25"/>
          <p:cNvGrpSpPr/>
          <p:nvPr/>
        </p:nvGrpSpPr>
        <p:grpSpPr>
          <a:xfrm>
            <a:off x="457188" y="3219050"/>
            <a:ext cx="1337400" cy="507300"/>
            <a:chOff x="457200" y="3219050"/>
            <a:chExt cx="1337400" cy="507300"/>
          </a:xfrm>
        </p:grpSpPr>
        <p:sp>
          <p:nvSpPr>
            <p:cNvPr id="410" name="Google Shape;410;p25"/>
            <p:cNvSpPr/>
            <p:nvPr/>
          </p:nvSpPr>
          <p:spPr>
            <a:xfrm>
              <a:off x="457200" y="3219050"/>
              <a:ext cx="1337400" cy="5073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1" name="Google Shape;411;p25"/>
            <p:cNvSpPr txBox="1"/>
            <p:nvPr/>
          </p:nvSpPr>
          <p:spPr>
            <a:xfrm>
              <a:off x="584538" y="3280988"/>
              <a:ext cx="1082700" cy="383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Possible cause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12" name="Google Shape;412;p25"/>
          <p:cNvGrpSpPr/>
          <p:nvPr/>
        </p:nvGrpSpPr>
        <p:grpSpPr>
          <a:xfrm>
            <a:off x="2093863" y="3219050"/>
            <a:ext cx="1337400" cy="507300"/>
            <a:chOff x="2093875" y="3219050"/>
            <a:chExt cx="1337400" cy="507300"/>
          </a:xfrm>
        </p:grpSpPr>
        <p:sp>
          <p:nvSpPr>
            <p:cNvPr id="413" name="Google Shape;413;p25"/>
            <p:cNvSpPr/>
            <p:nvPr/>
          </p:nvSpPr>
          <p:spPr>
            <a:xfrm>
              <a:off x="2093875" y="3219050"/>
              <a:ext cx="1337400" cy="5073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4" name="Google Shape;414;p25"/>
            <p:cNvSpPr txBox="1"/>
            <p:nvPr/>
          </p:nvSpPr>
          <p:spPr>
            <a:xfrm>
              <a:off x="2221213" y="3280988"/>
              <a:ext cx="1082700" cy="383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Possible cause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15" name="Google Shape;415;p25"/>
          <p:cNvGrpSpPr/>
          <p:nvPr/>
        </p:nvGrpSpPr>
        <p:grpSpPr>
          <a:xfrm>
            <a:off x="1275525" y="2318100"/>
            <a:ext cx="1337400" cy="507300"/>
            <a:chOff x="1425350" y="2318100"/>
            <a:chExt cx="1337400" cy="507300"/>
          </a:xfrm>
        </p:grpSpPr>
        <p:sp>
          <p:nvSpPr>
            <p:cNvPr id="416" name="Google Shape;416;p25"/>
            <p:cNvSpPr/>
            <p:nvPr/>
          </p:nvSpPr>
          <p:spPr>
            <a:xfrm>
              <a:off x="1425350" y="2318100"/>
              <a:ext cx="1337400" cy="5073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7" name="Google Shape;417;p25"/>
            <p:cNvSpPr txBox="1"/>
            <p:nvPr/>
          </p:nvSpPr>
          <p:spPr>
            <a:xfrm>
              <a:off x="1552688" y="2380038"/>
              <a:ext cx="1082700" cy="383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Symptom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18" name="Google Shape;418;p25"/>
          <p:cNvGrpSpPr/>
          <p:nvPr/>
        </p:nvGrpSpPr>
        <p:grpSpPr>
          <a:xfrm>
            <a:off x="5712713" y="3219050"/>
            <a:ext cx="1337400" cy="507300"/>
            <a:chOff x="457200" y="3219050"/>
            <a:chExt cx="1337400" cy="507300"/>
          </a:xfrm>
        </p:grpSpPr>
        <p:sp>
          <p:nvSpPr>
            <p:cNvPr id="419" name="Google Shape;419;p25"/>
            <p:cNvSpPr/>
            <p:nvPr/>
          </p:nvSpPr>
          <p:spPr>
            <a:xfrm>
              <a:off x="457200" y="3219050"/>
              <a:ext cx="1337400" cy="5073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0" name="Google Shape;420;p25"/>
            <p:cNvSpPr txBox="1"/>
            <p:nvPr/>
          </p:nvSpPr>
          <p:spPr>
            <a:xfrm>
              <a:off x="584538" y="3280988"/>
              <a:ext cx="1082700" cy="383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Possible cause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21" name="Google Shape;421;p25"/>
          <p:cNvGrpSpPr/>
          <p:nvPr/>
        </p:nvGrpSpPr>
        <p:grpSpPr>
          <a:xfrm>
            <a:off x="7349388" y="3219050"/>
            <a:ext cx="1337400" cy="507300"/>
            <a:chOff x="2093875" y="3219050"/>
            <a:chExt cx="1337400" cy="507300"/>
          </a:xfrm>
        </p:grpSpPr>
        <p:sp>
          <p:nvSpPr>
            <p:cNvPr id="422" name="Google Shape;422;p25"/>
            <p:cNvSpPr/>
            <p:nvPr/>
          </p:nvSpPr>
          <p:spPr>
            <a:xfrm>
              <a:off x="2093875" y="3219050"/>
              <a:ext cx="1337400" cy="5073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3" name="Google Shape;423;p25"/>
            <p:cNvSpPr txBox="1"/>
            <p:nvPr/>
          </p:nvSpPr>
          <p:spPr>
            <a:xfrm>
              <a:off x="2221213" y="3280988"/>
              <a:ext cx="1082700" cy="383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Possible cause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24" name="Google Shape;424;p25"/>
          <p:cNvGrpSpPr/>
          <p:nvPr/>
        </p:nvGrpSpPr>
        <p:grpSpPr>
          <a:xfrm>
            <a:off x="6531050" y="2318100"/>
            <a:ext cx="1337400" cy="507300"/>
            <a:chOff x="1425350" y="2318100"/>
            <a:chExt cx="1337400" cy="507300"/>
          </a:xfrm>
        </p:grpSpPr>
        <p:sp>
          <p:nvSpPr>
            <p:cNvPr id="425" name="Google Shape;425;p25"/>
            <p:cNvSpPr/>
            <p:nvPr/>
          </p:nvSpPr>
          <p:spPr>
            <a:xfrm>
              <a:off x="1425350" y="2318100"/>
              <a:ext cx="1337400" cy="5073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6" name="Google Shape;426;p25"/>
            <p:cNvSpPr txBox="1"/>
            <p:nvPr/>
          </p:nvSpPr>
          <p:spPr>
            <a:xfrm>
              <a:off x="1552688" y="2380038"/>
              <a:ext cx="1082700" cy="383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Symptom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27" name="Google Shape;427;p25"/>
          <p:cNvGrpSpPr/>
          <p:nvPr/>
        </p:nvGrpSpPr>
        <p:grpSpPr>
          <a:xfrm>
            <a:off x="3903288" y="2318100"/>
            <a:ext cx="1337400" cy="507300"/>
            <a:chOff x="1425350" y="2318100"/>
            <a:chExt cx="1337400" cy="507300"/>
          </a:xfrm>
        </p:grpSpPr>
        <p:sp>
          <p:nvSpPr>
            <p:cNvPr id="428" name="Google Shape;428;p25"/>
            <p:cNvSpPr/>
            <p:nvPr/>
          </p:nvSpPr>
          <p:spPr>
            <a:xfrm>
              <a:off x="1425350" y="2318100"/>
              <a:ext cx="1337400" cy="5073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9" name="Google Shape;429;p25"/>
            <p:cNvSpPr txBox="1"/>
            <p:nvPr/>
          </p:nvSpPr>
          <p:spPr>
            <a:xfrm>
              <a:off x="1552688" y="2380038"/>
              <a:ext cx="1082700" cy="383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Symptom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30" name="Google Shape;430;p25"/>
          <p:cNvGrpSpPr/>
          <p:nvPr/>
        </p:nvGrpSpPr>
        <p:grpSpPr>
          <a:xfrm>
            <a:off x="3903288" y="3219050"/>
            <a:ext cx="1337400" cy="507300"/>
            <a:chOff x="457200" y="3219050"/>
            <a:chExt cx="1337400" cy="507300"/>
          </a:xfrm>
        </p:grpSpPr>
        <p:sp>
          <p:nvSpPr>
            <p:cNvPr id="431" name="Google Shape;431;p25"/>
            <p:cNvSpPr/>
            <p:nvPr/>
          </p:nvSpPr>
          <p:spPr>
            <a:xfrm>
              <a:off x="457200" y="3219050"/>
              <a:ext cx="1337400" cy="5073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2" name="Google Shape;432;p25"/>
            <p:cNvSpPr txBox="1"/>
            <p:nvPr/>
          </p:nvSpPr>
          <p:spPr>
            <a:xfrm>
              <a:off x="584538" y="3280988"/>
              <a:ext cx="1082700" cy="383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Possible cause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33" name="Google Shape;433;p25"/>
          <p:cNvGrpSpPr/>
          <p:nvPr/>
        </p:nvGrpSpPr>
        <p:grpSpPr>
          <a:xfrm>
            <a:off x="3903288" y="1417150"/>
            <a:ext cx="1337400" cy="507300"/>
            <a:chOff x="1425350" y="2318100"/>
            <a:chExt cx="1337400" cy="507300"/>
          </a:xfrm>
        </p:grpSpPr>
        <p:sp>
          <p:nvSpPr>
            <p:cNvPr id="434" name="Google Shape;434;p25"/>
            <p:cNvSpPr/>
            <p:nvPr/>
          </p:nvSpPr>
          <p:spPr>
            <a:xfrm>
              <a:off x="1425350" y="2318100"/>
              <a:ext cx="1337400" cy="5073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5" name="Google Shape;435;p25"/>
            <p:cNvSpPr txBox="1"/>
            <p:nvPr/>
          </p:nvSpPr>
          <p:spPr>
            <a:xfrm>
              <a:off x="1552688" y="2380038"/>
              <a:ext cx="1082700" cy="38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Apparent problem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436" name="Google Shape;436;p25"/>
          <p:cNvCxnSpPr>
            <a:stCxn id="434" idx="2"/>
            <a:endCxn id="428" idx="0"/>
          </p:cNvCxnSpPr>
          <p:nvPr/>
        </p:nvCxnSpPr>
        <p:spPr>
          <a:xfrm rot="-5400000" flipH="1">
            <a:off x="4375488" y="2120950"/>
            <a:ext cx="393600" cy="6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37" name="Google Shape;437;p25"/>
          <p:cNvCxnSpPr>
            <a:stCxn id="428" idx="2"/>
            <a:endCxn id="431" idx="0"/>
          </p:cNvCxnSpPr>
          <p:nvPr/>
        </p:nvCxnSpPr>
        <p:spPr>
          <a:xfrm rot="-5400000" flipH="1">
            <a:off x="4375488" y="3021900"/>
            <a:ext cx="393600" cy="6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38" name="Google Shape;438;p25"/>
          <p:cNvCxnSpPr>
            <a:endCxn id="407" idx="0"/>
          </p:cNvCxnSpPr>
          <p:nvPr/>
        </p:nvCxnSpPr>
        <p:spPr>
          <a:xfrm rot="-5400000" flipH="1">
            <a:off x="4358325" y="3939525"/>
            <a:ext cx="4269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39" name="Google Shape;439;p25"/>
          <p:cNvCxnSpPr>
            <a:stCxn id="434" idx="2"/>
            <a:endCxn id="416" idx="0"/>
          </p:cNvCxnSpPr>
          <p:nvPr/>
        </p:nvCxnSpPr>
        <p:spPr>
          <a:xfrm rot="5400000">
            <a:off x="3061338" y="807400"/>
            <a:ext cx="393600" cy="26277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40" name="Google Shape;440;p25"/>
          <p:cNvCxnSpPr>
            <a:stCxn id="434" idx="2"/>
            <a:endCxn id="425" idx="0"/>
          </p:cNvCxnSpPr>
          <p:nvPr/>
        </p:nvCxnSpPr>
        <p:spPr>
          <a:xfrm rot="-5400000" flipH="1">
            <a:off x="5689038" y="807400"/>
            <a:ext cx="393600" cy="26277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41" name="Google Shape;441;p25"/>
          <p:cNvCxnSpPr>
            <a:stCxn id="416" idx="2"/>
            <a:endCxn id="410" idx="0"/>
          </p:cNvCxnSpPr>
          <p:nvPr/>
        </p:nvCxnSpPr>
        <p:spPr>
          <a:xfrm rot="5400000">
            <a:off x="1338225" y="2613000"/>
            <a:ext cx="393600" cy="8184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42" name="Google Shape;442;p25"/>
          <p:cNvCxnSpPr>
            <a:stCxn id="416" idx="2"/>
            <a:endCxn id="413" idx="0"/>
          </p:cNvCxnSpPr>
          <p:nvPr/>
        </p:nvCxnSpPr>
        <p:spPr>
          <a:xfrm rot="-5400000" flipH="1">
            <a:off x="2156625" y="2613000"/>
            <a:ext cx="393600" cy="8184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43" name="Google Shape;443;p25"/>
          <p:cNvCxnSpPr>
            <a:stCxn id="425" idx="2"/>
            <a:endCxn id="419" idx="0"/>
          </p:cNvCxnSpPr>
          <p:nvPr/>
        </p:nvCxnSpPr>
        <p:spPr>
          <a:xfrm rot="5400000">
            <a:off x="6593750" y="2613000"/>
            <a:ext cx="393600" cy="8184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44" name="Google Shape;444;p25"/>
          <p:cNvCxnSpPr>
            <a:stCxn id="425" idx="2"/>
            <a:endCxn id="422" idx="0"/>
          </p:cNvCxnSpPr>
          <p:nvPr/>
        </p:nvCxnSpPr>
        <p:spPr>
          <a:xfrm rot="-5400000" flipH="1">
            <a:off x="7412150" y="2613000"/>
            <a:ext cx="393600" cy="8184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Root Cause Analysis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0" name="Google Shape;450;p26"/>
          <p:cNvSpPr/>
          <p:nvPr/>
        </p:nvSpPr>
        <p:spPr>
          <a:xfrm rot="-5400000">
            <a:off x="6579600" y="1579150"/>
            <a:ext cx="1982100" cy="1031100"/>
          </a:xfrm>
          <a:prstGeom prst="homePlate">
            <a:avLst>
              <a:gd name="adj" fmla="val 3618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26"/>
          <p:cNvSpPr/>
          <p:nvPr/>
        </p:nvSpPr>
        <p:spPr>
          <a:xfrm rot="-5400000">
            <a:off x="6993600" y="1996300"/>
            <a:ext cx="1147800" cy="1031100"/>
          </a:xfrm>
          <a:prstGeom prst="homePlate">
            <a:avLst>
              <a:gd name="adj" fmla="val 36189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6"/>
          <p:cNvSpPr/>
          <p:nvPr/>
        </p:nvSpPr>
        <p:spPr>
          <a:xfrm rot="-5400000">
            <a:off x="4559625" y="1579150"/>
            <a:ext cx="1982100" cy="1031100"/>
          </a:xfrm>
          <a:prstGeom prst="homePlate">
            <a:avLst>
              <a:gd name="adj" fmla="val 3618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6"/>
          <p:cNvSpPr/>
          <p:nvPr/>
        </p:nvSpPr>
        <p:spPr>
          <a:xfrm rot="-5400000">
            <a:off x="5174325" y="2197000"/>
            <a:ext cx="746400" cy="1031100"/>
          </a:xfrm>
          <a:prstGeom prst="homePlate">
            <a:avLst>
              <a:gd name="adj" fmla="val 3618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6"/>
          <p:cNvSpPr/>
          <p:nvPr/>
        </p:nvSpPr>
        <p:spPr>
          <a:xfrm rot="-5400000">
            <a:off x="2539650" y="1579150"/>
            <a:ext cx="1982100" cy="1031100"/>
          </a:xfrm>
          <a:prstGeom prst="homePlate">
            <a:avLst>
              <a:gd name="adj" fmla="val 3618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26"/>
          <p:cNvSpPr/>
          <p:nvPr/>
        </p:nvSpPr>
        <p:spPr>
          <a:xfrm rot="-5400000">
            <a:off x="3048300" y="2090950"/>
            <a:ext cx="958500" cy="1031100"/>
          </a:xfrm>
          <a:prstGeom prst="homePlate">
            <a:avLst>
              <a:gd name="adj" fmla="val 3618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6"/>
          <p:cNvSpPr/>
          <p:nvPr/>
        </p:nvSpPr>
        <p:spPr>
          <a:xfrm rot="-5400000">
            <a:off x="578875" y="1579150"/>
            <a:ext cx="1982100" cy="1031100"/>
          </a:xfrm>
          <a:prstGeom prst="homePlate">
            <a:avLst>
              <a:gd name="adj" fmla="val 3618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6"/>
          <p:cNvSpPr/>
          <p:nvPr/>
        </p:nvSpPr>
        <p:spPr>
          <a:xfrm rot="-5400000">
            <a:off x="1242175" y="2245600"/>
            <a:ext cx="649200" cy="1031100"/>
          </a:xfrm>
          <a:prstGeom prst="homePlate">
            <a:avLst>
              <a:gd name="adj" fmla="val 3618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26"/>
          <p:cNvSpPr/>
          <p:nvPr/>
        </p:nvSpPr>
        <p:spPr>
          <a:xfrm>
            <a:off x="5228453" y="2800529"/>
            <a:ext cx="641406" cy="565475"/>
          </a:xfrm>
          <a:custGeom>
            <a:avLst/>
            <a:gdLst/>
            <a:ahLst/>
            <a:cxnLst/>
            <a:rect l="l" t="t" r="r" b="b"/>
            <a:pathLst>
              <a:path w="5838" h="5147" extrusionOk="0">
                <a:moveTo>
                  <a:pt x="2929" y="0"/>
                </a:moveTo>
                <a:cubicBezTo>
                  <a:pt x="2137" y="0"/>
                  <a:pt x="1353" y="367"/>
                  <a:pt x="845" y="1055"/>
                </a:cubicBezTo>
                <a:cubicBezTo>
                  <a:pt x="0" y="2225"/>
                  <a:pt x="256" y="3801"/>
                  <a:pt x="1435" y="4647"/>
                </a:cubicBezTo>
                <a:cubicBezTo>
                  <a:pt x="1889" y="4984"/>
                  <a:pt x="2418" y="5146"/>
                  <a:pt x="2942" y="5146"/>
                </a:cubicBezTo>
                <a:cubicBezTo>
                  <a:pt x="3730" y="5146"/>
                  <a:pt x="4506" y="4779"/>
                  <a:pt x="4992" y="4092"/>
                </a:cubicBezTo>
                <a:cubicBezTo>
                  <a:pt x="5837" y="2921"/>
                  <a:pt x="5582" y="1345"/>
                  <a:pt x="4437" y="500"/>
                </a:cubicBezTo>
                <a:cubicBezTo>
                  <a:pt x="3984" y="162"/>
                  <a:pt x="3455" y="0"/>
                  <a:pt x="2929" y="0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26"/>
          <p:cNvSpPr/>
          <p:nvPr/>
        </p:nvSpPr>
        <p:spPr>
          <a:xfrm>
            <a:off x="7294542" y="2799321"/>
            <a:ext cx="565049" cy="563937"/>
          </a:xfrm>
          <a:custGeom>
            <a:avLst/>
            <a:gdLst/>
            <a:ahLst/>
            <a:cxnLst/>
            <a:rect l="l" t="t" r="r" b="b"/>
            <a:pathLst>
              <a:path w="5143" h="5133" extrusionOk="0">
                <a:moveTo>
                  <a:pt x="2571" y="0"/>
                </a:moveTo>
                <a:cubicBezTo>
                  <a:pt x="1180" y="0"/>
                  <a:pt x="1" y="1171"/>
                  <a:pt x="1" y="2562"/>
                </a:cubicBezTo>
                <a:cubicBezTo>
                  <a:pt x="1" y="3997"/>
                  <a:pt x="1180" y="5133"/>
                  <a:pt x="2571" y="5133"/>
                </a:cubicBezTo>
                <a:cubicBezTo>
                  <a:pt x="4006" y="5133"/>
                  <a:pt x="5142" y="3997"/>
                  <a:pt x="5142" y="2562"/>
                </a:cubicBezTo>
                <a:cubicBezTo>
                  <a:pt x="5142" y="1171"/>
                  <a:pt x="4006" y="0"/>
                  <a:pt x="2571" y="0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6"/>
          <p:cNvSpPr/>
          <p:nvPr/>
        </p:nvSpPr>
        <p:spPr>
          <a:xfrm>
            <a:off x="3216312" y="2800749"/>
            <a:ext cx="632727" cy="564926"/>
          </a:xfrm>
          <a:custGeom>
            <a:avLst/>
            <a:gdLst/>
            <a:ahLst/>
            <a:cxnLst/>
            <a:rect l="l" t="t" r="r" b="b"/>
            <a:pathLst>
              <a:path w="5759" h="5142" extrusionOk="0">
                <a:moveTo>
                  <a:pt x="2853" y="1"/>
                </a:moveTo>
                <a:cubicBezTo>
                  <a:pt x="2587" y="1"/>
                  <a:pt x="2317" y="42"/>
                  <a:pt x="2052" y="128"/>
                </a:cubicBezTo>
                <a:cubicBezTo>
                  <a:pt x="732" y="568"/>
                  <a:pt x="1" y="2003"/>
                  <a:pt x="406" y="3359"/>
                </a:cubicBezTo>
                <a:cubicBezTo>
                  <a:pt x="760" y="4450"/>
                  <a:pt x="1774" y="5141"/>
                  <a:pt x="2868" y="5141"/>
                </a:cubicBezTo>
                <a:cubicBezTo>
                  <a:pt x="3134" y="5141"/>
                  <a:pt x="3405" y="5100"/>
                  <a:pt x="3672" y="5014"/>
                </a:cubicBezTo>
                <a:cubicBezTo>
                  <a:pt x="4993" y="4574"/>
                  <a:pt x="5759" y="3139"/>
                  <a:pt x="5318" y="1783"/>
                </a:cubicBezTo>
                <a:cubicBezTo>
                  <a:pt x="4964" y="693"/>
                  <a:pt x="3944" y="1"/>
                  <a:pt x="2853" y="1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6"/>
          <p:cNvSpPr/>
          <p:nvPr/>
        </p:nvSpPr>
        <p:spPr>
          <a:xfrm>
            <a:off x="1251202" y="2800749"/>
            <a:ext cx="633606" cy="564926"/>
          </a:xfrm>
          <a:custGeom>
            <a:avLst/>
            <a:gdLst/>
            <a:ahLst/>
            <a:cxnLst/>
            <a:rect l="l" t="t" r="r" b="b"/>
            <a:pathLst>
              <a:path w="5767" h="5142" extrusionOk="0">
                <a:moveTo>
                  <a:pt x="2888" y="1"/>
                </a:moveTo>
                <a:cubicBezTo>
                  <a:pt x="1815" y="1"/>
                  <a:pt x="794" y="693"/>
                  <a:pt x="440" y="1783"/>
                </a:cubicBezTo>
                <a:cubicBezTo>
                  <a:pt x="0" y="3139"/>
                  <a:pt x="740" y="4574"/>
                  <a:pt x="2096" y="5014"/>
                </a:cubicBezTo>
                <a:cubicBezTo>
                  <a:pt x="2361" y="5100"/>
                  <a:pt x="2629" y="5141"/>
                  <a:pt x="2893" y="5141"/>
                </a:cubicBezTo>
                <a:cubicBezTo>
                  <a:pt x="3975" y="5141"/>
                  <a:pt x="4973" y="4450"/>
                  <a:pt x="5327" y="3359"/>
                </a:cubicBezTo>
                <a:cubicBezTo>
                  <a:pt x="5767" y="2003"/>
                  <a:pt x="5027" y="568"/>
                  <a:pt x="3671" y="128"/>
                </a:cubicBezTo>
                <a:cubicBezTo>
                  <a:pt x="3413" y="42"/>
                  <a:pt x="3149" y="1"/>
                  <a:pt x="2888" y="1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6"/>
          <p:cNvSpPr/>
          <p:nvPr/>
        </p:nvSpPr>
        <p:spPr>
          <a:xfrm>
            <a:off x="2322582" y="3158145"/>
            <a:ext cx="8789" cy="11756"/>
          </a:xfrm>
          <a:custGeom>
            <a:avLst/>
            <a:gdLst/>
            <a:ahLst/>
            <a:cxnLst/>
            <a:rect l="l" t="t" r="r" b="b"/>
            <a:pathLst>
              <a:path w="80" h="107" extrusionOk="0">
                <a:moveTo>
                  <a:pt x="44" y="1"/>
                </a:moveTo>
                <a:cubicBezTo>
                  <a:pt x="0" y="1"/>
                  <a:pt x="0" y="36"/>
                  <a:pt x="0" y="36"/>
                </a:cubicBezTo>
                <a:lnTo>
                  <a:pt x="0" y="71"/>
                </a:lnTo>
                <a:cubicBezTo>
                  <a:pt x="0" y="106"/>
                  <a:pt x="0" y="106"/>
                  <a:pt x="44" y="106"/>
                </a:cubicBezTo>
                <a:cubicBezTo>
                  <a:pt x="44" y="106"/>
                  <a:pt x="80" y="106"/>
                  <a:pt x="80" y="71"/>
                </a:cubicBezTo>
                <a:lnTo>
                  <a:pt x="80" y="36"/>
                </a:lnTo>
                <a:lnTo>
                  <a:pt x="44" y="1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6"/>
          <p:cNvSpPr txBox="1"/>
          <p:nvPr/>
        </p:nvSpPr>
        <p:spPr>
          <a:xfrm>
            <a:off x="3141427" y="3423150"/>
            <a:ext cx="8634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30%</a:t>
            </a:r>
            <a:endParaRPr sz="24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64" name="Google Shape;464;p26"/>
          <p:cNvSpPr txBox="1"/>
          <p:nvPr/>
        </p:nvSpPr>
        <p:spPr>
          <a:xfrm>
            <a:off x="1138225" y="3423150"/>
            <a:ext cx="8634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10%</a:t>
            </a:r>
            <a:endParaRPr sz="240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65" name="Google Shape;465;p26"/>
          <p:cNvSpPr txBox="1"/>
          <p:nvPr/>
        </p:nvSpPr>
        <p:spPr>
          <a:xfrm>
            <a:off x="5144627" y="3423150"/>
            <a:ext cx="8634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20%</a:t>
            </a:r>
            <a:endParaRPr sz="24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66" name="Google Shape;466;p26"/>
          <p:cNvSpPr txBox="1"/>
          <p:nvPr/>
        </p:nvSpPr>
        <p:spPr>
          <a:xfrm>
            <a:off x="7147827" y="3423150"/>
            <a:ext cx="8634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40%</a:t>
            </a:r>
            <a:endParaRPr sz="2400">
              <a:solidFill>
                <a:schemeClr val="accent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67" name="Google Shape;467;p26"/>
          <p:cNvSpPr txBox="1"/>
          <p:nvPr/>
        </p:nvSpPr>
        <p:spPr>
          <a:xfrm>
            <a:off x="2637424" y="3717729"/>
            <a:ext cx="18714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How</a:t>
            </a:r>
            <a:endParaRPr sz="17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68" name="Google Shape;468;p26"/>
          <p:cNvSpPr txBox="1"/>
          <p:nvPr/>
        </p:nvSpPr>
        <p:spPr>
          <a:xfrm>
            <a:off x="2637424" y="4002556"/>
            <a:ext cx="18714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 is composed of hydrogen and helium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9" name="Google Shape;469;p26"/>
          <p:cNvSpPr txBox="1"/>
          <p:nvPr/>
        </p:nvSpPr>
        <p:spPr>
          <a:xfrm>
            <a:off x="6643824" y="3717729"/>
            <a:ext cx="18714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When</a:t>
            </a:r>
            <a:endParaRPr sz="1700">
              <a:solidFill>
                <a:schemeClr val="accent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70" name="Google Shape;470;p26"/>
          <p:cNvSpPr txBox="1"/>
          <p:nvPr/>
        </p:nvSpPr>
        <p:spPr>
          <a:xfrm>
            <a:off x="6643824" y="4011040"/>
            <a:ext cx="18714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Earth is the third planet from the Sun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1" name="Google Shape;471;p26"/>
          <p:cNvSpPr txBox="1"/>
          <p:nvPr/>
        </p:nvSpPr>
        <p:spPr>
          <a:xfrm>
            <a:off x="4640624" y="3717729"/>
            <a:ext cx="18714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Who</a:t>
            </a:r>
            <a:endParaRPr sz="17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72" name="Google Shape;472;p26"/>
          <p:cNvSpPr txBox="1"/>
          <p:nvPr/>
        </p:nvSpPr>
        <p:spPr>
          <a:xfrm>
            <a:off x="4640624" y="4011048"/>
            <a:ext cx="18714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is the farthest planet from the Sun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3" name="Google Shape;473;p26"/>
          <p:cNvSpPr txBox="1"/>
          <p:nvPr/>
        </p:nvSpPr>
        <p:spPr>
          <a:xfrm>
            <a:off x="634225" y="4011040"/>
            <a:ext cx="18714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object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4" name="Google Shape;474;p26"/>
          <p:cNvSpPr txBox="1"/>
          <p:nvPr/>
        </p:nvSpPr>
        <p:spPr>
          <a:xfrm>
            <a:off x="634225" y="3717729"/>
            <a:ext cx="18714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What</a:t>
            </a:r>
            <a:endParaRPr sz="170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475" name="Google Shape;475;p26"/>
          <p:cNvGrpSpPr/>
          <p:nvPr/>
        </p:nvGrpSpPr>
        <p:grpSpPr>
          <a:xfrm>
            <a:off x="3357460" y="2911199"/>
            <a:ext cx="340168" cy="340168"/>
            <a:chOff x="2676100" y="832575"/>
            <a:chExt cx="483125" cy="483125"/>
          </a:xfrm>
        </p:grpSpPr>
        <p:sp>
          <p:nvSpPr>
            <p:cNvPr id="476" name="Google Shape;476;p26"/>
            <p:cNvSpPr/>
            <p:nvPr/>
          </p:nvSpPr>
          <p:spPr>
            <a:xfrm>
              <a:off x="2676100" y="83257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0351" y="1132"/>
                  </a:moveTo>
                  <a:lnTo>
                    <a:pt x="10562" y="2008"/>
                  </a:lnTo>
                  <a:cubicBezTo>
                    <a:pt x="10614" y="2226"/>
                    <a:pt x="10789" y="2392"/>
                    <a:pt x="11009" y="2434"/>
                  </a:cubicBezTo>
                  <a:cubicBezTo>
                    <a:pt x="12021" y="2618"/>
                    <a:pt x="12981" y="3014"/>
                    <a:pt x="13826" y="3596"/>
                  </a:cubicBezTo>
                  <a:cubicBezTo>
                    <a:pt x="13922" y="3663"/>
                    <a:pt x="14033" y="3696"/>
                    <a:pt x="14146" y="3696"/>
                  </a:cubicBezTo>
                  <a:cubicBezTo>
                    <a:pt x="14247" y="3696"/>
                    <a:pt x="14349" y="3669"/>
                    <a:pt x="14439" y="3614"/>
                  </a:cubicBezTo>
                  <a:lnTo>
                    <a:pt x="15179" y="3171"/>
                  </a:lnTo>
                  <a:lnTo>
                    <a:pt x="16154" y="4146"/>
                  </a:lnTo>
                  <a:lnTo>
                    <a:pt x="15711" y="4889"/>
                  </a:lnTo>
                  <a:cubicBezTo>
                    <a:pt x="15596" y="5079"/>
                    <a:pt x="15602" y="5317"/>
                    <a:pt x="15729" y="5499"/>
                  </a:cubicBezTo>
                  <a:cubicBezTo>
                    <a:pt x="16311" y="6344"/>
                    <a:pt x="16707" y="7304"/>
                    <a:pt x="16891" y="8316"/>
                  </a:cubicBezTo>
                  <a:cubicBezTo>
                    <a:pt x="16933" y="8536"/>
                    <a:pt x="17100" y="8711"/>
                    <a:pt x="17317" y="8763"/>
                  </a:cubicBezTo>
                  <a:lnTo>
                    <a:pt x="18193" y="8974"/>
                  </a:lnTo>
                  <a:lnTo>
                    <a:pt x="18193" y="10351"/>
                  </a:lnTo>
                  <a:lnTo>
                    <a:pt x="17317" y="10562"/>
                  </a:lnTo>
                  <a:cubicBezTo>
                    <a:pt x="17100" y="10614"/>
                    <a:pt x="16933" y="10789"/>
                    <a:pt x="16894" y="11009"/>
                  </a:cubicBezTo>
                  <a:cubicBezTo>
                    <a:pt x="16710" y="12021"/>
                    <a:pt x="16311" y="12981"/>
                    <a:pt x="15729" y="13826"/>
                  </a:cubicBezTo>
                  <a:cubicBezTo>
                    <a:pt x="15605" y="14007"/>
                    <a:pt x="15596" y="14246"/>
                    <a:pt x="15711" y="14436"/>
                  </a:cubicBezTo>
                  <a:lnTo>
                    <a:pt x="16154" y="15179"/>
                  </a:lnTo>
                  <a:lnTo>
                    <a:pt x="15179" y="16154"/>
                  </a:lnTo>
                  <a:lnTo>
                    <a:pt x="14439" y="15710"/>
                  </a:lnTo>
                  <a:cubicBezTo>
                    <a:pt x="14349" y="15656"/>
                    <a:pt x="14247" y="15629"/>
                    <a:pt x="14146" y="15629"/>
                  </a:cubicBezTo>
                  <a:cubicBezTo>
                    <a:pt x="14033" y="15629"/>
                    <a:pt x="13922" y="15662"/>
                    <a:pt x="13826" y="15729"/>
                  </a:cubicBezTo>
                  <a:cubicBezTo>
                    <a:pt x="12981" y="16311"/>
                    <a:pt x="12021" y="16707"/>
                    <a:pt x="11009" y="16891"/>
                  </a:cubicBezTo>
                  <a:cubicBezTo>
                    <a:pt x="10789" y="16933"/>
                    <a:pt x="10614" y="17099"/>
                    <a:pt x="10562" y="17317"/>
                  </a:cubicBezTo>
                  <a:lnTo>
                    <a:pt x="10351" y="18192"/>
                  </a:lnTo>
                  <a:lnTo>
                    <a:pt x="8974" y="18192"/>
                  </a:lnTo>
                  <a:lnTo>
                    <a:pt x="8763" y="17317"/>
                  </a:lnTo>
                  <a:cubicBezTo>
                    <a:pt x="8712" y="17099"/>
                    <a:pt x="8536" y="16933"/>
                    <a:pt x="8316" y="16891"/>
                  </a:cubicBezTo>
                  <a:cubicBezTo>
                    <a:pt x="7304" y="16707"/>
                    <a:pt x="6344" y="16311"/>
                    <a:pt x="5499" y="15729"/>
                  </a:cubicBezTo>
                  <a:cubicBezTo>
                    <a:pt x="5404" y="15662"/>
                    <a:pt x="5293" y="15629"/>
                    <a:pt x="5181" y="15629"/>
                  </a:cubicBezTo>
                  <a:cubicBezTo>
                    <a:pt x="5081" y="15629"/>
                    <a:pt x="4979" y="15656"/>
                    <a:pt x="4889" y="15710"/>
                  </a:cubicBezTo>
                  <a:lnTo>
                    <a:pt x="4146" y="16154"/>
                  </a:lnTo>
                  <a:lnTo>
                    <a:pt x="3171" y="15179"/>
                  </a:lnTo>
                  <a:lnTo>
                    <a:pt x="3615" y="14436"/>
                  </a:lnTo>
                  <a:cubicBezTo>
                    <a:pt x="3729" y="14246"/>
                    <a:pt x="3723" y="14007"/>
                    <a:pt x="3597" y="13826"/>
                  </a:cubicBezTo>
                  <a:cubicBezTo>
                    <a:pt x="3014" y="12981"/>
                    <a:pt x="2618" y="12021"/>
                    <a:pt x="2434" y="11009"/>
                  </a:cubicBezTo>
                  <a:cubicBezTo>
                    <a:pt x="2392" y="10789"/>
                    <a:pt x="2226" y="10614"/>
                    <a:pt x="2011" y="10562"/>
                  </a:cubicBezTo>
                  <a:lnTo>
                    <a:pt x="1133" y="10351"/>
                  </a:lnTo>
                  <a:lnTo>
                    <a:pt x="1133" y="8974"/>
                  </a:lnTo>
                  <a:lnTo>
                    <a:pt x="2008" y="8763"/>
                  </a:lnTo>
                  <a:cubicBezTo>
                    <a:pt x="2226" y="8711"/>
                    <a:pt x="2392" y="8536"/>
                    <a:pt x="2431" y="8316"/>
                  </a:cubicBezTo>
                  <a:cubicBezTo>
                    <a:pt x="2615" y="7304"/>
                    <a:pt x="3014" y="6344"/>
                    <a:pt x="3597" y="5499"/>
                  </a:cubicBezTo>
                  <a:cubicBezTo>
                    <a:pt x="3720" y="5317"/>
                    <a:pt x="3729" y="5079"/>
                    <a:pt x="3615" y="4889"/>
                  </a:cubicBezTo>
                  <a:lnTo>
                    <a:pt x="3171" y="4146"/>
                  </a:lnTo>
                  <a:lnTo>
                    <a:pt x="4146" y="3171"/>
                  </a:lnTo>
                  <a:lnTo>
                    <a:pt x="4889" y="3614"/>
                  </a:lnTo>
                  <a:cubicBezTo>
                    <a:pt x="4979" y="3669"/>
                    <a:pt x="5081" y="3696"/>
                    <a:pt x="5181" y="3696"/>
                  </a:cubicBezTo>
                  <a:cubicBezTo>
                    <a:pt x="5293" y="3696"/>
                    <a:pt x="5404" y="3663"/>
                    <a:pt x="5499" y="3596"/>
                  </a:cubicBezTo>
                  <a:cubicBezTo>
                    <a:pt x="6344" y="3014"/>
                    <a:pt x="7304" y="2618"/>
                    <a:pt x="8316" y="2434"/>
                  </a:cubicBezTo>
                  <a:cubicBezTo>
                    <a:pt x="8536" y="2392"/>
                    <a:pt x="8712" y="2226"/>
                    <a:pt x="8763" y="2008"/>
                  </a:cubicBezTo>
                  <a:lnTo>
                    <a:pt x="8974" y="1132"/>
                  </a:lnTo>
                  <a:close/>
                  <a:moveTo>
                    <a:pt x="8530" y="0"/>
                  </a:moveTo>
                  <a:cubicBezTo>
                    <a:pt x="8268" y="0"/>
                    <a:pt x="8041" y="178"/>
                    <a:pt x="7981" y="432"/>
                  </a:cubicBezTo>
                  <a:lnTo>
                    <a:pt x="7748" y="1392"/>
                  </a:lnTo>
                  <a:cubicBezTo>
                    <a:pt x="6833" y="1604"/>
                    <a:pt x="5961" y="1963"/>
                    <a:pt x="5167" y="2461"/>
                  </a:cubicBezTo>
                  <a:lnTo>
                    <a:pt x="4348" y="1969"/>
                  </a:lnTo>
                  <a:cubicBezTo>
                    <a:pt x="4260" y="1915"/>
                    <a:pt x="4160" y="1889"/>
                    <a:pt x="4061" y="1889"/>
                  </a:cubicBezTo>
                  <a:cubicBezTo>
                    <a:pt x="3913" y="1889"/>
                    <a:pt x="3767" y="1946"/>
                    <a:pt x="3657" y="2056"/>
                  </a:cubicBezTo>
                  <a:lnTo>
                    <a:pt x="2057" y="3657"/>
                  </a:lnTo>
                  <a:cubicBezTo>
                    <a:pt x="1872" y="3841"/>
                    <a:pt x="1839" y="4125"/>
                    <a:pt x="1972" y="4348"/>
                  </a:cubicBezTo>
                  <a:lnTo>
                    <a:pt x="2461" y="5163"/>
                  </a:lnTo>
                  <a:cubicBezTo>
                    <a:pt x="1963" y="5958"/>
                    <a:pt x="1604" y="6830"/>
                    <a:pt x="1395" y="7745"/>
                  </a:cubicBezTo>
                  <a:lnTo>
                    <a:pt x="435" y="7978"/>
                  </a:lnTo>
                  <a:cubicBezTo>
                    <a:pt x="179" y="8041"/>
                    <a:pt x="0" y="8267"/>
                    <a:pt x="0" y="8530"/>
                  </a:cubicBezTo>
                  <a:lnTo>
                    <a:pt x="0" y="10795"/>
                  </a:lnTo>
                  <a:cubicBezTo>
                    <a:pt x="0" y="11057"/>
                    <a:pt x="179" y="11284"/>
                    <a:pt x="432" y="11344"/>
                  </a:cubicBezTo>
                  <a:lnTo>
                    <a:pt x="1392" y="11580"/>
                  </a:lnTo>
                  <a:cubicBezTo>
                    <a:pt x="1604" y="12492"/>
                    <a:pt x="1963" y="13364"/>
                    <a:pt x="2461" y="14158"/>
                  </a:cubicBezTo>
                  <a:lnTo>
                    <a:pt x="1969" y="14977"/>
                  </a:lnTo>
                  <a:cubicBezTo>
                    <a:pt x="1836" y="15200"/>
                    <a:pt x="1872" y="15484"/>
                    <a:pt x="2057" y="15668"/>
                  </a:cubicBezTo>
                  <a:lnTo>
                    <a:pt x="3657" y="17268"/>
                  </a:lnTo>
                  <a:cubicBezTo>
                    <a:pt x="3766" y="17378"/>
                    <a:pt x="3911" y="17435"/>
                    <a:pt x="4057" y="17435"/>
                  </a:cubicBezTo>
                  <a:cubicBezTo>
                    <a:pt x="4157" y="17435"/>
                    <a:pt x="4258" y="17408"/>
                    <a:pt x="4348" y="17353"/>
                  </a:cubicBezTo>
                  <a:lnTo>
                    <a:pt x="5164" y="16864"/>
                  </a:lnTo>
                  <a:cubicBezTo>
                    <a:pt x="5958" y="17362"/>
                    <a:pt x="6830" y="17721"/>
                    <a:pt x="7745" y="17930"/>
                  </a:cubicBezTo>
                  <a:lnTo>
                    <a:pt x="7978" y="18890"/>
                  </a:lnTo>
                  <a:cubicBezTo>
                    <a:pt x="8041" y="19147"/>
                    <a:pt x="8268" y="19325"/>
                    <a:pt x="8530" y="19325"/>
                  </a:cubicBezTo>
                  <a:lnTo>
                    <a:pt x="10795" y="19325"/>
                  </a:lnTo>
                  <a:cubicBezTo>
                    <a:pt x="11058" y="19325"/>
                    <a:pt x="11284" y="19147"/>
                    <a:pt x="11344" y="18893"/>
                  </a:cubicBezTo>
                  <a:lnTo>
                    <a:pt x="11577" y="17933"/>
                  </a:lnTo>
                  <a:cubicBezTo>
                    <a:pt x="12492" y="17721"/>
                    <a:pt x="13364" y="17362"/>
                    <a:pt x="14159" y="16864"/>
                  </a:cubicBezTo>
                  <a:lnTo>
                    <a:pt x="14977" y="17356"/>
                  </a:lnTo>
                  <a:cubicBezTo>
                    <a:pt x="15066" y="17410"/>
                    <a:pt x="15166" y="17436"/>
                    <a:pt x="15266" y="17436"/>
                  </a:cubicBezTo>
                  <a:cubicBezTo>
                    <a:pt x="15413" y="17436"/>
                    <a:pt x="15559" y="17379"/>
                    <a:pt x="15668" y="17271"/>
                  </a:cubicBezTo>
                  <a:lnTo>
                    <a:pt x="17269" y="15668"/>
                  </a:lnTo>
                  <a:cubicBezTo>
                    <a:pt x="17453" y="15484"/>
                    <a:pt x="17489" y="15200"/>
                    <a:pt x="17353" y="14977"/>
                  </a:cubicBezTo>
                  <a:lnTo>
                    <a:pt x="16864" y="14161"/>
                  </a:lnTo>
                  <a:cubicBezTo>
                    <a:pt x="17362" y="13367"/>
                    <a:pt x="17722" y="12495"/>
                    <a:pt x="17930" y="11580"/>
                  </a:cubicBezTo>
                  <a:lnTo>
                    <a:pt x="18890" y="11347"/>
                  </a:lnTo>
                  <a:cubicBezTo>
                    <a:pt x="19147" y="11284"/>
                    <a:pt x="19325" y="11057"/>
                    <a:pt x="19325" y="10795"/>
                  </a:cubicBezTo>
                  <a:lnTo>
                    <a:pt x="19325" y="8530"/>
                  </a:lnTo>
                  <a:cubicBezTo>
                    <a:pt x="19325" y="8267"/>
                    <a:pt x="19147" y="8041"/>
                    <a:pt x="18893" y="7981"/>
                  </a:cubicBezTo>
                  <a:lnTo>
                    <a:pt x="17933" y="7748"/>
                  </a:lnTo>
                  <a:cubicBezTo>
                    <a:pt x="17722" y="6833"/>
                    <a:pt x="17362" y="5961"/>
                    <a:pt x="16864" y="5166"/>
                  </a:cubicBezTo>
                  <a:lnTo>
                    <a:pt x="17356" y="4348"/>
                  </a:lnTo>
                  <a:cubicBezTo>
                    <a:pt x="17489" y="4128"/>
                    <a:pt x="17453" y="3841"/>
                    <a:pt x="17272" y="3657"/>
                  </a:cubicBezTo>
                  <a:lnTo>
                    <a:pt x="15668" y="2056"/>
                  </a:lnTo>
                  <a:cubicBezTo>
                    <a:pt x="15559" y="1947"/>
                    <a:pt x="15415" y="1890"/>
                    <a:pt x="15268" y="1890"/>
                  </a:cubicBezTo>
                  <a:cubicBezTo>
                    <a:pt x="15168" y="1890"/>
                    <a:pt x="15068" y="1917"/>
                    <a:pt x="14977" y="1972"/>
                  </a:cubicBezTo>
                  <a:lnTo>
                    <a:pt x="14162" y="2461"/>
                  </a:lnTo>
                  <a:cubicBezTo>
                    <a:pt x="13367" y="1963"/>
                    <a:pt x="12495" y="1604"/>
                    <a:pt x="11580" y="1395"/>
                  </a:cubicBezTo>
                  <a:lnTo>
                    <a:pt x="11347" y="435"/>
                  </a:lnTo>
                  <a:cubicBezTo>
                    <a:pt x="11284" y="178"/>
                    <a:pt x="11058" y="0"/>
                    <a:pt x="107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77" name="Google Shape;477;p26"/>
            <p:cNvSpPr/>
            <p:nvPr/>
          </p:nvSpPr>
          <p:spPr>
            <a:xfrm>
              <a:off x="2762000" y="918475"/>
              <a:ext cx="311400" cy="311400"/>
            </a:xfrm>
            <a:custGeom>
              <a:avLst/>
              <a:gdLst/>
              <a:ahLst/>
              <a:cxnLst/>
              <a:rect l="l" t="t" r="r" b="b"/>
              <a:pathLst>
                <a:path w="12456" h="12456" extrusionOk="0">
                  <a:moveTo>
                    <a:pt x="6227" y="1133"/>
                  </a:moveTo>
                  <a:cubicBezTo>
                    <a:pt x="9038" y="1133"/>
                    <a:pt x="11323" y="3418"/>
                    <a:pt x="11323" y="6226"/>
                  </a:cubicBezTo>
                  <a:cubicBezTo>
                    <a:pt x="11323" y="9038"/>
                    <a:pt x="9038" y="11323"/>
                    <a:pt x="6227" y="11323"/>
                  </a:cubicBezTo>
                  <a:cubicBezTo>
                    <a:pt x="3419" y="11323"/>
                    <a:pt x="1133" y="9038"/>
                    <a:pt x="1133" y="6226"/>
                  </a:cubicBezTo>
                  <a:cubicBezTo>
                    <a:pt x="1133" y="3418"/>
                    <a:pt x="3419" y="1133"/>
                    <a:pt x="6227" y="1133"/>
                  </a:cubicBezTo>
                  <a:close/>
                  <a:moveTo>
                    <a:pt x="6227" y="0"/>
                  </a:moveTo>
                  <a:cubicBezTo>
                    <a:pt x="2794" y="0"/>
                    <a:pt x="1" y="2793"/>
                    <a:pt x="1" y="6226"/>
                  </a:cubicBezTo>
                  <a:cubicBezTo>
                    <a:pt x="1" y="9663"/>
                    <a:pt x="2794" y="12456"/>
                    <a:pt x="6227" y="12456"/>
                  </a:cubicBezTo>
                  <a:cubicBezTo>
                    <a:pt x="9663" y="12456"/>
                    <a:pt x="12456" y="9663"/>
                    <a:pt x="12456" y="6226"/>
                  </a:cubicBezTo>
                  <a:cubicBezTo>
                    <a:pt x="12456" y="2793"/>
                    <a:pt x="9663" y="0"/>
                    <a:pt x="62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78" name="Google Shape;478;p26"/>
            <p:cNvSpPr/>
            <p:nvPr/>
          </p:nvSpPr>
          <p:spPr>
            <a:xfrm>
              <a:off x="2810775" y="975075"/>
              <a:ext cx="206025" cy="198150"/>
            </a:xfrm>
            <a:custGeom>
              <a:avLst/>
              <a:gdLst/>
              <a:ahLst/>
              <a:cxnLst/>
              <a:rect l="l" t="t" r="r" b="b"/>
              <a:pathLst>
                <a:path w="8241" h="7926" extrusionOk="0">
                  <a:moveTo>
                    <a:pt x="4275" y="1132"/>
                  </a:moveTo>
                  <a:cubicBezTo>
                    <a:pt x="4640" y="1132"/>
                    <a:pt x="5009" y="1203"/>
                    <a:pt x="5360" y="1348"/>
                  </a:cubicBezTo>
                  <a:cubicBezTo>
                    <a:pt x="6416" y="1785"/>
                    <a:pt x="7108" y="2818"/>
                    <a:pt x="7108" y="3962"/>
                  </a:cubicBezTo>
                  <a:cubicBezTo>
                    <a:pt x="7105" y="5527"/>
                    <a:pt x="5840" y="6792"/>
                    <a:pt x="4276" y="6795"/>
                  </a:cubicBezTo>
                  <a:cubicBezTo>
                    <a:pt x="3131" y="6795"/>
                    <a:pt x="2099" y="6103"/>
                    <a:pt x="1661" y="5046"/>
                  </a:cubicBezTo>
                  <a:cubicBezTo>
                    <a:pt x="1223" y="3987"/>
                    <a:pt x="1465" y="2770"/>
                    <a:pt x="2274" y="1961"/>
                  </a:cubicBezTo>
                  <a:cubicBezTo>
                    <a:pt x="2815" y="1419"/>
                    <a:pt x="3538" y="1132"/>
                    <a:pt x="4275" y="1132"/>
                  </a:cubicBezTo>
                  <a:close/>
                  <a:moveTo>
                    <a:pt x="4276" y="1"/>
                  </a:moveTo>
                  <a:cubicBezTo>
                    <a:pt x="2672" y="1"/>
                    <a:pt x="1229" y="964"/>
                    <a:pt x="613" y="2447"/>
                  </a:cubicBezTo>
                  <a:cubicBezTo>
                    <a:pt x="0" y="3926"/>
                    <a:pt x="341" y="5632"/>
                    <a:pt x="1474" y="6764"/>
                  </a:cubicBezTo>
                  <a:cubicBezTo>
                    <a:pt x="2232" y="7523"/>
                    <a:pt x="3247" y="7926"/>
                    <a:pt x="4279" y="7926"/>
                  </a:cubicBezTo>
                  <a:cubicBezTo>
                    <a:pt x="4789" y="7926"/>
                    <a:pt x="5302" y="7828"/>
                    <a:pt x="5791" y="7625"/>
                  </a:cubicBezTo>
                  <a:cubicBezTo>
                    <a:pt x="7274" y="7009"/>
                    <a:pt x="8240" y="5566"/>
                    <a:pt x="8240" y="3962"/>
                  </a:cubicBezTo>
                  <a:cubicBezTo>
                    <a:pt x="8237" y="1773"/>
                    <a:pt x="6465" y="1"/>
                    <a:pt x="42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79" name="Google Shape;479;p26"/>
          <p:cNvGrpSpPr/>
          <p:nvPr/>
        </p:nvGrpSpPr>
        <p:grpSpPr>
          <a:xfrm>
            <a:off x="5409401" y="2924707"/>
            <a:ext cx="276236" cy="340151"/>
            <a:chOff x="3316000" y="4399325"/>
            <a:chExt cx="392325" cy="483100"/>
          </a:xfrm>
        </p:grpSpPr>
        <p:sp>
          <p:nvSpPr>
            <p:cNvPr id="480" name="Google Shape;480;p26"/>
            <p:cNvSpPr/>
            <p:nvPr/>
          </p:nvSpPr>
          <p:spPr>
            <a:xfrm>
              <a:off x="3316000" y="4399325"/>
              <a:ext cx="392325" cy="483100"/>
            </a:xfrm>
            <a:custGeom>
              <a:avLst/>
              <a:gdLst/>
              <a:ahLst/>
              <a:cxnLst/>
              <a:rect l="l" t="t" r="r" b="b"/>
              <a:pathLst>
                <a:path w="15693" h="19324" extrusionOk="0">
                  <a:moveTo>
                    <a:pt x="7824" y="1132"/>
                  </a:moveTo>
                  <a:cubicBezTo>
                    <a:pt x="8714" y="1132"/>
                    <a:pt x="9554" y="1551"/>
                    <a:pt x="10088" y="2264"/>
                  </a:cubicBezTo>
                  <a:cubicBezTo>
                    <a:pt x="9551" y="2977"/>
                    <a:pt x="8711" y="3393"/>
                    <a:pt x="7824" y="3396"/>
                  </a:cubicBezTo>
                  <a:lnTo>
                    <a:pt x="5049" y="3396"/>
                  </a:lnTo>
                  <a:cubicBezTo>
                    <a:pt x="5321" y="2080"/>
                    <a:pt x="6477" y="1135"/>
                    <a:pt x="7824" y="1132"/>
                  </a:cubicBezTo>
                  <a:close/>
                  <a:moveTo>
                    <a:pt x="10595" y="3393"/>
                  </a:moveTo>
                  <a:cubicBezTo>
                    <a:pt x="10635" y="3580"/>
                    <a:pt x="10653" y="3771"/>
                    <a:pt x="10653" y="3964"/>
                  </a:cubicBezTo>
                  <a:lnTo>
                    <a:pt x="10653" y="6304"/>
                  </a:lnTo>
                  <a:cubicBezTo>
                    <a:pt x="10653" y="7865"/>
                    <a:pt x="9385" y="9133"/>
                    <a:pt x="7824" y="9133"/>
                  </a:cubicBezTo>
                  <a:cubicBezTo>
                    <a:pt x="6260" y="9133"/>
                    <a:pt x="4991" y="7865"/>
                    <a:pt x="4991" y="6304"/>
                  </a:cubicBezTo>
                  <a:lnTo>
                    <a:pt x="4991" y="4529"/>
                  </a:lnTo>
                  <a:lnTo>
                    <a:pt x="7824" y="4529"/>
                  </a:lnTo>
                  <a:cubicBezTo>
                    <a:pt x="8859" y="4525"/>
                    <a:pt x="9856" y="4121"/>
                    <a:pt x="10595" y="3393"/>
                  </a:cubicBezTo>
                  <a:close/>
                  <a:moveTo>
                    <a:pt x="6465" y="10027"/>
                  </a:moveTo>
                  <a:cubicBezTo>
                    <a:pt x="6903" y="10187"/>
                    <a:pt x="7362" y="10267"/>
                    <a:pt x="7823" y="10267"/>
                  </a:cubicBezTo>
                  <a:cubicBezTo>
                    <a:pt x="8283" y="10267"/>
                    <a:pt x="8743" y="10187"/>
                    <a:pt x="9182" y="10027"/>
                  </a:cubicBezTo>
                  <a:lnTo>
                    <a:pt x="9182" y="10027"/>
                  </a:lnTo>
                  <a:lnTo>
                    <a:pt x="7824" y="12071"/>
                  </a:lnTo>
                  <a:lnTo>
                    <a:pt x="6465" y="10027"/>
                  </a:lnTo>
                  <a:close/>
                  <a:moveTo>
                    <a:pt x="10152" y="10610"/>
                  </a:moveTo>
                  <a:lnTo>
                    <a:pt x="11051" y="11476"/>
                  </a:lnTo>
                  <a:lnTo>
                    <a:pt x="9433" y="13904"/>
                  </a:lnTo>
                  <a:lnTo>
                    <a:pt x="8551" y="13022"/>
                  </a:lnTo>
                  <a:lnTo>
                    <a:pt x="10152" y="10610"/>
                  </a:lnTo>
                  <a:close/>
                  <a:moveTo>
                    <a:pt x="5493" y="10610"/>
                  </a:moveTo>
                  <a:lnTo>
                    <a:pt x="7096" y="13022"/>
                  </a:lnTo>
                  <a:lnTo>
                    <a:pt x="6211" y="13907"/>
                  </a:lnTo>
                  <a:lnTo>
                    <a:pt x="4593" y="11476"/>
                  </a:lnTo>
                  <a:lnTo>
                    <a:pt x="5493" y="10610"/>
                  </a:lnTo>
                  <a:close/>
                  <a:moveTo>
                    <a:pt x="3630" y="12074"/>
                  </a:moveTo>
                  <a:lnTo>
                    <a:pt x="5653" y="15109"/>
                  </a:lnTo>
                  <a:cubicBezTo>
                    <a:pt x="5746" y="15251"/>
                    <a:pt x="5900" y="15341"/>
                    <a:pt x="6069" y="15356"/>
                  </a:cubicBezTo>
                  <a:cubicBezTo>
                    <a:pt x="6087" y="15359"/>
                    <a:pt x="6106" y="15359"/>
                    <a:pt x="6124" y="15359"/>
                  </a:cubicBezTo>
                  <a:cubicBezTo>
                    <a:pt x="6275" y="15359"/>
                    <a:pt x="6417" y="15302"/>
                    <a:pt x="6525" y="15193"/>
                  </a:cubicBezTo>
                  <a:lnTo>
                    <a:pt x="7256" y="14463"/>
                  </a:lnTo>
                  <a:lnTo>
                    <a:pt x="7256" y="18192"/>
                  </a:lnTo>
                  <a:lnTo>
                    <a:pt x="2247" y="18192"/>
                  </a:lnTo>
                  <a:lnTo>
                    <a:pt x="1332" y="13502"/>
                  </a:lnTo>
                  <a:cubicBezTo>
                    <a:pt x="1329" y="13493"/>
                    <a:pt x="1326" y="13484"/>
                    <a:pt x="1326" y="13475"/>
                  </a:cubicBezTo>
                  <a:cubicBezTo>
                    <a:pt x="1235" y="13110"/>
                    <a:pt x="1438" y="12735"/>
                    <a:pt x="1791" y="12612"/>
                  </a:cubicBezTo>
                  <a:lnTo>
                    <a:pt x="3630" y="12074"/>
                  </a:lnTo>
                  <a:close/>
                  <a:moveTo>
                    <a:pt x="12015" y="12074"/>
                  </a:moveTo>
                  <a:lnTo>
                    <a:pt x="13899" y="12612"/>
                  </a:lnTo>
                  <a:cubicBezTo>
                    <a:pt x="14252" y="12735"/>
                    <a:pt x="14454" y="13110"/>
                    <a:pt x="14367" y="13475"/>
                  </a:cubicBezTo>
                  <a:cubicBezTo>
                    <a:pt x="14364" y="13481"/>
                    <a:pt x="14361" y="13490"/>
                    <a:pt x="14361" y="13496"/>
                  </a:cubicBezTo>
                  <a:lnTo>
                    <a:pt x="13395" y="18192"/>
                  </a:lnTo>
                  <a:lnTo>
                    <a:pt x="8388" y="18192"/>
                  </a:lnTo>
                  <a:lnTo>
                    <a:pt x="8388" y="14463"/>
                  </a:lnTo>
                  <a:lnTo>
                    <a:pt x="9119" y="15196"/>
                  </a:lnTo>
                  <a:cubicBezTo>
                    <a:pt x="9228" y="15302"/>
                    <a:pt x="9370" y="15362"/>
                    <a:pt x="9521" y="15362"/>
                  </a:cubicBezTo>
                  <a:cubicBezTo>
                    <a:pt x="9539" y="15362"/>
                    <a:pt x="9557" y="15359"/>
                    <a:pt x="9578" y="15359"/>
                  </a:cubicBezTo>
                  <a:cubicBezTo>
                    <a:pt x="9744" y="15341"/>
                    <a:pt x="9898" y="15251"/>
                    <a:pt x="9992" y="15109"/>
                  </a:cubicBezTo>
                  <a:lnTo>
                    <a:pt x="12015" y="12074"/>
                  </a:lnTo>
                  <a:close/>
                  <a:moveTo>
                    <a:pt x="7823" y="1"/>
                  </a:moveTo>
                  <a:cubicBezTo>
                    <a:pt x="7476" y="1"/>
                    <a:pt x="7126" y="46"/>
                    <a:pt x="6779" y="141"/>
                  </a:cubicBezTo>
                  <a:cubicBezTo>
                    <a:pt x="5055" y="612"/>
                    <a:pt x="3859" y="2176"/>
                    <a:pt x="3859" y="3964"/>
                  </a:cubicBezTo>
                  <a:lnTo>
                    <a:pt x="3859" y="6304"/>
                  </a:lnTo>
                  <a:cubicBezTo>
                    <a:pt x="3859" y="7355"/>
                    <a:pt x="4279" y="8363"/>
                    <a:pt x="5022" y="9106"/>
                  </a:cubicBezTo>
                  <a:lnTo>
                    <a:pt x="5022" y="9489"/>
                  </a:lnTo>
                  <a:lnTo>
                    <a:pt x="3539" y="10921"/>
                  </a:lnTo>
                  <a:lnTo>
                    <a:pt x="1462" y="11528"/>
                  </a:lnTo>
                  <a:lnTo>
                    <a:pt x="1444" y="11534"/>
                  </a:lnTo>
                  <a:cubicBezTo>
                    <a:pt x="529" y="11842"/>
                    <a:pt x="0" y="12796"/>
                    <a:pt x="221" y="13735"/>
                  </a:cubicBezTo>
                  <a:lnTo>
                    <a:pt x="1223" y="18868"/>
                  </a:lnTo>
                  <a:cubicBezTo>
                    <a:pt x="1274" y="19131"/>
                    <a:pt x="1507" y="19324"/>
                    <a:pt x="1779" y="19324"/>
                  </a:cubicBezTo>
                  <a:cubicBezTo>
                    <a:pt x="1794" y="19324"/>
                    <a:pt x="1809" y="19324"/>
                    <a:pt x="1824" y="19321"/>
                  </a:cubicBezTo>
                  <a:cubicBezTo>
                    <a:pt x="1839" y="19321"/>
                    <a:pt x="1854" y="19324"/>
                    <a:pt x="1869" y="19324"/>
                  </a:cubicBezTo>
                  <a:lnTo>
                    <a:pt x="13856" y="19324"/>
                  </a:lnTo>
                  <a:cubicBezTo>
                    <a:pt x="14125" y="19324"/>
                    <a:pt x="14358" y="19134"/>
                    <a:pt x="14412" y="18871"/>
                  </a:cubicBezTo>
                  <a:lnTo>
                    <a:pt x="15469" y="13735"/>
                  </a:lnTo>
                  <a:cubicBezTo>
                    <a:pt x="15692" y="12796"/>
                    <a:pt x="15164" y="11842"/>
                    <a:pt x="14249" y="11534"/>
                  </a:cubicBezTo>
                  <a:lnTo>
                    <a:pt x="14225" y="11525"/>
                  </a:lnTo>
                  <a:lnTo>
                    <a:pt x="12108" y="10921"/>
                  </a:lnTo>
                  <a:lnTo>
                    <a:pt x="10623" y="9489"/>
                  </a:lnTo>
                  <a:lnTo>
                    <a:pt x="10623" y="9103"/>
                  </a:lnTo>
                  <a:cubicBezTo>
                    <a:pt x="11368" y="8363"/>
                    <a:pt x="11785" y="7355"/>
                    <a:pt x="11785" y="6304"/>
                  </a:cubicBezTo>
                  <a:lnTo>
                    <a:pt x="11785" y="3964"/>
                  </a:lnTo>
                  <a:cubicBezTo>
                    <a:pt x="11785" y="3281"/>
                    <a:pt x="11610" y="2611"/>
                    <a:pt x="11275" y="2019"/>
                  </a:cubicBezTo>
                  <a:cubicBezTo>
                    <a:pt x="11263" y="1995"/>
                    <a:pt x="11251" y="1971"/>
                    <a:pt x="11233" y="1950"/>
                  </a:cubicBezTo>
                  <a:cubicBezTo>
                    <a:pt x="10507" y="720"/>
                    <a:pt x="9197" y="1"/>
                    <a:pt x="7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1" name="Google Shape;481;p26"/>
            <p:cNvSpPr/>
            <p:nvPr/>
          </p:nvSpPr>
          <p:spPr>
            <a:xfrm>
              <a:off x="3582300" y="4797475"/>
              <a:ext cx="56650" cy="28350"/>
            </a:xfrm>
            <a:custGeom>
              <a:avLst/>
              <a:gdLst/>
              <a:ahLst/>
              <a:cxnLst/>
              <a:rect l="l" t="t" r="r" b="b"/>
              <a:pathLst>
                <a:path w="2266" h="1134" extrusionOk="0">
                  <a:moveTo>
                    <a:pt x="569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82" name="Google Shape;482;p26"/>
          <p:cNvGrpSpPr/>
          <p:nvPr/>
        </p:nvGrpSpPr>
        <p:grpSpPr>
          <a:xfrm>
            <a:off x="1412660" y="2927165"/>
            <a:ext cx="308234" cy="308234"/>
            <a:chOff x="892750" y="4993750"/>
            <a:chExt cx="483125" cy="483125"/>
          </a:xfrm>
        </p:grpSpPr>
        <p:sp>
          <p:nvSpPr>
            <p:cNvPr id="483" name="Google Shape;483;p26"/>
            <p:cNvSpPr/>
            <p:nvPr/>
          </p:nvSpPr>
          <p:spPr>
            <a:xfrm>
              <a:off x="8927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5" y="17352"/>
                    <a:pt x="11823" y="18193"/>
                    <a:pt x="9662" y="18193"/>
                  </a:cubicBezTo>
                  <a:cubicBezTo>
                    <a:pt x="7501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1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4" y="12208"/>
                    <a:pt x="19324" y="9663"/>
                  </a:cubicBezTo>
                  <a:cubicBezTo>
                    <a:pt x="19324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4" name="Google Shape;484;p26"/>
            <p:cNvSpPr/>
            <p:nvPr/>
          </p:nvSpPr>
          <p:spPr>
            <a:xfrm>
              <a:off x="1021000" y="5052250"/>
              <a:ext cx="230775" cy="253450"/>
            </a:xfrm>
            <a:custGeom>
              <a:avLst/>
              <a:gdLst/>
              <a:ahLst/>
              <a:cxnLst/>
              <a:rect l="l" t="t" r="r" b="b"/>
              <a:pathLst>
                <a:path w="9231" h="10138" extrusionOk="0">
                  <a:moveTo>
                    <a:pt x="4532" y="1133"/>
                  </a:moveTo>
                  <a:cubicBezTo>
                    <a:pt x="5450" y="1133"/>
                    <a:pt x="6326" y="1483"/>
                    <a:pt x="6936" y="2090"/>
                  </a:cubicBezTo>
                  <a:cubicBezTo>
                    <a:pt x="8261" y="3419"/>
                    <a:pt x="8261" y="5568"/>
                    <a:pt x="6936" y="6894"/>
                  </a:cubicBezTo>
                  <a:lnTo>
                    <a:pt x="6933" y="6894"/>
                  </a:lnTo>
                  <a:cubicBezTo>
                    <a:pt x="6688" y="7142"/>
                    <a:pt x="6404" y="7347"/>
                    <a:pt x="6096" y="7510"/>
                  </a:cubicBezTo>
                  <a:cubicBezTo>
                    <a:pt x="5595" y="7767"/>
                    <a:pt x="5275" y="8135"/>
                    <a:pt x="5154" y="8600"/>
                  </a:cubicBezTo>
                  <a:cubicBezTo>
                    <a:pt x="5079" y="8842"/>
                    <a:pt x="4856" y="9000"/>
                    <a:pt x="4614" y="9000"/>
                  </a:cubicBezTo>
                  <a:cubicBezTo>
                    <a:pt x="4566" y="9000"/>
                    <a:pt x="4517" y="8993"/>
                    <a:pt x="4469" y="8980"/>
                  </a:cubicBezTo>
                  <a:cubicBezTo>
                    <a:pt x="4176" y="8905"/>
                    <a:pt x="3995" y="8612"/>
                    <a:pt x="4058" y="8316"/>
                  </a:cubicBezTo>
                  <a:cubicBezTo>
                    <a:pt x="4254" y="7534"/>
                    <a:pt x="4765" y="6924"/>
                    <a:pt x="5574" y="6504"/>
                  </a:cubicBezTo>
                  <a:cubicBezTo>
                    <a:pt x="6936" y="5801"/>
                    <a:pt x="7220" y="3974"/>
                    <a:pt x="6136" y="2890"/>
                  </a:cubicBezTo>
                  <a:cubicBezTo>
                    <a:pt x="5690" y="2458"/>
                    <a:pt x="5113" y="2243"/>
                    <a:pt x="4535" y="2243"/>
                  </a:cubicBezTo>
                  <a:cubicBezTo>
                    <a:pt x="3958" y="2243"/>
                    <a:pt x="3380" y="2458"/>
                    <a:pt x="2935" y="2890"/>
                  </a:cubicBezTo>
                  <a:cubicBezTo>
                    <a:pt x="2506" y="3313"/>
                    <a:pt x="2268" y="3890"/>
                    <a:pt x="2268" y="4494"/>
                  </a:cubicBezTo>
                  <a:cubicBezTo>
                    <a:pt x="2268" y="4805"/>
                    <a:pt x="2014" y="5058"/>
                    <a:pt x="1703" y="5058"/>
                  </a:cubicBezTo>
                  <a:cubicBezTo>
                    <a:pt x="1389" y="5058"/>
                    <a:pt x="1135" y="4805"/>
                    <a:pt x="1135" y="4494"/>
                  </a:cubicBezTo>
                  <a:cubicBezTo>
                    <a:pt x="1132" y="3591"/>
                    <a:pt x="1492" y="2724"/>
                    <a:pt x="2132" y="2090"/>
                  </a:cubicBezTo>
                  <a:cubicBezTo>
                    <a:pt x="2739" y="1483"/>
                    <a:pt x="3614" y="1133"/>
                    <a:pt x="4532" y="1133"/>
                  </a:cubicBezTo>
                  <a:close/>
                  <a:moveTo>
                    <a:pt x="4532" y="1"/>
                  </a:moveTo>
                  <a:cubicBezTo>
                    <a:pt x="3315" y="1"/>
                    <a:pt x="2150" y="469"/>
                    <a:pt x="1332" y="1290"/>
                  </a:cubicBezTo>
                  <a:cubicBezTo>
                    <a:pt x="477" y="2135"/>
                    <a:pt x="0" y="3289"/>
                    <a:pt x="3" y="4494"/>
                  </a:cubicBezTo>
                  <a:cubicBezTo>
                    <a:pt x="3" y="5430"/>
                    <a:pt x="764" y="6190"/>
                    <a:pt x="1703" y="6190"/>
                  </a:cubicBezTo>
                  <a:cubicBezTo>
                    <a:pt x="2639" y="6190"/>
                    <a:pt x="3400" y="5430"/>
                    <a:pt x="3400" y="4494"/>
                  </a:cubicBezTo>
                  <a:cubicBezTo>
                    <a:pt x="3400" y="3830"/>
                    <a:pt x="3944" y="3358"/>
                    <a:pt x="4535" y="3358"/>
                  </a:cubicBezTo>
                  <a:cubicBezTo>
                    <a:pt x="4731" y="3358"/>
                    <a:pt x="4933" y="3410"/>
                    <a:pt x="5121" y="3524"/>
                  </a:cubicBezTo>
                  <a:cubicBezTo>
                    <a:pt x="5876" y="3986"/>
                    <a:pt x="5837" y="5094"/>
                    <a:pt x="5052" y="5499"/>
                  </a:cubicBezTo>
                  <a:cubicBezTo>
                    <a:pt x="3959" y="6064"/>
                    <a:pt x="3234" y="6945"/>
                    <a:pt x="2959" y="8041"/>
                  </a:cubicBezTo>
                  <a:cubicBezTo>
                    <a:pt x="2742" y="8941"/>
                    <a:pt x="3288" y="9850"/>
                    <a:pt x="4185" y="10083"/>
                  </a:cubicBezTo>
                  <a:cubicBezTo>
                    <a:pt x="4327" y="10119"/>
                    <a:pt x="4470" y="10137"/>
                    <a:pt x="4611" y="10137"/>
                  </a:cubicBezTo>
                  <a:cubicBezTo>
                    <a:pt x="5356" y="10137"/>
                    <a:pt x="6039" y="9642"/>
                    <a:pt x="6247" y="8893"/>
                  </a:cubicBezTo>
                  <a:cubicBezTo>
                    <a:pt x="6262" y="8832"/>
                    <a:pt x="6305" y="8675"/>
                    <a:pt x="6616" y="8515"/>
                  </a:cubicBezTo>
                  <a:cubicBezTo>
                    <a:pt x="7899" y="7851"/>
                    <a:pt x="8787" y="6613"/>
                    <a:pt x="9007" y="5188"/>
                  </a:cubicBezTo>
                  <a:cubicBezTo>
                    <a:pt x="9230" y="3760"/>
                    <a:pt x="8756" y="2313"/>
                    <a:pt x="7736" y="1290"/>
                  </a:cubicBezTo>
                  <a:cubicBezTo>
                    <a:pt x="6918" y="472"/>
                    <a:pt x="5749" y="1"/>
                    <a:pt x="4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5" name="Google Shape;485;p26"/>
            <p:cNvSpPr/>
            <p:nvPr/>
          </p:nvSpPr>
          <p:spPr>
            <a:xfrm>
              <a:off x="1088475" y="5334425"/>
              <a:ext cx="88350" cy="84925"/>
            </a:xfrm>
            <a:custGeom>
              <a:avLst/>
              <a:gdLst/>
              <a:ahLst/>
              <a:cxnLst/>
              <a:rect l="l" t="t" r="r" b="b"/>
              <a:pathLst>
                <a:path w="3534" h="3397" extrusionOk="0">
                  <a:moveTo>
                    <a:pt x="1829" y="1129"/>
                  </a:moveTo>
                  <a:cubicBezTo>
                    <a:pt x="2121" y="1129"/>
                    <a:pt x="2401" y="1356"/>
                    <a:pt x="2401" y="1697"/>
                  </a:cubicBezTo>
                  <a:cubicBezTo>
                    <a:pt x="2401" y="2011"/>
                    <a:pt x="2147" y="2265"/>
                    <a:pt x="1833" y="2265"/>
                  </a:cubicBezTo>
                  <a:cubicBezTo>
                    <a:pt x="1329" y="2265"/>
                    <a:pt x="1075" y="1655"/>
                    <a:pt x="1432" y="1296"/>
                  </a:cubicBezTo>
                  <a:cubicBezTo>
                    <a:pt x="1548" y="1181"/>
                    <a:pt x="1690" y="1129"/>
                    <a:pt x="1829" y="1129"/>
                  </a:cubicBezTo>
                  <a:close/>
                  <a:moveTo>
                    <a:pt x="1833" y="0"/>
                  </a:moveTo>
                  <a:cubicBezTo>
                    <a:pt x="1145" y="0"/>
                    <a:pt x="526" y="414"/>
                    <a:pt x="263" y="1048"/>
                  </a:cubicBezTo>
                  <a:cubicBezTo>
                    <a:pt x="0" y="1682"/>
                    <a:pt x="145" y="2413"/>
                    <a:pt x="631" y="2899"/>
                  </a:cubicBezTo>
                  <a:cubicBezTo>
                    <a:pt x="957" y="3224"/>
                    <a:pt x="1391" y="3397"/>
                    <a:pt x="1833" y="3397"/>
                  </a:cubicBezTo>
                  <a:cubicBezTo>
                    <a:pt x="2052" y="3397"/>
                    <a:pt x="2272" y="3354"/>
                    <a:pt x="2482" y="3267"/>
                  </a:cubicBezTo>
                  <a:cubicBezTo>
                    <a:pt x="3116" y="3005"/>
                    <a:pt x="3533" y="2386"/>
                    <a:pt x="3533" y="1697"/>
                  </a:cubicBezTo>
                  <a:cubicBezTo>
                    <a:pt x="3530" y="758"/>
                    <a:pt x="2772" y="0"/>
                    <a:pt x="18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86" name="Google Shape;486;p26"/>
          <p:cNvGrpSpPr/>
          <p:nvPr/>
        </p:nvGrpSpPr>
        <p:grpSpPr>
          <a:xfrm>
            <a:off x="7403720" y="2911206"/>
            <a:ext cx="340221" cy="340168"/>
            <a:chOff x="3270475" y="1427025"/>
            <a:chExt cx="483200" cy="483125"/>
          </a:xfrm>
        </p:grpSpPr>
        <p:sp>
          <p:nvSpPr>
            <p:cNvPr id="487" name="Google Shape;487;p26"/>
            <p:cNvSpPr/>
            <p:nvPr/>
          </p:nvSpPr>
          <p:spPr>
            <a:xfrm>
              <a:off x="3270475" y="1427025"/>
              <a:ext cx="483200" cy="483125"/>
            </a:xfrm>
            <a:custGeom>
              <a:avLst/>
              <a:gdLst/>
              <a:ahLst/>
              <a:cxnLst/>
              <a:rect l="l" t="t" r="r" b="b"/>
              <a:pathLst>
                <a:path w="19328" h="19325" extrusionOk="0">
                  <a:moveTo>
                    <a:pt x="9630" y="1133"/>
                  </a:moveTo>
                  <a:cubicBezTo>
                    <a:pt x="14352" y="1133"/>
                    <a:pt x="18196" y="4943"/>
                    <a:pt x="18196" y="9626"/>
                  </a:cubicBezTo>
                  <a:cubicBezTo>
                    <a:pt x="18196" y="14349"/>
                    <a:pt x="14352" y="18193"/>
                    <a:pt x="9630" y="18193"/>
                  </a:cubicBezTo>
                  <a:cubicBezTo>
                    <a:pt x="4946" y="18193"/>
                    <a:pt x="1136" y="14349"/>
                    <a:pt x="1136" y="9626"/>
                  </a:cubicBezTo>
                  <a:cubicBezTo>
                    <a:pt x="1136" y="4943"/>
                    <a:pt x="4946" y="1133"/>
                    <a:pt x="9630" y="1133"/>
                  </a:cubicBezTo>
                  <a:close/>
                  <a:moveTo>
                    <a:pt x="9641" y="0"/>
                  </a:moveTo>
                  <a:cubicBezTo>
                    <a:pt x="9637" y="0"/>
                    <a:pt x="9633" y="0"/>
                    <a:pt x="9630" y="0"/>
                  </a:cubicBezTo>
                  <a:cubicBezTo>
                    <a:pt x="4312" y="0"/>
                    <a:pt x="4" y="4309"/>
                    <a:pt x="4" y="9626"/>
                  </a:cubicBezTo>
                  <a:cubicBezTo>
                    <a:pt x="1" y="12187"/>
                    <a:pt x="1012" y="14648"/>
                    <a:pt x="2821" y="16465"/>
                  </a:cubicBezTo>
                  <a:cubicBezTo>
                    <a:pt x="4644" y="18310"/>
                    <a:pt x="7063" y="19325"/>
                    <a:pt x="9630" y="19325"/>
                  </a:cubicBezTo>
                  <a:cubicBezTo>
                    <a:pt x="10922" y="19325"/>
                    <a:pt x="12199" y="19065"/>
                    <a:pt x="13389" y="18555"/>
                  </a:cubicBezTo>
                  <a:cubicBezTo>
                    <a:pt x="15711" y="17558"/>
                    <a:pt x="17562" y="15708"/>
                    <a:pt x="18558" y="13386"/>
                  </a:cubicBezTo>
                  <a:cubicBezTo>
                    <a:pt x="19068" y="12196"/>
                    <a:pt x="19328" y="10919"/>
                    <a:pt x="19328" y="9626"/>
                  </a:cubicBezTo>
                  <a:cubicBezTo>
                    <a:pt x="19328" y="7060"/>
                    <a:pt x="18313" y="4641"/>
                    <a:pt x="16469" y="2818"/>
                  </a:cubicBezTo>
                  <a:cubicBezTo>
                    <a:pt x="14654" y="1012"/>
                    <a:pt x="12197" y="0"/>
                    <a:pt x="96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8" name="Google Shape;488;p26"/>
            <p:cNvSpPr/>
            <p:nvPr/>
          </p:nvSpPr>
          <p:spPr>
            <a:xfrm>
              <a:off x="3497550" y="1596875"/>
              <a:ext cx="87650" cy="141525"/>
            </a:xfrm>
            <a:custGeom>
              <a:avLst/>
              <a:gdLst/>
              <a:ahLst/>
              <a:cxnLst/>
              <a:rect l="l" t="t" r="r" b="b"/>
              <a:pathLst>
                <a:path w="3506" h="5661" extrusionOk="0">
                  <a:moveTo>
                    <a:pt x="2885" y="1"/>
                  </a:moveTo>
                  <a:cubicBezTo>
                    <a:pt x="2740" y="1"/>
                    <a:pt x="2595" y="56"/>
                    <a:pt x="2485" y="166"/>
                  </a:cubicBezTo>
                  <a:lnTo>
                    <a:pt x="220" y="2431"/>
                  </a:lnTo>
                  <a:cubicBezTo>
                    <a:pt x="0" y="2651"/>
                    <a:pt x="0" y="3011"/>
                    <a:pt x="220" y="3231"/>
                  </a:cubicBezTo>
                  <a:lnTo>
                    <a:pt x="2485" y="5496"/>
                  </a:lnTo>
                  <a:cubicBezTo>
                    <a:pt x="2595" y="5606"/>
                    <a:pt x="2740" y="5661"/>
                    <a:pt x="2885" y="5661"/>
                  </a:cubicBezTo>
                  <a:cubicBezTo>
                    <a:pt x="3030" y="5661"/>
                    <a:pt x="3175" y="5606"/>
                    <a:pt x="3285" y="5496"/>
                  </a:cubicBezTo>
                  <a:cubicBezTo>
                    <a:pt x="3506" y="5275"/>
                    <a:pt x="3506" y="4916"/>
                    <a:pt x="3285" y="4695"/>
                  </a:cubicBezTo>
                  <a:lnTo>
                    <a:pt x="1422" y="2832"/>
                  </a:lnTo>
                  <a:lnTo>
                    <a:pt x="3285" y="966"/>
                  </a:lnTo>
                  <a:cubicBezTo>
                    <a:pt x="3506" y="746"/>
                    <a:pt x="3506" y="387"/>
                    <a:pt x="3285" y="166"/>
                  </a:cubicBezTo>
                  <a:cubicBezTo>
                    <a:pt x="3175" y="56"/>
                    <a:pt x="3030" y="1"/>
                    <a:pt x="28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9" name="Google Shape;489;p26"/>
            <p:cNvSpPr/>
            <p:nvPr/>
          </p:nvSpPr>
          <p:spPr>
            <a:xfrm>
              <a:off x="3327100" y="1483625"/>
              <a:ext cx="369975" cy="369925"/>
            </a:xfrm>
            <a:custGeom>
              <a:avLst/>
              <a:gdLst/>
              <a:ahLst/>
              <a:cxnLst/>
              <a:rect l="l" t="t" r="r" b="b"/>
              <a:pathLst>
                <a:path w="14799" h="14797" extrusionOk="0">
                  <a:moveTo>
                    <a:pt x="7929" y="1157"/>
                  </a:moveTo>
                  <a:cubicBezTo>
                    <a:pt x="9206" y="1272"/>
                    <a:pt x="10420" y="1770"/>
                    <a:pt x="11411" y="2589"/>
                  </a:cubicBezTo>
                  <a:lnTo>
                    <a:pt x="11042" y="2957"/>
                  </a:lnTo>
                  <a:cubicBezTo>
                    <a:pt x="10828" y="3180"/>
                    <a:pt x="10831" y="3534"/>
                    <a:pt x="11048" y="3751"/>
                  </a:cubicBezTo>
                  <a:cubicBezTo>
                    <a:pt x="11158" y="3861"/>
                    <a:pt x="11303" y="3916"/>
                    <a:pt x="11448" y="3916"/>
                  </a:cubicBezTo>
                  <a:cubicBezTo>
                    <a:pt x="11590" y="3916"/>
                    <a:pt x="11732" y="3863"/>
                    <a:pt x="11842" y="3757"/>
                  </a:cubicBezTo>
                  <a:lnTo>
                    <a:pt x="12214" y="3389"/>
                  </a:lnTo>
                  <a:cubicBezTo>
                    <a:pt x="13026" y="4349"/>
                    <a:pt x="13524" y="5539"/>
                    <a:pt x="13639" y="6795"/>
                  </a:cubicBezTo>
                  <a:lnTo>
                    <a:pt x="13101" y="6795"/>
                  </a:lnTo>
                  <a:cubicBezTo>
                    <a:pt x="12787" y="6795"/>
                    <a:pt x="12534" y="7048"/>
                    <a:pt x="12534" y="7362"/>
                  </a:cubicBezTo>
                  <a:cubicBezTo>
                    <a:pt x="12534" y="7673"/>
                    <a:pt x="12787" y="7927"/>
                    <a:pt x="13101" y="7927"/>
                  </a:cubicBezTo>
                  <a:lnTo>
                    <a:pt x="13639" y="7927"/>
                  </a:lnTo>
                  <a:cubicBezTo>
                    <a:pt x="13515" y="9198"/>
                    <a:pt x="13005" y="10400"/>
                    <a:pt x="12178" y="11375"/>
                  </a:cubicBezTo>
                  <a:lnTo>
                    <a:pt x="11842" y="11040"/>
                  </a:lnTo>
                  <a:cubicBezTo>
                    <a:pt x="11732" y="10934"/>
                    <a:pt x="11590" y="10881"/>
                    <a:pt x="11448" y="10881"/>
                  </a:cubicBezTo>
                  <a:cubicBezTo>
                    <a:pt x="11303" y="10881"/>
                    <a:pt x="11158" y="10936"/>
                    <a:pt x="11048" y="11046"/>
                  </a:cubicBezTo>
                  <a:cubicBezTo>
                    <a:pt x="10831" y="11264"/>
                    <a:pt x="10828" y="11617"/>
                    <a:pt x="11042" y="11840"/>
                  </a:cubicBezTo>
                  <a:lnTo>
                    <a:pt x="11377" y="12175"/>
                  </a:lnTo>
                  <a:cubicBezTo>
                    <a:pt x="10402" y="13003"/>
                    <a:pt x="9200" y="13513"/>
                    <a:pt x="7929" y="13637"/>
                  </a:cubicBezTo>
                  <a:lnTo>
                    <a:pt x="7929" y="13099"/>
                  </a:lnTo>
                  <a:cubicBezTo>
                    <a:pt x="7929" y="12785"/>
                    <a:pt x="7676" y="12532"/>
                    <a:pt x="7365" y="12532"/>
                  </a:cubicBezTo>
                  <a:cubicBezTo>
                    <a:pt x="7051" y="12532"/>
                    <a:pt x="6797" y="12785"/>
                    <a:pt x="6797" y="13099"/>
                  </a:cubicBezTo>
                  <a:lnTo>
                    <a:pt x="6797" y="13637"/>
                  </a:lnTo>
                  <a:cubicBezTo>
                    <a:pt x="5541" y="13522"/>
                    <a:pt x="4351" y="13024"/>
                    <a:pt x="3391" y="12212"/>
                  </a:cubicBezTo>
                  <a:lnTo>
                    <a:pt x="3759" y="11840"/>
                  </a:lnTo>
                  <a:cubicBezTo>
                    <a:pt x="3974" y="11617"/>
                    <a:pt x="3971" y="11264"/>
                    <a:pt x="3753" y="11046"/>
                  </a:cubicBezTo>
                  <a:cubicBezTo>
                    <a:pt x="3643" y="10936"/>
                    <a:pt x="3499" y="10881"/>
                    <a:pt x="3354" y="10881"/>
                  </a:cubicBezTo>
                  <a:cubicBezTo>
                    <a:pt x="3212" y="10881"/>
                    <a:pt x="3070" y="10934"/>
                    <a:pt x="2959" y="11040"/>
                  </a:cubicBezTo>
                  <a:lnTo>
                    <a:pt x="2591" y="11408"/>
                  </a:lnTo>
                  <a:cubicBezTo>
                    <a:pt x="1773" y="10418"/>
                    <a:pt x="1274" y="9204"/>
                    <a:pt x="1160" y="7927"/>
                  </a:cubicBezTo>
                  <a:lnTo>
                    <a:pt x="1703" y="7927"/>
                  </a:lnTo>
                  <a:cubicBezTo>
                    <a:pt x="2014" y="7927"/>
                    <a:pt x="2268" y="7673"/>
                    <a:pt x="2268" y="7362"/>
                  </a:cubicBezTo>
                  <a:cubicBezTo>
                    <a:pt x="2268" y="7048"/>
                    <a:pt x="2014" y="6795"/>
                    <a:pt x="1703" y="6795"/>
                  </a:cubicBezTo>
                  <a:lnTo>
                    <a:pt x="1163" y="6795"/>
                  </a:lnTo>
                  <a:cubicBezTo>
                    <a:pt x="1274" y="5539"/>
                    <a:pt x="1770" y="4346"/>
                    <a:pt x="2579" y="3377"/>
                  </a:cubicBezTo>
                  <a:lnTo>
                    <a:pt x="2959" y="3757"/>
                  </a:lnTo>
                  <a:cubicBezTo>
                    <a:pt x="3070" y="3863"/>
                    <a:pt x="3212" y="3916"/>
                    <a:pt x="3354" y="3916"/>
                  </a:cubicBezTo>
                  <a:cubicBezTo>
                    <a:pt x="3499" y="3916"/>
                    <a:pt x="3643" y="3861"/>
                    <a:pt x="3753" y="3751"/>
                  </a:cubicBezTo>
                  <a:cubicBezTo>
                    <a:pt x="3971" y="3534"/>
                    <a:pt x="3974" y="3180"/>
                    <a:pt x="3759" y="2957"/>
                  </a:cubicBezTo>
                  <a:lnTo>
                    <a:pt x="3379" y="2577"/>
                  </a:lnTo>
                  <a:cubicBezTo>
                    <a:pt x="4348" y="1767"/>
                    <a:pt x="5541" y="1272"/>
                    <a:pt x="6797" y="1160"/>
                  </a:cubicBezTo>
                  <a:lnTo>
                    <a:pt x="6797" y="1701"/>
                  </a:lnTo>
                  <a:cubicBezTo>
                    <a:pt x="6797" y="2012"/>
                    <a:pt x="7051" y="2266"/>
                    <a:pt x="7365" y="2266"/>
                  </a:cubicBezTo>
                  <a:cubicBezTo>
                    <a:pt x="7676" y="2266"/>
                    <a:pt x="7929" y="2012"/>
                    <a:pt x="7929" y="1701"/>
                  </a:cubicBezTo>
                  <a:lnTo>
                    <a:pt x="7929" y="1157"/>
                  </a:lnTo>
                  <a:close/>
                  <a:moveTo>
                    <a:pt x="7376" y="1"/>
                  </a:moveTo>
                  <a:cubicBezTo>
                    <a:pt x="7372" y="1"/>
                    <a:pt x="7368" y="1"/>
                    <a:pt x="7365" y="1"/>
                  </a:cubicBezTo>
                  <a:cubicBezTo>
                    <a:pt x="5435" y="1"/>
                    <a:pt x="3581" y="759"/>
                    <a:pt x="2210" y="2115"/>
                  </a:cubicBezTo>
                  <a:cubicBezTo>
                    <a:pt x="2174" y="2142"/>
                    <a:pt x="2141" y="2172"/>
                    <a:pt x="2114" y="2208"/>
                  </a:cubicBezTo>
                  <a:cubicBezTo>
                    <a:pt x="761" y="3582"/>
                    <a:pt x="3" y="5433"/>
                    <a:pt x="3" y="7362"/>
                  </a:cubicBezTo>
                  <a:cubicBezTo>
                    <a:pt x="0" y="9322"/>
                    <a:pt x="776" y="11206"/>
                    <a:pt x="2159" y="12598"/>
                  </a:cubicBezTo>
                  <a:lnTo>
                    <a:pt x="2177" y="12616"/>
                  </a:lnTo>
                  <a:lnTo>
                    <a:pt x="2180" y="12619"/>
                  </a:lnTo>
                  <a:lnTo>
                    <a:pt x="2186" y="12625"/>
                  </a:lnTo>
                  <a:cubicBezTo>
                    <a:pt x="3578" y="14023"/>
                    <a:pt x="5414" y="14796"/>
                    <a:pt x="7365" y="14796"/>
                  </a:cubicBezTo>
                  <a:cubicBezTo>
                    <a:pt x="9327" y="14796"/>
                    <a:pt x="11187" y="14017"/>
                    <a:pt x="12603" y="12601"/>
                  </a:cubicBezTo>
                  <a:cubicBezTo>
                    <a:pt x="14019" y="11185"/>
                    <a:pt x="14798" y="9325"/>
                    <a:pt x="14798" y="7362"/>
                  </a:cubicBezTo>
                  <a:cubicBezTo>
                    <a:pt x="14798" y="5415"/>
                    <a:pt x="14028" y="3576"/>
                    <a:pt x="12627" y="2184"/>
                  </a:cubicBezTo>
                  <a:lnTo>
                    <a:pt x="12621" y="2178"/>
                  </a:lnTo>
                  <a:cubicBezTo>
                    <a:pt x="12621" y="2175"/>
                    <a:pt x="12618" y="2175"/>
                    <a:pt x="12618" y="2175"/>
                  </a:cubicBezTo>
                  <a:lnTo>
                    <a:pt x="12600" y="2157"/>
                  </a:lnTo>
                  <a:cubicBezTo>
                    <a:pt x="11211" y="777"/>
                    <a:pt x="9331" y="1"/>
                    <a:pt x="73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Root Cause Analysis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5" name="Google Shape;495;p27"/>
          <p:cNvSpPr/>
          <p:nvPr/>
        </p:nvSpPr>
        <p:spPr>
          <a:xfrm>
            <a:off x="818963" y="1353675"/>
            <a:ext cx="3768000" cy="6003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7"/>
          <p:cNvSpPr/>
          <p:nvPr/>
        </p:nvSpPr>
        <p:spPr>
          <a:xfrm>
            <a:off x="818963" y="2179692"/>
            <a:ext cx="3768000" cy="6003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7"/>
          <p:cNvSpPr/>
          <p:nvPr/>
        </p:nvSpPr>
        <p:spPr>
          <a:xfrm>
            <a:off x="818963" y="3005708"/>
            <a:ext cx="3768000" cy="6003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7"/>
          <p:cNvSpPr/>
          <p:nvPr/>
        </p:nvSpPr>
        <p:spPr>
          <a:xfrm>
            <a:off x="818963" y="3831725"/>
            <a:ext cx="3768000" cy="6003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7"/>
          <p:cNvSpPr/>
          <p:nvPr/>
        </p:nvSpPr>
        <p:spPr>
          <a:xfrm>
            <a:off x="818963" y="1353675"/>
            <a:ext cx="825900" cy="6003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7"/>
          <p:cNvSpPr/>
          <p:nvPr/>
        </p:nvSpPr>
        <p:spPr>
          <a:xfrm>
            <a:off x="818963" y="2179700"/>
            <a:ext cx="1407600" cy="600300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7"/>
          <p:cNvSpPr/>
          <p:nvPr/>
        </p:nvSpPr>
        <p:spPr>
          <a:xfrm>
            <a:off x="818963" y="3005700"/>
            <a:ext cx="1914900" cy="6003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7"/>
          <p:cNvSpPr/>
          <p:nvPr/>
        </p:nvSpPr>
        <p:spPr>
          <a:xfrm>
            <a:off x="818963" y="3831725"/>
            <a:ext cx="2239500" cy="6003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7"/>
          <p:cNvSpPr txBox="1"/>
          <p:nvPr/>
        </p:nvSpPr>
        <p:spPr>
          <a:xfrm>
            <a:off x="4913238" y="4012023"/>
            <a:ext cx="19947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object to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4" name="Google Shape;504;p27"/>
          <p:cNvSpPr txBox="1"/>
          <p:nvPr/>
        </p:nvSpPr>
        <p:spPr>
          <a:xfrm>
            <a:off x="4913238" y="1484200"/>
            <a:ext cx="19947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5" name="Google Shape;505;p27"/>
          <p:cNvSpPr txBox="1"/>
          <p:nvPr/>
        </p:nvSpPr>
        <p:spPr>
          <a:xfrm>
            <a:off x="4586963" y="1235950"/>
            <a:ext cx="23208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Technical barrier</a:t>
            </a:r>
            <a:endParaRPr sz="17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06" name="Google Shape;506;p27"/>
          <p:cNvSpPr txBox="1"/>
          <p:nvPr/>
        </p:nvSpPr>
        <p:spPr>
          <a:xfrm>
            <a:off x="4586963" y="3761525"/>
            <a:ext cx="23208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Institutional</a:t>
            </a:r>
            <a:endParaRPr sz="17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07" name="Google Shape;507;p27"/>
          <p:cNvSpPr/>
          <p:nvPr/>
        </p:nvSpPr>
        <p:spPr>
          <a:xfrm>
            <a:off x="7362709" y="1381325"/>
            <a:ext cx="962334" cy="590004"/>
          </a:xfrm>
          <a:prstGeom prst="flowChartTerminator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10%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08" name="Google Shape;508;p27"/>
          <p:cNvSpPr txBox="1"/>
          <p:nvPr/>
        </p:nvSpPr>
        <p:spPr>
          <a:xfrm>
            <a:off x="4913242" y="2306070"/>
            <a:ext cx="19947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9" name="Google Shape;509;p27"/>
          <p:cNvSpPr txBox="1"/>
          <p:nvPr/>
        </p:nvSpPr>
        <p:spPr>
          <a:xfrm>
            <a:off x="4586963" y="2062548"/>
            <a:ext cx="23208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Economic &amp; financial</a:t>
            </a:r>
            <a:endParaRPr sz="17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10" name="Google Shape;510;p27"/>
          <p:cNvSpPr/>
          <p:nvPr/>
        </p:nvSpPr>
        <p:spPr>
          <a:xfrm>
            <a:off x="7362709" y="2201900"/>
            <a:ext cx="962334" cy="590004"/>
          </a:xfrm>
          <a:prstGeom prst="flowChartTerminator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20%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11" name="Google Shape;511;p27"/>
          <p:cNvSpPr txBox="1"/>
          <p:nvPr/>
        </p:nvSpPr>
        <p:spPr>
          <a:xfrm>
            <a:off x="4913242" y="3158328"/>
            <a:ext cx="19947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Saturn is composed of hydrogen and helium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2" name="Google Shape;512;p27"/>
          <p:cNvSpPr txBox="1"/>
          <p:nvPr/>
        </p:nvSpPr>
        <p:spPr>
          <a:xfrm>
            <a:off x="4586963" y="2909267"/>
            <a:ext cx="23208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Legal &amp; regulatory</a:t>
            </a:r>
            <a:endParaRPr sz="17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13" name="Google Shape;513;p27"/>
          <p:cNvSpPr/>
          <p:nvPr/>
        </p:nvSpPr>
        <p:spPr>
          <a:xfrm>
            <a:off x="7362709" y="3051587"/>
            <a:ext cx="962334" cy="590004"/>
          </a:xfrm>
          <a:prstGeom prst="flowChartTerminator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30%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14" name="Google Shape;514;p27"/>
          <p:cNvSpPr/>
          <p:nvPr/>
        </p:nvSpPr>
        <p:spPr>
          <a:xfrm>
            <a:off x="7362709" y="3831700"/>
            <a:ext cx="962334" cy="590004"/>
          </a:xfrm>
          <a:prstGeom prst="flowChartTerminator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40%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Root Cause Analysis Infographics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520" name="Google Shape;520;p28"/>
          <p:cNvCxnSpPr>
            <a:stCxn id="521" idx="2"/>
            <a:endCxn id="522" idx="0"/>
          </p:cNvCxnSpPr>
          <p:nvPr/>
        </p:nvCxnSpPr>
        <p:spPr>
          <a:xfrm>
            <a:off x="4571950" y="1757475"/>
            <a:ext cx="0" cy="443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1" name="Google Shape;521;p28"/>
          <p:cNvSpPr/>
          <p:nvPr/>
        </p:nvSpPr>
        <p:spPr>
          <a:xfrm>
            <a:off x="3892600" y="1359975"/>
            <a:ext cx="1358700" cy="397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Symptom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523" name="Google Shape;523;p28"/>
          <p:cNvSpPr/>
          <p:nvPr/>
        </p:nvSpPr>
        <p:spPr>
          <a:xfrm>
            <a:off x="1111650" y="3764361"/>
            <a:ext cx="1332600" cy="642195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8"/>
          <p:cNvSpPr/>
          <p:nvPr/>
        </p:nvSpPr>
        <p:spPr>
          <a:xfrm>
            <a:off x="1180499" y="3824810"/>
            <a:ext cx="1194900" cy="521424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Cause 1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525" name="Google Shape;525;p28"/>
          <p:cNvSpPr/>
          <p:nvPr/>
        </p:nvSpPr>
        <p:spPr>
          <a:xfrm>
            <a:off x="1768863" y="2595390"/>
            <a:ext cx="2307400" cy="1162927"/>
          </a:xfrm>
          <a:custGeom>
            <a:avLst/>
            <a:gdLst/>
            <a:ahLst/>
            <a:cxnLst/>
            <a:rect l="l" t="t" r="r" b="b"/>
            <a:pathLst>
              <a:path w="92296" h="43678" extrusionOk="0">
                <a:moveTo>
                  <a:pt x="92296" y="0"/>
                </a:moveTo>
                <a:lnTo>
                  <a:pt x="92296" y="14427"/>
                </a:lnTo>
                <a:lnTo>
                  <a:pt x="0" y="14427"/>
                </a:lnTo>
                <a:lnTo>
                  <a:pt x="0" y="43678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6" name="Google Shape;526;p28"/>
          <p:cNvSpPr/>
          <p:nvPr/>
        </p:nvSpPr>
        <p:spPr>
          <a:xfrm>
            <a:off x="2974375" y="3764361"/>
            <a:ext cx="1332600" cy="642195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8"/>
          <p:cNvSpPr/>
          <p:nvPr/>
        </p:nvSpPr>
        <p:spPr>
          <a:xfrm>
            <a:off x="3043224" y="3824810"/>
            <a:ext cx="1194900" cy="521424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Cause 2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528" name="Google Shape;528;p28"/>
          <p:cNvSpPr/>
          <p:nvPr/>
        </p:nvSpPr>
        <p:spPr>
          <a:xfrm>
            <a:off x="3646438" y="2600635"/>
            <a:ext cx="686775" cy="1157682"/>
          </a:xfrm>
          <a:custGeom>
            <a:avLst/>
            <a:gdLst/>
            <a:ahLst/>
            <a:cxnLst/>
            <a:rect l="l" t="t" r="r" b="b"/>
            <a:pathLst>
              <a:path w="27471" h="43481" extrusionOk="0">
                <a:moveTo>
                  <a:pt x="27471" y="0"/>
                </a:moveTo>
                <a:lnTo>
                  <a:pt x="27471" y="26681"/>
                </a:lnTo>
                <a:lnTo>
                  <a:pt x="0" y="26681"/>
                </a:lnTo>
                <a:lnTo>
                  <a:pt x="0" y="43481"/>
                </a:lnTo>
              </a:path>
            </a:pathLst>
          </a:cu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" name="Google Shape;522;p28"/>
          <p:cNvSpPr/>
          <p:nvPr/>
        </p:nvSpPr>
        <p:spPr>
          <a:xfrm>
            <a:off x="3890925" y="2200475"/>
            <a:ext cx="1362300" cy="3975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Problem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529" name="Google Shape;529;p28"/>
          <p:cNvSpPr/>
          <p:nvPr/>
        </p:nvSpPr>
        <p:spPr>
          <a:xfrm>
            <a:off x="6699825" y="3764361"/>
            <a:ext cx="1332600" cy="642195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8"/>
          <p:cNvSpPr/>
          <p:nvPr/>
        </p:nvSpPr>
        <p:spPr>
          <a:xfrm>
            <a:off x="6768674" y="3824810"/>
            <a:ext cx="1194900" cy="521424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Cause 4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531" name="Google Shape;531;p28"/>
          <p:cNvSpPr/>
          <p:nvPr/>
        </p:nvSpPr>
        <p:spPr>
          <a:xfrm flipH="1">
            <a:off x="5049613" y="2595390"/>
            <a:ext cx="2307400" cy="1162927"/>
          </a:xfrm>
          <a:custGeom>
            <a:avLst/>
            <a:gdLst/>
            <a:ahLst/>
            <a:cxnLst/>
            <a:rect l="l" t="t" r="r" b="b"/>
            <a:pathLst>
              <a:path w="92296" h="43678" extrusionOk="0">
                <a:moveTo>
                  <a:pt x="92296" y="0"/>
                </a:moveTo>
                <a:lnTo>
                  <a:pt x="92296" y="14427"/>
                </a:lnTo>
                <a:lnTo>
                  <a:pt x="0" y="14427"/>
                </a:lnTo>
                <a:lnTo>
                  <a:pt x="0" y="43678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2" name="Google Shape;532;p28"/>
          <p:cNvSpPr/>
          <p:nvPr/>
        </p:nvSpPr>
        <p:spPr>
          <a:xfrm>
            <a:off x="4837100" y="3764360"/>
            <a:ext cx="1332600" cy="642195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8"/>
          <p:cNvSpPr/>
          <p:nvPr/>
        </p:nvSpPr>
        <p:spPr>
          <a:xfrm>
            <a:off x="4905949" y="3824809"/>
            <a:ext cx="1194900" cy="521424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Cause 3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534" name="Google Shape;534;p28"/>
          <p:cNvSpPr/>
          <p:nvPr/>
        </p:nvSpPr>
        <p:spPr>
          <a:xfrm flipH="1">
            <a:off x="4807463" y="2600635"/>
            <a:ext cx="686775" cy="1157682"/>
          </a:xfrm>
          <a:custGeom>
            <a:avLst/>
            <a:gdLst/>
            <a:ahLst/>
            <a:cxnLst/>
            <a:rect l="l" t="t" r="r" b="b"/>
            <a:pathLst>
              <a:path w="27471" h="43481" extrusionOk="0">
                <a:moveTo>
                  <a:pt x="27471" y="0"/>
                </a:moveTo>
                <a:lnTo>
                  <a:pt x="27471" y="26681"/>
                </a:lnTo>
                <a:lnTo>
                  <a:pt x="0" y="26681"/>
                </a:lnTo>
                <a:lnTo>
                  <a:pt x="0" y="43481"/>
                </a:lnTo>
              </a:path>
            </a:pathLst>
          </a:cu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5" name="Google Shape;535;p28"/>
          <p:cNvSpPr/>
          <p:nvPr/>
        </p:nvSpPr>
        <p:spPr>
          <a:xfrm>
            <a:off x="6200378" y="2203036"/>
            <a:ext cx="1364700" cy="397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Symptom</a:t>
            </a:r>
            <a:endParaRPr sz="1500">
              <a:solidFill>
                <a:srgbClr val="FFFFFF"/>
              </a:solidFill>
            </a:endParaRPr>
          </a:p>
        </p:txBody>
      </p:sp>
      <p:cxnSp>
        <p:nvCxnSpPr>
          <p:cNvPr id="536" name="Google Shape;536;p28"/>
          <p:cNvCxnSpPr/>
          <p:nvPr/>
        </p:nvCxnSpPr>
        <p:spPr>
          <a:xfrm>
            <a:off x="5275178" y="2401786"/>
            <a:ext cx="9252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537" name="Google Shape;537;p28"/>
          <p:cNvSpPr/>
          <p:nvPr/>
        </p:nvSpPr>
        <p:spPr>
          <a:xfrm>
            <a:off x="1578978" y="2203036"/>
            <a:ext cx="1364700" cy="397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Symptom</a:t>
            </a:r>
            <a:endParaRPr sz="1500">
              <a:solidFill>
                <a:srgbClr val="FFFFFF"/>
              </a:solidFill>
            </a:endParaRPr>
          </a:p>
        </p:txBody>
      </p:sp>
      <p:cxnSp>
        <p:nvCxnSpPr>
          <p:cNvPr id="538" name="Google Shape;538;p28"/>
          <p:cNvCxnSpPr>
            <a:stCxn id="537" idx="3"/>
          </p:cNvCxnSpPr>
          <p:nvPr/>
        </p:nvCxnSpPr>
        <p:spPr>
          <a:xfrm>
            <a:off x="2943678" y="2401786"/>
            <a:ext cx="9252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Background pattern&#10;&#10;Description automatically generated">
            <a:extLst>
              <a:ext uri="{FF2B5EF4-FFF2-40B4-BE49-F238E27FC236}">
                <a16:creationId xmlns:a16="http://schemas.microsoft.com/office/drawing/2014/main" id="{4344B830-7E98-AD43-9CBC-76F73DB374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4366260" y="411480"/>
            <a:ext cx="4777740" cy="477774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ED9760B1-F879-694E-8B57-4A8181E8F85F}"/>
              </a:ext>
            </a:extLst>
          </p:cNvPr>
          <p:cNvSpPr txBox="1">
            <a:spLocks/>
          </p:cNvSpPr>
          <p:nvPr/>
        </p:nvSpPr>
        <p:spPr>
          <a:xfrm>
            <a:off x="0" y="274320"/>
            <a:ext cx="4572000" cy="57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| Quels problèmes?</a:t>
            </a:r>
          </a:p>
        </p:txBody>
      </p:sp>
      <p:pic>
        <p:nvPicPr>
          <p:cNvPr id="34" name="Picture 33" descr="A picture containing text, building, umbrella, dome&#10;&#10;Description automatically generated">
            <a:extLst>
              <a:ext uri="{FF2B5EF4-FFF2-40B4-BE49-F238E27FC236}">
                <a16:creationId xmlns:a16="http://schemas.microsoft.com/office/drawing/2014/main" id="{55F4DDBB-D833-EC41-A3A8-97A23A4F2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531" y="0"/>
            <a:ext cx="501039" cy="858924"/>
          </a:xfrm>
          <a:prstGeom prst="rect">
            <a:avLst/>
          </a:prstGeom>
        </p:spPr>
      </p:pic>
      <p:sp>
        <p:nvSpPr>
          <p:cNvPr id="32" name="Google Shape;102;p17">
            <a:extLst>
              <a:ext uri="{FF2B5EF4-FFF2-40B4-BE49-F238E27FC236}">
                <a16:creationId xmlns:a16="http://schemas.microsoft.com/office/drawing/2014/main" id="{EFEDA890-8F3D-9F43-B2ED-3C34ACB5A44C}"/>
              </a:ext>
            </a:extLst>
          </p:cNvPr>
          <p:cNvSpPr/>
          <p:nvPr/>
        </p:nvSpPr>
        <p:spPr>
          <a:xfrm>
            <a:off x="457275" y="2118050"/>
            <a:ext cx="1680583" cy="1930822"/>
          </a:xfrm>
          <a:custGeom>
            <a:avLst/>
            <a:gdLst/>
            <a:ahLst/>
            <a:cxnLst/>
            <a:rect l="l" t="t" r="r" b="b"/>
            <a:pathLst>
              <a:path w="9155" h="2086" extrusionOk="0">
                <a:moveTo>
                  <a:pt x="0" y="1"/>
                </a:moveTo>
                <a:lnTo>
                  <a:pt x="0" y="2085"/>
                </a:lnTo>
                <a:lnTo>
                  <a:pt x="9155" y="2085"/>
                </a:lnTo>
                <a:lnTo>
                  <a:pt x="9155" y="1"/>
                </a:ln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03;p17">
            <a:extLst>
              <a:ext uri="{FF2B5EF4-FFF2-40B4-BE49-F238E27FC236}">
                <a16:creationId xmlns:a16="http://schemas.microsoft.com/office/drawing/2014/main" id="{42F06810-8269-A444-94B8-2F1544FD0B56}"/>
              </a:ext>
            </a:extLst>
          </p:cNvPr>
          <p:cNvSpPr/>
          <p:nvPr/>
        </p:nvSpPr>
        <p:spPr>
          <a:xfrm rot="-2700000">
            <a:off x="1092604" y="1544018"/>
            <a:ext cx="409839" cy="4098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04;p17">
            <a:extLst>
              <a:ext uri="{FF2B5EF4-FFF2-40B4-BE49-F238E27FC236}">
                <a16:creationId xmlns:a16="http://schemas.microsoft.com/office/drawing/2014/main" id="{7A027CE8-BB54-0143-A9D1-BB24B93BE693}"/>
              </a:ext>
            </a:extLst>
          </p:cNvPr>
          <p:cNvSpPr/>
          <p:nvPr/>
        </p:nvSpPr>
        <p:spPr>
          <a:xfrm>
            <a:off x="457238" y="2114952"/>
            <a:ext cx="1680583" cy="629101"/>
          </a:xfrm>
          <a:custGeom>
            <a:avLst/>
            <a:gdLst/>
            <a:ahLst/>
            <a:cxnLst/>
            <a:rect l="l" t="t" r="r" b="b"/>
            <a:pathLst>
              <a:path w="9155" h="2086" extrusionOk="0">
                <a:moveTo>
                  <a:pt x="0" y="1"/>
                </a:moveTo>
                <a:lnTo>
                  <a:pt x="0" y="2085"/>
                </a:lnTo>
                <a:lnTo>
                  <a:pt x="9155" y="2085"/>
                </a:lnTo>
                <a:lnTo>
                  <a:pt x="9155" y="1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105;p17">
            <a:extLst>
              <a:ext uri="{FF2B5EF4-FFF2-40B4-BE49-F238E27FC236}">
                <a16:creationId xmlns:a16="http://schemas.microsoft.com/office/drawing/2014/main" id="{9F008032-4CB8-C444-9A3F-1A0AA8AB5C45}"/>
              </a:ext>
            </a:extLst>
          </p:cNvPr>
          <p:cNvSpPr txBox="1"/>
          <p:nvPr/>
        </p:nvSpPr>
        <p:spPr>
          <a:xfrm>
            <a:off x="599988" y="2118050"/>
            <a:ext cx="13950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Plateau</a:t>
            </a:r>
            <a:endParaRPr sz="18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9" name="Google Shape;106;p17">
            <a:extLst>
              <a:ext uri="{FF2B5EF4-FFF2-40B4-BE49-F238E27FC236}">
                <a16:creationId xmlns:a16="http://schemas.microsoft.com/office/drawing/2014/main" id="{CA1DF54C-C27B-774F-80F5-33A408C3BD8C}"/>
              </a:ext>
            </a:extLst>
          </p:cNvPr>
          <p:cNvSpPr txBox="1"/>
          <p:nvPr/>
        </p:nvSpPr>
        <p:spPr>
          <a:xfrm>
            <a:off x="457229" y="2958625"/>
            <a:ext cx="1680583" cy="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fr-FR" sz="1200" dirty="0">
                <a:solidFill>
                  <a:schemeClr val="tx1"/>
                </a:solidFill>
                <a:latin typeface="Helvetica" pitchFamily="2" charset="0"/>
              </a:rPr>
              <a:t>Le plateau ne pouvait pas être commander et ne pouvait pas réaliser l’inclinaison de 15°</a:t>
            </a:r>
          </a:p>
        </p:txBody>
      </p:sp>
      <p:sp>
        <p:nvSpPr>
          <p:cNvPr id="40" name="Google Shape;107;p17">
            <a:extLst>
              <a:ext uri="{FF2B5EF4-FFF2-40B4-BE49-F238E27FC236}">
                <a16:creationId xmlns:a16="http://schemas.microsoft.com/office/drawing/2014/main" id="{55ED62DC-4AE9-A342-8070-E4EB13BB153E}"/>
              </a:ext>
            </a:extLst>
          </p:cNvPr>
          <p:cNvSpPr txBox="1"/>
          <p:nvPr/>
        </p:nvSpPr>
        <p:spPr>
          <a:xfrm>
            <a:off x="993023" y="1534138"/>
            <a:ext cx="6090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16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1" name="Google Shape;108;p17">
            <a:extLst>
              <a:ext uri="{FF2B5EF4-FFF2-40B4-BE49-F238E27FC236}">
                <a16:creationId xmlns:a16="http://schemas.microsoft.com/office/drawing/2014/main" id="{AC44A995-0ED2-5046-A6EB-EE0C6087CC54}"/>
              </a:ext>
            </a:extLst>
          </p:cNvPr>
          <p:cNvSpPr/>
          <p:nvPr/>
        </p:nvSpPr>
        <p:spPr>
          <a:xfrm>
            <a:off x="2637435" y="2118050"/>
            <a:ext cx="1688983" cy="1930822"/>
          </a:xfrm>
          <a:custGeom>
            <a:avLst/>
            <a:gdLst/>
            <a:ahLst/>
            <a:cxnLst/>
            <a:rect l="l" t="t" r="r" b="b"/>
            <a:pathLst>
              <a:path w="9155" h="2086" extrusionOk="0">
                <a:moveTo>
                  <a:pt x="0" y="1"/>
                </a:moveTo>
                <a:lnTo>
                  <a:pt x="0" y="2085"/>
                </a:lnTo>
                <a:lnTo>
                  <a:pt x="9155" y="2085"/>
                </a:lnTo>
                <a:lnTo>
                  <a:pt x="9155" y="1"/>
                </a:ln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09;p17">
            <a:extLst>
              <a:ext uri="{FF2B5EF4-FFF2-40B4-BE49-F238E27FC236}">
                <a16:creationId xmlns:a16="http://schemas.microsoft.com/office/drawing/2014/main" id="{B7AB7FC8-45CA-B042-8DA8-F328D7670B16}"/>
              </a:ext>
            </a:extLst>
          </p:cNvPr>
          <p:cNvSpPr/>
          <p:nvPr/>
        </p:nvSpPr>
        <p:spPr>
          <a:xfrm rot="-2700000">
            <a:off x="3281188" y="1544018"/>
            <a:ext cx="409839" cy="4098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10;p17">
            <a:extLst>
              <a:ext uri="{FF2B5EF4-FFF2-40B4-BE49-F238E27FC236}">
                <a16:creationId xmlns:a16="http://schemas.microsoft.com/office/drawing/2014/main" id="{3DBFA1EC-A22D-4945-A446-0F9C11942428}"/>
              </a:ext>
            </a:extLst>
          </p:cNvPr>
          <p:cNvSpPr/>
          <p:nvPr/>
        </p:nvSpPr>
        <p:spPr>
          <a:xfrm>
            <a:off x="2645816" y="2114952"/>
            <a:ext cx="1680583" cy="629101"/>
          </a:xfrm>
          <a:custGeom>
            <a:avLst/>
            <a:gdLst/>
            <a:ahLst/>
            <a:cxnLst/>
            <a:rect l="l" t="t" r="r" b="b"/>
            <a:pathLst>
              <a:path w="9155" h="2086" extrusionOk="0">
                <a:moveTo>
                  <a:pt x="0" y="1"/>
                </a:moveTo>
                <a:lnTo>
                  <a:pt x="0" y="2085"/>
                </a:lnTo>
                <a:lnTo>
                  <a:pt x="9155" y="2085"/>
                </a:lnTo>
                <a:lnTo>
                  <a:pt x="9155" y="1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11;p17">
            <a:extLst>
              <a:ext uri="{FF2B5EF4-FFF2-40B4-BE49-F238E27FC236}">
                <a16:creationId xmlns:a16="http://schemas.microsoft.com/office/drawing/2014/main" id="{CC830F32-8AB0-7F4F-BBF6-B2DF731A6039}"/>
              </a:ext>
            </a:extLst>
          </p:cNvPr>
          <p:cNvSpPr txBox="1"/>
          <p:nvPr/>
        </p:nvSpPr>
        <p:spPr>
          <a:xfrm>
            <a:off x="2788624" y="2114975"/>
            <a:ext cx="13950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Commande</a:t>
            </a:r>
            <a:endParaRPr sz="18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5" name="Google Shape;112;p17">
            <a:extLst>
              <a:ext uri="{FF2B5EF4-FFF2-40B4-BE49-F238E27FC236}">
                <a16:creationId xmlns:a16="http://schemas.microsoft.com/office/drawing/2014/main" id="{3DF80434-8C34-7D42-888A-E37E2CB784FC}"/>
              </a:ext>
            </a:extLst>
          </p:cNvPr>
          <p:cNvSpPr txBox="1"/>
          <p:nvPr/>
        </p:nvSpPr>
        <p:spPr>
          <a:xfrm>
            <a:off x="2788623" y="2958625"/>
            <a:ext cx="1395000" cy="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Le plateau et la nacelle ne </a:t>
            </a:r>
            <a:r>
              <a:rPr lang="en" sz="1200" dirty="0" err="1">
                <a:solidFill>
                  <a:schemeClr val="dk1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pouvait</a:t>
            </a:r>
            <a:r>
              <a:rPr lang="en" sz="1200" dirty="0">
                <a:solidFill>
                  <a:schemeClr val="dk1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 pas </a:t>
            </a:r>
            <a:r>
              <a:rPr lang="en" sz="1200" dirty="0" err="1">
                <a:solidFill>
                  <a:schemeClr val="dk1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être</a:t>
            </a:r>
            <a:r>
              <a:rPr lang="en" sz="1200" dirty="0">
                <a:solidFill>
                  <a:schemeClr val="dk1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 </a:t>
            </a:r>
            <a:r>
              <a:rPr lang="en" sz="1200" dirty="0" err="1">
                <a:solidFill>
                  <a:schemeClr val="dk1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commandés</a:t>
            </a:r>
            <a:r>
              <a:rPr lang="en" sz="1200" dirty="0">
                <a:solidFill>
                  <a:schemeClr val="dk1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 </a:t>
            </a:r>
            <a:r>
              <a:rPr lang="en" sz="1200" dirty="0" err="1">
                <a:solidFill>
                  <a:schemeClr val="dk1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simultanément</a:t>
            </a:r>
            <a:endParaRPr sz="1200" dirty="0">
              <a:solidFill>
                <a:schemeClr val="dk1"/>
              </a:solidFill>
              <a:latin typeface="Helvetica" pitchFamily="2" charset="0"/>
              <a:ea typeface="Roboto"/>
              <a:cs typeface="Roboto"/>
              <a:sym typeface="Roboto"/>
            </a:endParaRPr>
          </a:p>
        </p:txBody>
      </p:sp>
      <p:sp>
        <p:nvSpPr>
          <p:cNvPr id="46" name="Google Shape;113;p17">
            <a:extLst>
              <a:ext uri="{FF2B5EF4-FFF2-40B4-BE49-F238E27FC236}">
                <a16:creationId xmlns:a16="http://schemas.microsoft.com/office/drawing/2014/main" id="{19C08CDE-9992-1F40-A6BA-1B0F7E61783C}"/>
              </a:ext>
            </a:extLst>
          </p:cNvPr>
          <p:cNvSpPr txBox="1"/>
          <p:nvPr/>
        </p:nvSpPr>
        <p:spPr>
          <a:xfrm>
            <a:off x="3181608" y="1534138"/>
            <a:ext cx="6090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16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7" name="Google Shape;114;p17">
            <a:extLst>
              <a:ext uri="{FF2B5EF4-FFF2-40B4-BE49-F238E27FC236}">
                <a16:creationId xmlns:a16="http://schemas.microsoft.com/office/drawing/2014/main" id="{CBF25C0C-D29D-9E41-A05B-C8897CDB14BE}"/>
              </a:ext>
            </a:extLst>
          </p:cNvPr>
          <p:cNvSpPr/>
          <p:nvPr/>
        </p:nvSpPr>
        <p:spPr>
          <a:xfrm>
            <a:off x="4825997" y="2118050"/>
            <a:ext cx="1680583" cy="1930822"/>
          </a:xfrm>
          <a:custGeom>
            <a:avLst/>
            <a:gdLst/>
            <a:ahLst/>
            <a:cxnLst/>
            <a:rect l="l" t="t" r="r" b="b"/>
            <a:pathLst>
              <a:path w="9155" h="2086" extrusionOk="0">
                <a:moveTo>
                  <a:pt x="0" y="1"/>
                </a:moveTo>
                <a:lnTo>
                  <a:pt x="0" y="2085"/>
                </a:lnTo>
                <a:lnTo>
                  <a:pt x="9155" y="2085"/>
                </a:lnTo>
                <a:lnTo>
                  <a:pt x="9155" y="1"/>
                </a:ln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115;p17">
            <a:extLst>
              <a:ext uri="{FF2B5EF4-FFF2-40B4-BE49-F238E27FC236}">
                <a16:creationId xmlns:a16="http://schemas.microsoft.com/office/drawing/2014/main" id="{D0BE483F-9C43-454B-8854-BBC43C2D4890}"/>
              </a:ext>
            </a:extLst>
          </p:cNvPr>
          <p:cNvSpPr/>
          <p:nvPr/>
        </p:nvSpPr>
        <p:spPr>
          <a:xfrm rot="-2700000">
            <a:off x="5461376" y="1544018"/>
            <a:ext cx="409839" cy="40983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116;p17">
            <a:extLst>
              <a:ext uri="{FF2B5EF4-FFF2-40B4-BE49-F238E27FC236}">
                <a16:creationId xmlns:a16="http://schemas.microsoft.com/office/drawing/2014/main" id="{3092DDD5-5DA2-3840-AF23-2FAA0EE537A6}"/>
              </a:ext>
            </a:extLst>
          </p:cNvPr>
          <p:cNvSpPr/>
          <p:nvPr/>
        </p:nvSpPr>
        <p:spPr>
          <a:xfrm>
            <a:off x="4826006" y="2114967"/>
            <a:ext cx="1680583" cy="629080"/>
          </a:xfrm>
          <a:custGeom>
            <a:avLst/>
            <a:gdLst/>
            <a:ahLst/>
            <a:cxnLst/>
            <a:rect l="l" t="t" r="r" b="b"/>
            <a:pathLst>
              <a:path w="9155" h="2086" extrusionOk="0">
                <a:moveTo>
                  <a:pt x="0" y="1"/>
                </a:moveTo>
                <a:lnTo>
                  <a:pt x="0" y="2085"/>
                </a:lnTo>
                <a:lnTo>
                  <a:pt x="9155" y="2085"/>
                </a:lnTo>
                <a:lnTo>
                  <a:pt x="9155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117;p17">
            <a:extLst>
              <a:ext uri="{FF2B5EF4-FFF2-40B4-BE49-F238E27FC236}">
                <a16:creationId xmlns:a16="http://schemas.microsoft.com/office/drawing/2014/main" id="{FCA7829C-7DE5-F94E-8A7F-9194A3F4DF67}"/>
              </a:ext>
            </a:extLst>
          </p:cNvPr>
          <p:cNvSpPr txBox="1"/>
          <p:nvPr/>
        </p:nvSpPr>
        <p:spPr>
          <a:xfrm>
            <a:off x="4968801" y="2114975"/>
            <a:ext cx="13950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Précision</a:t>
            </a:r>
            <a:endParaRPr sz="18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2" name="Google Shape;119;p17">
            <a:extLst>
              <a:ext uri="{FF2B5EF4-FFF2-40B4-BE49-F238E27FC236}">
                <a16:creationId xmlns:a16="http://schemas.microsoft.com/office/drawing/2014/main" id="{3FD2EC77-075F-5948-8EDA-2C5215570C74}"/>
              </a:ext>
            </a:extLst>
          </p:cNvPr>
          <p:cNvSpPr txBox="1"/>
          <p:nvPr/>
        </p:nvSpPr>
        <p:spPr>
          <a:xfrm>
            <a:off x="5361795" y="1534138"/>
            <a:ext cx="6090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16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3" name="Google Shape;120;p17">
            <a:extLst>
              <a:ext uri="{FF2B5EF4-FFF2-40B4-BE49-F238E27FC236}">
                <a16:creationId xmlns:a16="http://schemas.microsoft.com/office/drawing/2014/main" id="{0696DE15-1721-B647-B937-107532E6EB97}"/>
              </a:ext>
            </a:extLst>
          </p:cNvPr>
          <p:cNvSpPr/>
          <p:nvPr/>
        </p:nvSpPr>
        <p:spPr>
          <a:xfrm>
            <a:off x="7006188" y="2118050"/>
            <a:ext cx="1680583" cy="1930822"/>
          </a:xfrm>
          <a:custGeom>
            <a:avLst/>
            <a:gdLst/>
            <a:ahLst/>
            <a:cxnLst/>
            <a:rect l="l" t="t" r="r" b="b"/>
            <a:pathLst>
              <a:path w="9155" h="2086" extrusionOk="0">
                <a:moveTo>
                  <a:pt x="0" y="1"/>
                </a:moveTo>
                <a:lnTo>
                  <a:pt x="0" y="2085"/>
                </a:lnTo>
                <a:lnTo>
                  <a:pt x="9155" y="2085"/>
                </a:lnTo>
                <a:lnTo>
                  <a:pt x="9155" y="1"/>
                </a:lnTo>
                <a:close/>
              </a:path>
            </a:pathLst>
          </a:cu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121;p17">
            <a:extLst>
              <a:ext uri="{FF2B5EF4-FFF2-40B4-BE49-F238E27FC236}">
                <a16:creationId xmlns:a16="http://schemas.microsoft.com/office/drawing/2014/main" id="{423DA2E0-9C7C-6F40-B1AC-A17F966BDBD3}"/>
              </a:ext>
            </a:extLst>
          </p:cNvPr>
          <p:cNvSpPr/>
          <p:nvPr/>
        </p:nvSpPr>
        <p:spPr>
          <a:xfrm rot="-2700000">
            <a:off x="7641554" y="1544018"/>
            <a:ext cx="409839" cy="40983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122;p17">
            <a:extLst>
              <a:ext uri="{FF2B5EF4-FFF2-40B4-BE49-F238E27FC236}">
                <a16:creationId xmlns:a16="http://schemas.microsoft.com/office/drawing/2014/main" id="{71190437-18DF-A245-A20B-07634E8ABF81}"/>
              </a:ext>
            </a:extLst>
          </p:cNvPr>
          <p:cNvSpPr/>
          <p:nvPr/>
        </p:nvSpPr>
        <p:spPr>
          <a:xfrm>
            <a:off x="7006183" y="2118060"/>
            <a:ext cx="1680606" cy="625988"/>
          </a:xfrm>
          <a:custGeom>
            <a:avLst/>
            <a:gdLst/>
            <a:ahLst/>
            <a:cxnLst/>
            <a:rect l="l" t="t" r="r" b="b"/>
            <a:pathLst>
              <a:path w="9155" h="2086" extrusionOk="0">
                <a:moveTo>
                  <a:pt x="0" y="1"/>
                </a:moveTo>
                <a:lnTo>
                  <a:pt x="0" y="2085"/>
                </a:lnTo>
                <a:lnTo>
                  <a:pt x="9155" y="2085"/>
                </a:lnTo>
                <a:lnTo>
                  <a:pt x="9155" y="1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123;p17">
            <a:extLst>
              <a:ext uri="{FF2B5EF4-FFF2-40B4-BE49-F238E27FC236}">
                <a16:creationId xmlns:a16="http://schemas.microsoft.com/office/drawing/2014/main" id="{19A74632-4BD9-1C49-AD8D-05A6E5999767}"/>
              </a:ext>
            </a:extLst>
          </p:cNvPr>
          <p:cNvSpPr txBox="1"/>
          <p:nvPr/>
        </p:nvSpPr>
        <p:spPr>
          <a:xfrm>
            <a:off x="7006183" y="2114966"/>
            <a:ext cx="168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Impression</a:t>
            </a:r>
            <a:endParaRPr sz="18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124;p17">
            <a:extLst>
              <a:ext uri="{FF2B5EF4-FFF2-40B4-BE49-F238E27FC236}">
                <a16:creationId xmlns:a16="http://schemas.microsoft.com/office/drawing/2014/main" id="{ACBB6D44-44E2-9445-BE36-8B4FE2550D33}"/>
              </a:ext>
            </a:extLst>
          </p:cNvPr>
          <p:cNvSpPr txBox="1"/>
          <p:nvPr/>
        </p:nvSpPr>
        <p:spPr>
          <a:xfrm>
            <a:off x="7148988" y="2958625"/>
            <a:ext cx="1395000" cy="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Manque/absence de matériel</a:t>
            </a:r>
            <a:endParaRPr sz="1200" dirty="0">
              <a:solidFill>
                <a:schemeClr val="dk1"/>
              </a:solidFill>
              <a:latin typeface="Helvetica" pitchFamily="2" charset="0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125;p17">
            <a:extLst>
              <a:ext uri="{FF2B5EF4-FFF2-40B4-BE49-F238E27FC236}">
                <a16:creationId xmlns:a16="http://schemas.microsoft.com/office/drawing/2014/main" id="{1EF9FF17-9605-5E49-8D4E-A87173A90433}"/>
              </a:ext>
            </a:extLst>
          </p:cNvPr>
          <p:cNvSpPr txBox="1"/>
          <p:nvPr/>
        </p:nvSpPr>
        <p:spPr>
          <a:xfrm>
            <a:off x="7541973" y="1534138"/>
            <a:ext cx="6090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16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106;p17">
            <a:extLst>
              <a:ext uri="{FF2B5EF4-FFF2-40B4-BE49-F238E27FC236}">
                <a16:creationId xmlns:a16="http://schemas.microsoft.com/office/drawing/2014/main" id="{062B90FB-F60B-E347-87BF-A16861B66471}"/>
              </a:ext>
            </a:extLst>
          </p:cNvPr>
          <p:cNvSpPr txBox="1"/>
          <p:nvPr/>
        </p:nvSpPr>
        <p:spPr>
          <a:xfrm>
            <a:off x="4825996" y="3001640"/>
            <a:ext cx="1680583" cy="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fr-FR" sz="1200" dirty="0">
                <a:solidFill>
                  <a:schemeClr val="tx1"/>
                </a:solidFill>
                <a:latin typeface="Helvetica" pitchFamily="2" charset="0"/>
              </a:rPr>
              <a:t>La précision de la nacelle étant très faible pour réaliser une impression</a:t>
            </a:r>
          </a:p>
        </p:txBody>
      </p:sp>
    </p:spTree>
    <p:extLst>
      <p:ext uri="{BB962C8B-B14F-4D97-AF65-F5344CB8AC3E}">
        <p14:creationId xmlns:p14="http://schemas.microsoft.com/office/powerpoint/2010/main" val="12463018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29"/>
          <p:cNvSpPr/>
          <p:nvPr/>
        </p:nvSpPr>
        <p:spPr>
          <a:xfrm>
            <a:off x="2942400" y="1944450"/>
            <a:ext cx="3259200" cy="24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9"/>
          <p:cNvSpPr/>
          <p:nvPr/>
        </p:nvSpPr>
        <p:spPr>
          <a:xfrm>
            <a:off x="2942400" y="2547188"/>
            <a:ext cx="3259200" cy="24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9"/>
          <p:cNvSpPr/>
          <p:nvPr/>
        </p:nvSpPr>
        <p:spPr>
          <a:xfrm>
            <a:off x="2942400" y="3149925"/>
            <a:ext cx="3259200" cy="24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9"/>
          <p:cNvSpPr/>
          <p:nvPr/>
        </p:nvSpPr>
        <p:spPr>
          <a:xfrm>
            <a:off x="2942400" y="3752675"/>
            <a:ext cx="3259200" cy="24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9"/>
          <p:cNvSpPr/>
          <p:nvPr/>
        </p:nvSpPr>
        <p:spPr>
          <a:xfrm>
            <a:off x="2942400" y="4355425"/>
            <a:ext cx="3259200" cy="24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8" name="Google Shape;548;p29"/>
          <p:cNvGrpSpPr/>
          <p:nvPr/>
        </p:nvGrpSpPr>
        <p:grpSpPr>
          <a:xfrm>
            <a:off x="457225" y="3106382"/>
            <a:ext cx="2485225" cy="939446"/>
            <a:chOff x="457200" y="2922900"/>
            <a:chExt cx="2485225" cy="1332925"/>
          </a:xfrm>
        </p:grpSpPr>
        <p:sp>
          <p:nvSpPr>
            <p:cNvPr id="549" name="Google Shape;549;p29"/>
            <p:cNvSpPr/>
            <p:nvPr/>
          </p:nvSpPr>
          <p:spPr>
            <a:xfrm>
              <a:off x="457200" y="2922900"/>
              <a:ext cx="2485225" cy="1332925"/>
            </a:xfrm>
            <a:custGeom>
              <a:avLst/>
              <a:gdLst/>
              <a:ahLst/>
              <a:cxnLst/>
              <a:rect l="l" t="t" r="r" b="b"/>
              <a:pathLst>
                <a:path w="99409" h="53317" extrusionOk="0">
                  <a:moveTo>
                    <a:pt x="24" y="0"/>
                  </a:moveTo>
                  <a:lnTo>
                    <a:pt x="0" y="23408"/>
                  </a:lnTo>
                  <a:lnTo>
                    <a:pt x="99409" y="53317"/>
                  </a:lnTo>
                  <a:lnTo>
                    <a:pt x="99393" y="2905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</p:sp>
        <p:sp>
          <p:nvSpPr>
            <p:cNvPr id="550" name="Google Shape;550;p29"/>
            <p:cNvSpPr/>
            <p:nvPr/>
          </p:nvSpPr>
          <p:spPr>
            <a:xfrm>
              <a:off x="457200" y="2922900"/>
              <a:ext cx="2485225" cy="1332925"/>
            </a:xfrm>
            <a:custGeom>
              <a:avLst/>
              <a:gdLst/>
              <a:ahLst/>
              <a:cxnLst/>
              <a:rect l="l" t="t" r="r" b="b"/>
              <a:pathLst>
                <a:path w="99409" h="53317" extrusionOk="0">
                  <a:moveTo>
                    <a:pt x="24" y="0"/>
                  </a:moveTo>
                  <a:lnTo>
                    <a:pt x="0" y="23408"/>
                  </a:lnTo>
                  <a:lnTo>
                    <a:pt x="99409" y="53317"/>
                  </a:lnTo>
                  <a:lnTo>
                    <a:pt x="99393" y="2905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</p:sp>
      </p:grpSp>
      <p:grpSp>
        <p:nvGrpSpPr>
          <p:cNvPr id="551" name="Google Shape;551;p29"/>
          <p:cNvGrpSpPr/>
          <p:nvPr/>
        </p:nvGrpSpPr>
        <p:grpSpPr>
          <a:xfrm>
            <a:off x="457225" y="3717070"/>
            <a:ext cx="2485225" cy="939446"/>
            <a:chOff x="457200" y="2922900"/>
            <a:chExt cx="2485225" cy="1332925"/>
          </a:xfrm>
        </p:grpSpPr>
        <p:sp>
          <p:nvSpPr>
            <p:cNvPr id="552" name="Google Shape;552;p29"/>
            <p:cNvSpPr/>
            <p:nvPr/>
          </p:nvSpPr>
          <p:spPr>
            <a:xfrm>
              <a:off x="457200" y="2922900"/>
              <a:ext cx="2485225" cy="1332925"/>
            </a:xfrm>
            <a:custGeom>
              <a:avLst/>
              <a:gdLst/>
              <a:ahLst/>
              <a:cxnLst/>
              <a:rect l="l" t="t" r="r" b="b"/>
              <a:pathLst>
                <a:path w="99409" h="53317" extrusionOk="0">
                  <a:moveTo>
                    <a:pt x="24" y="0"/>
                  </a:moveTo>
                  <a:lnTo>
                    <a:pt x="0" y="23408"/>
                  </a:lnTo>
                  <a:lnTo>
                    <a:pt x="99409" y="53317"/>
                  </a:lnTo>
                  <a:lnTo>
                    <a:pt x="99393" y="2905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</p:sp>
        <p:sp>
          <p:nvSpPr>
            <p:cNvPr id="553" name="Google Shape;553;p29"/>
            <p:cNvSpPr/>
            <p:nvPr/>
          </p:nvSpPr>
          <p:spPr>
            <a:xfrm>
              <a:off x="457200" y="2922900"/>
              <a:ext cx="2485225" cy="1332925"/>
            </a:xfrm>
            <a:custGeom>
              <a:avLst/>
              <a:gdLst/>
              <a:ahLst/>
              <a:cxnLst/>
              <a:rect l="l" t="t" r="r" b="b"/>
              <a:pathLst>
                <a:path w="99409" h="53317" extrusionOk="0">
                  <a:moveTo>
                    <a:pt x="24" y="0"/>
                  </a:moveTo>
                  <a:lnTo>
                    <a:pt x="0" y="23408"/>
                  </a:lnTo>
                  <a:lnTo>
                    <a:pt x="99409" y="53317"/>
                  </a:lnTo>
                  <a:lnTo>
                    <a:pt x="99393" y="2905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</p:sp>
      </p:grpSp>
      <p:sp>
        <p:nvSpPr>
          <p:cNvPr id="554" name="Google Shape;554;p2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Root Cause Analysis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55" name="Google Shape;555;p29"/>
          <p:cNvGrpSpPr/>
          <p:nvPr/>
        </p:nvGrpSpPr>
        <p:grpSpPr>
          <a:xfrm>
            <a:off x="457225" y="2511584"/>
            <a:ext cx="2485225" cy="939446"/>
            <a:chOff x="457200" y="2922900"/>
            <a:chExt cx="2485225" cy="1332925"/>
          </a:xfrm>
        </p:grpSpPr>
        <p:sp>
          <p:nvSpPr>
            <p:cNvPr id="556" name="Google Shape;556;p29"/>
            <p:cNvSpPr/>
            <p:nvPr/>
          </p:nvSpPr>
          <p:spPr>
            <a:xfrm>
              <a:off x="457200" y="2922900"/>
              <a:ext cx="2485225" cy="1332925"/>
            </a:xfrm>
            <a:custGeom>
              <a:avLst/>
              <a:gdLst/>
              <a:ahLst/>
              <a:cxnLst/>
              <a:rect l="l" t="t" r="r" b="b"/>
              <a:pathLst>
                <a:path w="99409" h="53317" extrusionOk="0">
                  <a:moveTo>
                    <a:pt x="24" y="0"/>
                  </a:moveTo>
                  <a:lnTo>
                    <a:pt x="0" y="23408"/>
                  </a:lnTo>
                  <a:lnTo>
                    <a:pt x="99409" y="53317"/>
                  </a:lnTo>
                  <a:lnTo>
                    <a:pt x="99393" y="2905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</p:sp>
        <p:sp>
          <p:nvSpPr>
            <p:cNvPr id="557" name="Google Shape;557;p29"/>
            <p:cNvSpPr/>
            <p:nvPr/>
          </p:nvSpPr>
          <p:spPr>
            <a:xfrm>
              <a:off x="457200" y="2922900"/>
              <a:ext cx="2485225" cy="1332925"/>
            </a:xfrm>
            <a:custGeom>
              <a:avLst/>
              <a:gdLst/>
              <a:ahLst/>
              <a:cxnLst/>
              <a:rect l="l" t="t" r="r" b="b"/>
              <a:pathLst>
                <a:path w="99409" h="53317" extrusionOk="0">
                  <a:moveTo>
                    <a:pt x="24" y="0"/>
                  </a:moveTo>
                  <a:lnTo>
                    <a:pt x="0" y="23408"/>
                  </a:lnTo>
                  <a:lnTo>
                    <a:pt x="99409" y="53317"/>
                  </a:lnTo>
                  <a:lnTo>
                    <a:pt x="99393" y="2905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</p:sp>
      </p:grpSp>
      <p:grpSp>
        <p:nvGrpSpPr>
          <p:cNvPr id="558" name="Google Shape;558;p29"/>
          <p:cNvGrpSpPr/>
          <p:nvPr/>
        </p:nvGrpSpPr>
        <p:grpSpPr>
          <a:xfrm>
            <a:off x="457200" y="1908716"/>
            <a:ext cx="2485225" cy="939446"/>
            <a:chOff x="457200" y="2067525"/>
            <a:chExt cx="2485225" cy="1332925"/>
          </a:xfrm>
        </p:grpSpPr>
        <p:sp>
          <p:nvSpPr>
            <p:cNvPr id="559" name="Google Shape;559;p29"/>
            <p:cNvSpPr/>
            <p:nvPr/>
          </p:nvSpPr>
          <p:spPr>
            <a:xfrm>
              <a:off x="457200" y="2067525"/>
              <a:ext cx="2485225" cy="1332925"/>
            </a:xfrm>
            <a:custGeom>
              <a:avLst/>
              <a:gdLst/>
              <a:ahLst/>
              <a:cxnLst/>
              <a:rect l="l" t="t" r="r" b="b"/>
              <a:pathLst>
                <a:path w="99409" h="53317" extrusionOk="0">
                  <a:moveTo>
                    <a:pt x="24" y="0"/>
                  </a:moveTo>
                  <a:lnTo>
                    <a:pt x="0" y="23408"/>
                  </a:lnTo>
                  <a:lnTo>
                    <a:pt x="99409" y="53317"/>
                  </a:lnTo>
                  <a:lnTo>
                    <a:pt x="99393" y="2905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</p:sp>
        <p:sp>
          <p:nvSpPr>
            <p:cNvPr id="560" name="Google Shape;560;p29"/>
            <p:cNvSpPr/>
            <p:nvPr/>
          </p:nvSpPr>
          <p:spPr>
            <a:xfrm>
              <a:off x="457200" y="2067525"/>
              <a:ext cx="2485225" cy="1332925"/>
            </a:xfrm>
            <a:custGeom>
              <a:avLst/>
              <a:gdLst/>
              <a:ahLst/>
              <a:cxnLst/>
              <a:rect l="l" t="t" r="r" b="b"/>
              <a:pathLst>
                <a:path w="99409" h="53317" extrusionOk="0">
                  <a:moveTo>
                    <a:pt x="24" y="0"/>
                  </a:moveTo>
                  <a:lnTo>
                    <a:pt x="0" y="23408"/>
                  </a:lnTo>
                  <a:lnTo>
                    <a:pt x="99409" y="53317"/>
                  </a:lnTo>
                  <a:lnTo>
                    <a:pt x="99393" y="2905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</p:sp>
      </p:grpSp>
      <p:sp>
        <p:nvSpPr>
          <p:cNvPr id="561" name="Google Shape;561;p29"/>
          <p:cNvSpPr/>
          <p:nvPr/>
        </p:nvSpPr>
        <p:spPr>
          <a:xfrm>
            <a:off x="773400" y="1156300"/>
            <a:ext cx="1852800" cy="35760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Why?</a:t>
            </a:r>
            <a:endParaRPr sz="1900"/>
          </a:p>
        </p:txBody>
      </p:sp>
      <p:sp>
        <p:nvSpPr>
          <p:cNvPr id="562" name="Google Shape;562;p29"/>
          <p:cNvSpPr/>
          <p:nvPr/>
        </p:nvSpPr>
        <p:spPr>
          <a:xfrm>
            <a:off x="457200" y="1817253"/>
            <a:ext cx="2485200" cy="5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365750" tIns="91425" rIns="3657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3" name="Google Shape;563;p29"/>
          <p:cNvSpPr/>
          <p:nvPr/>
        </p:nvSpPr>
        <p:spPr>
          <a:xfrm>
            <a:off x="457200" y="2419990"/>
            <a:ext cx="2485200" cy="5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365750" tIns="91425" rIns="3657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4" name="Google Shape;564;p29"/>
          <p:cNvSpPr/>
          <p:nvPr/>
        </p:nvSpPr>
        <p:spPr>
          <a:xfrm>
            <a:off x="457200" y="3022733"/>
            <a:ext cx="2485200" cy="50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365750" tIns="91425" rIns="3657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 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5" name="Google Shape;565;p29"/>
          <p:cNvSpPr/>
          <p:nvPr/>
        </p:nvSpPr>
        <p:spPr>
          <a:xfrm>
            <a:off x="3571727" y="2274525"/>
            <a:ext cx="2000400" cy="2000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29"/>
          <p:cNvSpPr/>
          <p:nvPr/>
        </p:nvSpPr>
        <p:spPr>
          <a:xfrm>
            <a:off x="3689125" y="2391925"/>
            <a:ext cx="1765800" cy="17655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Root cause analysis</a:t>
            </a:r>
            <a:endParaRPr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67" name="Google Shape;567;p29"/>
          <p:cNvSpPr/>
          <p:nvPr/>
        </p:nvSpPr>
        <p:spPr>
          <a:xfrm>
            <a:off x="457200" y="3625476"/>
            <a:ext cx="2485200" cy="50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365750" tIns="91425" rIns="3657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Despite being red, Mars is a very cold place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8" name="Google Shape;568;p29"/>
          <p:cNvSpPr/>
          <p:nvPr/>
        </p:nvSpPr>
        <p:spPr>
          <a:xfrm>
            <a:off x="457200" y="4228219"/>
            <a:ext cx="2485200" cy="5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365750" tIns="91425" rIns="3657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Earth is the only planet that harbors life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69" name="Google Shape;569;p29"/>
          <p:cNvGrpSpPr/>
          <p:nvPr/>
        </p:nvGrpSpPr>
        <p:grpSpPr>
          <a:xfrm>
            <a:off x="6201575" y="3106382"/>
            <a:ext cx="2485225" cy="939446"/>
            <a:chOff x="457200" y="2922900"/>
            <a:chExt cx="2485225" cy="1332925"/>
          </a:xfrm>
        </p:grpSpPr>
        <p:sp>
          <p:nvSpPr>
            <p:cNvPr id="570" name="Google Shape;570;p29"/>
            <p:cNvSpPr/>
            <p:nvPr/>
          </p:nvSpPr>
          <p:spPr>
            <a:xfrm>
              <a:off x="457200" y="2922900"/>
              <a:ext cx="2485225" cy="1332925"/>
            </a:xfrm>
            <a:custGeom>
              <a:avLst/>
              <a:gdLst/>
              <a:ahLst/>
              <a:cxnLst/>
              <a:rect l="l" t="t" r="r" b="b"/>
              <a:pathLst>
                <a:path w="99409" h="53317" extrusionOk="0">
                  <a:moveTo>
                    <a:pt x="24" y="0"/>
                  </a:moveTo>
                  <a:lnTo>
                    <a:pt x="0" y="23408"/>
                  </a:lnTo>
                  <a:lnTo>
                    <a:pt x="99409" y="53317"/>
                  </a:lnTo>
                  <a:lnTo>
                    <a:pt x="99393" y="2905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</p:sp>
        <p:sp>
          <p:nvSpPr>
            <p:cNvPr id="571" name="Google Shape;571;p29"/>
            <p:cNvSpPr/>
            <p:nvPr/>
          </p:nvSpPr>
          <p:spPr>
            <a:xfrm>
              <a:off x="457200" y="2922900"/>
              <a:ext cx="2485225" cy="1332925"/>
            </a:xfrm>
            <a:custGeom>
              <a:avLst/>
              <a:gdLst/>
              <a:ahLst/>
              <a:cxnLst/>
              <a:rect l="l" t="t" r="r" b="b"/>
              <a:pathLst>
                <a:path w="99409" h="53317" extrusionOk="0">
                  <a:moveTo>
                    <a:pt x="24" y="0"/>
                  </a:moveTo>
                  <a:lnTo>
                    <a:pt x="0" y="23408"/>
                  </a:lnTo>
                  <a:lnTo>
                    <a:pt x="99409" y="53317"/>
                  </a:lnTo>
                  <a:lnTo>
                    <a:pt x="99393" y="2905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</p:sp>
      </p:grpSp>
      <p:grpSp>
        <p:nvGrpSpPr>
          <p:cNvPr id="572" name="Google Shape;572;p29"/>
          <p:cNvGrpSpPr/>
          <p:nvPr/>
        </p:nvGrpSpPr>
        <p:grpSpPr>
          <a:xfrm>
            <a:off x="6201575" y="3717070"/>
            <a:ext cx="2485225" cy="939446"/>
            <a:chOff x="457200" y="2922900"/>
            <a:chExt cx="2485225" cy="1332925"/>
          </a:xfrm>
        </p:grpSpPr>
        <p:sp>
          <p:nvSpPr>
            <p:cNvPr id="573" name="Google Shape;573;p29"/>
            <p:cNvSpPr/>
            <p:nvPr/>
          </p:nvSpPr>
          <p:spPr>
            <a:xfrm>
              <a:off x="457200" y="2922900"/>
              <a:ext cx="2485225" cy="1332925"/>
            </a:xfrm>
            <a:custGeom>
              <a:avLst/>
              <a:gdLst/>
              <a:ahLst/>
              <a:cxnLst/>
              <a:rect l="l" t="t" r="r" b="b"/>
              <a:pathLst>
                <a:path w="99409" h="53317" extrusionOk="0">
                  <a:moveTo>
                    <a:pt x="24" y="0"/>
                  </a:moveTo>
                  <a:lnTo>
                    <a:pt x="0" y="23408"/>
                  </a:lnTo>
                  <a:lnTo>
                    <a:pt x="99409" y="53317"/>
                  </a:lnTo>
                  <a:lnTo>
                    <a:pt x="99393" y="2905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</p:sp>
        <p:sp>
          <p:nvSpPr>
            <p:cNvPr id="574" name="Google Shape;574;p29"/>
            <p:cNvSpPr/>
            <p:nvPr/>
          </p:nvSpPr>
          <p:spPr>
            <a:xfrm>
              <a:off x="457200" y="2922900"/>
              <a:ext cx="2485225" cy="1332925"/>
            </a:xfrm>
            <a:custGeom>
              <a:avLst/>
              <a:gdLst/>
              <a:ahLst/>
              <a:cxnLst/>
              <a:rect l="l" t="t" r="r" b="b"/>
              <a:pathLst>
                <a:path w="99409" h="53317" extrusionOk="0">
                  <a:moveTo>
                    <a:pt x="24" y="0"/>
                  </a:moveTo>
                  <a:lnTo>
                    <a:pt x="0" y="23408"/>
                  </a:lnTo>
                  <a:lnTo>
                    <a:pt x="99409" y="53317"/>
                  </a:lnTo>
                  <a:lnTo>
                    <a:pt x="99393" y="2905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</p:sp>
      </p:grpSp>
      <p:grpSp>
        <p:nvGrpSpPr>
          <p:cNvPr id="575" name="Google Shape;575;p29"/>
          <p:cNvGrpSpPr/>
          <p:nvPr/>
        </p:nvGrpSpPr>
        <p:grpSpPr>
          <a:xfrm>
            <a:off x="6201575" y="2511584"/>
            <a:ext cx="2485225" cy="939446"/>
            <a:chOff x="457200" y="2922900"/>
            <a:chExt cx="2485225" cy="1332925"/>
          </a:xfrm>
        </p:grpSpPr>
        <p:sp>
          <p:nvSpPr>
            <p:cNvPr id="576" name="Google Shape;576;p29"/>
            <p:cNvSpPr/>
            <p:nvPr/>
          </p:nvSpPr>
          <p:spPr>
            <a:xfrm>
              <a:off x="457200" y="2922900"/>
              <a:ext cx="2485225" cy="1332925"/>
            </a:xfrm>
            <a:custGeom>
              <a:avLst/>
              <a:gdLst/>
              <a:ahLst/>
              <a:cxnLst/>
              <a:rect l="l" t="t" r="r" b="b"/>
              <a:pathLst>
                <a:path w="99409" h="53317" extrusionOk="0">
                  <a:moveTo>
                    <a:pt x="24" y="0"/>
                  </a:moveTo>
                  <a:lnTo>
                    <a:pt x="0" y="23408"/>
                  </a:lnTo>
                  <a:lnTo>
                    <a:pt x="99409" y="53317"/>
                  </a:lnTo>
                  <a:lnTo>
                    <a:pt x="99393" y="2905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</p:sp>
        <p:sp>
          <p:nvSpPr>
            <p:cNvPr id="577" name="Google Shape;577;p29"/>
            <p:cNvSpPr/>
            <p:nvPr/>
          </p:nvSpPr>
          <p:spPr>
            <a:xfrm>
              <a:off x="457200" y="2922900"/>
              <a:ext cx="2485225" cy="1332925"/>
            </a:xfrm>
            <a:custGeom>
              <a:avLst/>
              <a:gdLst/>
              <a:ahLst/>
              <a:cxnLst/>
              <a:rect l="l" t="t" r="r" b="b"/>
              <a:pathLst>
                <a:path w="99409" h="53317" extrusionOk="0">
                  <a:moveTo>
                    <a:pt x="24" y="0"/>
                  </a:moveTo>
                  <a:lnTo>
                    <a:pt x="0" y="23408"/>
                  </a:lnTo>
                  <a:lnTo>
                    <a:pt x="99409" y="53317"/>
                  </a:lnTo>
                  <a:lnTo>
                    <a:pt x="99393" y="2905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</p:sp>
      </p:grpSp>
      <p:grpSp>
        <p:nvGrpSpPr>
          <p:cNvPr id="578" name="Google Shape;578;p29"/>
          <p:cNvGrpSpPr/>
          <p:nvPr/>
        </p:nvGrpSpPr>
        <p:grpSpPr>
          <a:xfrm>
            <a:off x="6201550" y="1908716"/>
            <a:ext cx="2485225" cy="939446"/>
            <a:chOff x="457200" y="2067525"/>
            <a:chExt cx="2485225" cy="1332925"/>
          </a:xfrm>
        </p:grpSpPr>
        <p:sp>
          <p:nvSpPr>
            <p:cNvPr id="579" name="Google Shape;579;p29"/>
            <p:cNvSpPr/>
            <p:nvPr/>
          </p:nvSpPr>
          <p:spPr>
            <a:xfrm>
              <a:off x="457200" y="2067525"/>
              <a:ext cx="2485225" cy="1332925"/>
            </a:xfrm>
            <a:custGeom>
              <a:avLst/>
              <a:gdLst/>
              <a:ahLst/>
              <a:cxnLst/>
              <a:rect l="l" t="t" r="r" b="b"/>
              <a:pathLst>
                <a:path w="99409" h="53317" extrusionOk="0">
                  <a:moveTo>
                    <a:pt x="24" y="0"/>
                  </a:moveTo>
                  <a:lnTo>
                    <a:pt x="0" y="23408"/>
                  </a:lnTo>
                  <a:lnTo>
                    <a:pt x="99409" y="53317"/>
                  </a:lnTo>
                  <a:lnTo>
                    <a:pt x="99393" y="2905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</p:sp>
        <p:sp>
          <p:nvSpPr>
            <p:cNvPr id="580" name="Google Shape;580;p29"/>
            <p:cNvSpPr/>
            <p:nvPr/>
          </p:nvSpPr>
          <p:spPr>
            <a:xfrm>
              <a:off x="457200" y="2067525"/>
              <a:ext cx="2485225" cy="1332925"/>
            </a:xfrm>
            <a:custGeom>
              <a:avLst/>
              <a:gdLst/>
              <a:ahLst/>
              <a:cxnLst/>
              <a:rect l="l" t="t" r="r" b="b"/>
              <a:pathLst>
                <a:path w="99409" h="53317" extrusionOk="0">
                  <a:moveTo>
                    <a:pt x="24" y="0"/>
                  </a:moveTo>
                  <a:lnTo>
                    <a:pt x="0" y="23408"/>
                  </a:lnTo>
                  <a:lnTo>
                    <a:pt x="99409" y="53317"/>
                  </a:lnTo>
                  <a:lnTo>
                    <a:pt x="99393" y="2905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</p:sp>
      </p:grpSp>
      <p:sp>
        <p:nvSpPr>
          <p:cNvPr id="581" name="Google Shape;581;p29"/>
          <p:cNvSpPr/>
          <p:nvPr/>
        </p:nvSpPr>
        <p:spPr>
          <a:xfrm>
            <a:off x="6517750" y="1156300"/>
            <a:ext cx="1852800" cy="35760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Impact</a:t>
            </a:r>
            <a:endParaRPr sz="1900"/>
          </a:p>
        </p:txBody>
      </p:sp>
      <p:sp>
        <p:nvSpPr>
          <p:cNvPr id="582" name="Google Shape;582;p29"/>
          <p:cNvSpPr/>
          <p:nvPr/>
        </p:nvSpPr>
        <p:spPr>
          <a:xfrm>
            <a:off x="6201550" y="1817253"/>
            <a:ext cx="2485200" cy="5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365750" tIns="91425" rIns="3657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3" name="Google Shape;583;p29"/>
          <p:cNvSpPr/>
          <p:nvPr/>
        </p:nvSpPr>
        <p:spPr>
          <a:xfrm>
            <a:off x="6201550" y="2419990"/>
            <a:ext cx="2485200" cy="5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365750" tIns="91425" rIns="3657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4" name="Google Shape;584;p29"/>
          <p:cNvSpPr/>
          <p:nvPr/>
        </p:nvSpPr>
        <p:spPr>
          <a:xfrm>
            <a:off x="6201550" y="3022733"/>
            <a:ext cx="2485200" cy="50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365750" tIns="91425" rIns="3657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 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5" name="Google Shape;585;p29"/>
          <p:cNvSpPr/>
          <p:nvPr/>
        </p:nvSpPr>
        <p:spPr>
          <a:xfrm>
            <a:off x="6201550" y="3625476"/>
            <a:ext cx="2485200" cy="50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365750" tIns="91425" rIns="3657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Despite being red, Mars is a very cold place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6" name="Google Shape;586;p29"/>
          <p:cNvSpPr/>
          <p:nvPr/>
        </p:nvSpPr>
        <p:spPr>
          <a:xfrm>
            <a:off x="6201550" y="4228219"/>
            <a:ext cx="2485200" cy="5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365750" tIns="91425" rIns="3657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Earth is the only planet that harbors life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Root Cause Analysis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92" name="Google Shape;592;p30"/>
          <p:cNvSpPr/>
          <p:nvPr/>
        </p:nvSpPr>
        <p:spPr>
          <a:xfrm>
            <a:off x="4176772" y="3596267"/>
            <a:ext cx="1543482" cy="1110025"/>
          </a:xfrm>
          <a:custGeom>
            <a:avLst/>
            <a:gdLst/>
            <a:ahLst/>
            <a:cxnLst/>
            <a:rect l="l" t="t" r="r" b="b"/>
            <a:pathLst>
              <a:path w="55496" h="39911" extrusionOk="0">
                <a:moveTo>
                  <a:pt x="36803" y="1"/>
                </a:moveTo>
                <a:cubicBezTo>
                  <a:pt x="31052" y="5633"/>
                  <a:pt x="23230" y="9145"/>
                  <a:pt x="14574" y="9300"/>
                </a:cubicBezTo>
                <a:lnTo>
                  <a:pt x="14574" y="894"/>
                </a:lnTo>
                <a:lnTo>
                  <a:pt x="1" y="20408"/>
                </a:lnTo>
                <a:lnTo>
                  <a:pt x="14574" y="39911"/>
                </a:lnTo>
                <a:lnTo>
                  <a:pt x="14574" y="31576"/>
                </a:lnTo>
                <a:cubicBezTo>
                  <a:pt x="30922" y="31410"/>
                  <a:pt x="45554" y="24099"/>
                  <a:pt x="55496" y="12621"/>
                </a:cubicBezTo>
                <a:lnTo>
                  <a:pt x="55496" y="12621"/>
                </a:lnTo>
                <a:lnTo>
                  <a:pt x="42863" y="14110"/>
                </a:lnTo>
                <a:lnTo>
                  <a:pt x="3680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30"/>
          <p:cNvSpPr txBox="1"/>
          <p:nvPr/>
        </p:nvSpPr>
        <p:spPr>
          <a:xfrm>
            <a:off x="4311190" y="3930670"/>
            <a:ext cx="5580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94" name="Google Shape;594;p30"/>
          <p:cNvSpPr/>
          <p:nvPr/>
        </p:nvSpPr>
        <p:spPr>
          <a:xfrm>
            <a:off x="3058849" y="3221104"/>
            <a:ext cx="1261686" cy="1226225"/>
          </a:xfrm>
          <a:custGeom>
            <a:avLst/>
            <a:gdLst/>
            <a:ahLst/>
            <a:cxnLst/>
            <a:rect l="l" t="t" r="r" b="b"/>
            <a:pathLst>
              <a:path w="45364" h="44089" extrusionOk="0">
                <a:moveTo>
                  <a:pt x="9609" y="0"/>
                </a:moveTo>
                <a:lnTo>
                  <a:pt x="0" y="22372"/>
                </a:lnTo>
                <a:lnTo>
                  <a:pt x="7025" y="18324"/>
                </a:lnTo>
                <a:cubicBezTo>
                  <a:pt x="14919" y="31504"/>
                  <a:pt x="28183" y="41100"/>
                  <a:pt x="43804" y="44089"/>
                </a:cubicBezTo>
                <a:lnTo>
                  <a:pt x="36184" y="33897"/>
                </a:lnTo>
                <a:lnTo>
                  <a:pt x="45363" y="21598"/>
                </a:lnTo>
                <a:cubicBezTo>
                  <a:pt x="37350" y="19348"/>
                  <a:pt x="30588" y="14121"/>
                  <a:pt x="26325" y="7180"/>
                </a:cubicBezTo>
                <a:lnTo>
                  <a:pt x="33790" y="2870"/>
                </a:lnTo>
                <a:lnTo>
                  <a:pt x="960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30"/>
          <p:cNvSpPr txBox="1"/>
          <p:nvPr/>
        </p:nvSpPr>
        <p:spPr>
          <a:xfrm>
            <a:off x="3258682" y="3398423"/>
            <a:ext cx="5580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05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96" name="Google Shape;596;p30"/>
          <p:cNvSpPr/>
          <p:nvPr/>
        </p:nvSpPr>
        <p:spPr>
          <a:xfrm>
            <a:off x="5165896" y="2446554"/>
            <a:ext cx="939812" cy="1443135"/>
          </a:xfrm>
          <a:custGeom>
            <a:avLst/>
            <a:gdLst/>
            <a:ahLst/>
            <a:cxnLst/>
            <a:rect l="l" t="t" r="r" b="b"/>
            <a:pathLst>
              <a:path w="33791" h="51888" extrusionOk="0">
                <a:moveTo>
                  <a:pt x="30326" y="0"/>
                </a:moveTo>
                <a:lnTo>
                  <a:pt x="25290" y="11704"/>
                </a:lnTo>
                <a:lnTo>
                  <a:pt x="10050" y="9906"/>
                </a:lnTo>
                <a:lnTo>
                  <a:pt x="10050" y="9906"/>
                </a:lnTo>
                <a:cubicBezTo>
                  <a:pt x="10717" y="12490"/>
                  <a:pt x="11074" y="15205"/>
                  <a:pt x="11074" y="18003"/>
                </a:cubicBezTo>
                <a:cubicBezTo>
                  <a:pt x="11074" y="23658"/>
                  <a:pt x="9621" y="28968"/>
                  <a:pt x="7097" y="33600"/>
                </a:cubicBezTo>
                <a:lnTo>
                  <a:pt x="1" y="29516"/>
                </a:lnTo>
                <a:lnTo>
                  <a:pt x="9609" y="51888"/>
                </a:lnTo>
                <a:lnTo>
                  <a:pt x="33791" y="49018"/>
                </a:lnTo>
                <a:lnTo>
                  <a:pt x="26385" y="44744"/>
                </a:lnTo>
                <a:cubicBezTo>
                  <a:pt x="30814" y="36826"/>
                  <a:pt x="33338" y="27718"/>
                  <a:pt x="33338" y="18003"/>
                </a:cubicBezTo>
                <a:cubicBezTo>
                  <a:pt x="33338" y="11692"/>
                  <a:pt x="32279" y="5632"/>
                  <a:pt x="3032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30"/>
          <p:cNvSpPr txBox="1"/>
          <p:nvPr/>
        </p:nvSpPr>
        <p:spPr>
          <a:xfrm>
            <a:off x="5356773" y="3354201"/>
            <a:ext cx="5580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98" name="Google Shape;598;p30"/>
          <p:cNvSpPr/>
          <p:nvPr/>
        </p:nvSpPr>
        <p:spPr>
          <a:xfrm>
            <a:off x="3410844" y="1187871"/>
            <a:ext cx="1543149" cy="1110358"/>
          </a:xfrm>
          <a:custGeom>
            <a:avLst/>
            <a:gdLst/>
            <a:ahLst/>
            <a:cxnLst/>
            <a:rect l="l" t="t" r="r" b="b"/>
            <a:pathLst>
              <a:path w="55484" h="39923" extrusionOk="0">
                <a:moveTo>
                  <a:pt x="40911" y="1"/>
                </a:moveTo>
                <a:lnTo>
                  <a:pt x="40911" y="8335"/>
                </a:lnTo>
                <a:cubicBezTo>
                  <a:pt x="24575" y="8514"/>
                  <a:pt x="9954" y="15824"/>
                  <a:pt x="1" y="27302"/>
                </a:cubicBezTo>
                <a:lnTo>
                  <a:pt x="12633" y="25802"/>
                </a:lnTo>
                <a:lnTo>
                  <a:pt x="18694" y="39922"/>
                </a:lnTo>
                <a:cubicBezTo>
                  <a:pt x="24444" y="34291"/>
                  <a:pt x="32267" y="30779"/>
                  <a:pt x="40911" y="30624"/>
                </a:cubicBezTo>
                <a:lnTo>
                  <a:pt x="40911" y="39018"/>
                </a:lnTo>
                <a:lnTo>
                  <a:pt x="55484" y="19515"/>
                </a:lnTo>
                <a:lnTo>
                  <a:pt x="4091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0"/>
          <p:cNvSpPr txBox="1"/>
          <p:nvPr/>
        </p:nvSpPr>
        <p:spPr>
          <a:xfrm>
            <a:off x="4311190" y="1522456"/>
            <a:ext cx="5580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00" name="Google Shape;600;p30"/>
          <p:cNvSpPr/>
          <p:nvPr/>
        </p:nvSpPr>
        <p:spPr>
          <a:xfrm>
            <a:off x="4810591" y="1446833"/>
            <a:ext cx="1261686" cy="1226253"/>
          </a:xfrm>
          <a:custGeom>
            <a:avLst/>
            <a:gdLst/>
            <a:ahLst/>
            <a:cxnLst/>
            <a:rect l="l" t="t" r="r" b="b"/>
            <a:pathLst>
              <a:path w="45364" h="44090" extrusionOk="0">
                <a:moveTo>
                  <a:pt x="1560" y="1"/>
                </a:moveTo>
                <a:lnTo>
                  <a:pt x="9180" y="10204"/>
                </a:lnTo>
                <a:lnTo>
                  <a:pt x="1" y="22491"/>
                </a:lnTo>
                <a:cubicBezTo>
                  <a:pt x="8013" y="24742"/>
                  <a:pt x="14776" y="29980"/>
                  <a:pt x="19039" y="36922"/>
                </a:cubicBezTo>
                <a:lnTo>
                  <a:pt x="11573" y="41232"/>
                </a:lnTo>
                <a:lnTo>
                  <a:pt x="35755" y="44089"/>
                </a:lnTo>
                <a:lnTo>
                  <a:pt x="45363" y="21718"/>
                </a:lnTo>
                <a:lnTo>
                  <a:pt x="38339" y="25766"/>
                </a:lnTo>
                <a:cubicBezTo>
                  <a:pt x="30445" y="12585"/>
                  <a:pt x="17181" y="2989"/>
                  <a:pt x="156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0"/>
          <p:cNvSpPr txBox="1"/>
          <p:nvPr/>
        </p:nvSpPr>
        <p:spPr>
          <a:xfrm>
            <a:off x="5318086" y="2115794"/>
            <a:ext cx="5580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02" name="Google Shape;602;p30"/>
          <p:cNvSpPr/>
          <p:nvPr/>
        </p:nvSpPr>
        <p:spPr>
          <a:xfrm>
            <a:off x="3037989" y="2004474"/>
            <a:ext cx="944123" cy="1443135"/>
          </a:xfrm>
          <a:custGeom>
            <a:avLst/>
            <a:gdLst/>
            <a:ahLst/>
            <a:cxnLst/>
            <a:rect l="l" t="t" r="r" b="b"/>
            <a:pathLst>
              <a:path w="33946" h="51888" extrusionOk="0">
                <a:moveTo>
                  <a:pt x="24325" y="1"/>
                </a:moveTo>
                <a:lnTo>
                  <a:pt x="143" y="2870"/>
                </a:lnTo>
                <a:lnTo>
                  <a:pt x="7097" y="6882"/>
                </a:lnTo>
                <a:cubicBezTo>
                  <a:pt x="2584" y="14860"/>
                  <a:pt x="0" y="24075"/>
                  <a:pt x="0" y="33898"/>
                </a:cubicBezTo>
                <a:cubicBezTo>
                  <a:pt x="0" y="40196"/>
                  <a:pt x="1060" y="46256"/>
                  <a:pt x="3013" y="51888"/>
                </a:cubicBezTo>
                <a:lnTo>
                  <a:pt x="8049" y="40184"/>
                </a:lnTo>
                <a:lnTo>
                  <a:pt x="23289" y="41994"/>
                </a:lnTo>
                <a:cubicBezTo>
                  <a:pt x="22634" y="39398"/>
                  <a:pt x="22277" y="36696"/>
                  <a:pt x="22277" y="33898"/>
                </a:cubicBezTo>
                <a:cubicBezTo>
                  <a:pt x="22277" y="28135"/>
                  <a:pt x="23777" y="22730"/>
                  <a:pt x="26397" y="18027"/>
                </a:cubicBezTo>
                <a:lnTo>
                  <a:pt x="33945" y="22384"/>
                </a:lnTo>
                <a:lnTo>
                  <a:pt x="2432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30"/>
          <p:cNvSpPr txBox="1"/>
          <p:nvPr/>
        </p:nvSpPr>
        <p:spPr>
          <a:xfrm>
            <a:off x="3206144" y="2154481"/>
            <a:ext cx="5580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06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04" name="Google Shape;604;p30"/>
          <p:cNvSpPr txBox="1"/>
          <p:nvPr/>
        </p:nvSpPr>
        <p:spPr>
          <a:xfrm>
            <a:off x="457200" y="1725027"/>
            <a:ext cx="18846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a gas giant and also the biggest planet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5" name="Google Shape;605;p30"/>
          <p:cNvSpPr txBox="1"/>
          <p:nvPr/>
        </p:nvSpPr>
        <p:spPr>
          <a:xfrm>
            <a:off x="457200" y="1482637"/>
            <a:ext cx="18846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Share results</a:t>
            </a:r>
            <a:endParaRPr sz="18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06" name="Google Shape;606;p30"/>
          <p:cNvSpPr txBox="1"/>
          <p:nvPr/>
        </p:nvSpPr>
        <p:spPr>
          <a:xfrm>
            <a:off x="6772125" y="1725327"/>
            <a:ext cx="18846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7" name="Google Shape;607;p30"/>
          <p:cNvSpPr txBox="1"/>
          <p:nvPr/>
        </p:nvSpPr>
        <p:spPr>
          <a:xfrm>
            <a:off x="6772125" y="1482937"/>
            <a:ext cx="18846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Define Problem</a:t>
            </a:r>
            <a:endParaRPr sz="18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08" name="Google Shape;608;p30"/>
          <p:cNvSpPr txBox="1"/>
          <p:nvPr/>
        </p:nvSpPr>
        <p:spPr>
          <a:xfrm>
            <a:off x="6772125" y="2876577"/>
            <a:ext cx="18846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very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9" name="Google Shape;609;p30"/>
          <p:cNvSpPr txBox="1"/>
          <p:nvPr/>
        </p:nvSpPr>
        <p:spPr>
          <a:xfrm>
            <a:off x="6772125" y="2634187"/>
            <a:ext cx="18846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collection</a:t>
            </a:r>
            <a:endParaRPr sz="18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10" name="Google Shape;610;p30"/>
          <p:cNvSpPr txBox="1"/>
          <p:nvPr/>
        </p:nvSpPr>
        <p:spPr>
          <a:xfrm>
            <a:off x="6772125" y="4027827"/>
            <a:ext cx="18846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1" name="Google Shape;611;p30"/>
          <p:cNvSpPr txBox="1"/>
          <p:nvPr/>
        </p:nvSpPr>
        <p:spPr>
          <a:xfrm>
            <a:off x="6661425" y="3785425"/>
            <a:ext cx="19953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Root cause analysis</a:t>
            </a:r>
            <a:endParaRPr sz="18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12" name="Google Shape;612;p30"/>
          <p:cNvSpPr txBox="1"/>
          <p:nvPr/>
        </p:nvSpPr>
        <p:spPr>
          <a:xfrm>
            <a:off x="457200" y="4027827"/>
            <a:ext cx="18846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3" name="Google Shape;613;p30"/>
          <p:cNvSpPr txBox="1"/>
          <p:nvPr/>
        </p:nvSpPr>
        <p:spPr>
          <a:xfrm>
            <a:off x="457200" y="3785425"/>
            <a:ext cx="19953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Test solutions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14" name="Google Shape;614;p30"/>
          <p:cNvSpPr txBox="1"/>
          <p:nvPr/>
        </p:nvSpPr>
        <p:spPr>
          <a:xfrm>
            <a:off x="457200" y="2876427"/>
            <a:ext cx="18846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Earth is the only planet that harbors life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5" name="Google Shape;615;p30"/>
          <p:cNvSpPr txBox="1"/>
          <p:nvPr/>
        </p:nvSpPr>
        <p:spPr>
          <a:xfrm>
            <a:off x="457200" y="2634025"/>
            <a:ext cx="19953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Results evaluation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16" name="Google Shape;616;p30"/>
          <p:cNvSpPr txBox="1"/>
          <p:nvPr/>
        </p:nvSpPr>
        <p:spPr>
          <a:xfrm>
            <a:off x="3774750" y="2645713"/>
            <a:ext cx="15948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Root cause analysis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Root Cause Analysis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2" name="Google Shape;622;p31"/>
          <p:cNvSpPr/>
          <p:nvPr/>
        </p:nvSpPr>
        <p:spPr>
          <a:xfrm>
            <a:off x="2915712" y="1153975"/>
            <a:ext cx="4954209" cy="769799"/>
          </a:xfrm>
          <a:custGeom>
            <a:avLst/>
            <a:gdLst/>
            <a:ahLst/>
            <a:cxnLst/>
            <a:rect l="l" t="t" r="r" b="b"/>
            <a:pathLst>
              <a:path w="59578" h="8550" extrusionOk="0">
                <a:moveTo>
                  <a:pt x="4253" y="1"/>
                </a:moveTo>
                <a:cubicBezTo>
                  <a:pt x="1911" y="1"/>
                  <a:pt x="1" y="1911"/>
                  <a:pt x="1" y="4288"/>
                </a:cubicBezTo>
                <a:cubicBezTo>
                  <a:pt x="1" y="6639"/>
                  <a:pt x="1911" y="8549"/>
                  <a:pt x="4253" y="8549"/>
                </a:cubicBezTo>
                <a:lnTo>
                  <a:pt x="55316" y="8549"/>
                </a:lnTo>
                <a:cubicBezTo>
                  <a:pt x="57667" y="8549"/>
                  <a:pt x="59577" y="6639"/>
                  <a:pt x="59577" y="4288"/>
                </a:cubicBezTo>
                <a:cubicBezTo>
                  <a:pt x="59577" y="1911"/>
                  <a:pt x="57667" y="1"/>
                  <a:pt x="553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1"/>
          <p:cNvSpPr/>
          <p:nvPr/>
        </p:nvSpPr>
        <p:spPr>
          <a:xfrm>
            <a:off x="3229663" y="1451275"/>
            <a:ext cx="168095" cy="164944"/>
          </a:xfrm>
          <a:custGeom>
            <a:avLst/>
            <a:gdLst/>
            <a:ahLst/>
            <a:cxnLst/>
            <a:rect l="l" t="t" r="r" b="b"/>
            <a:pathLst>
              <a:path w="1867" h="1832" extrusionOk="0">
                <a:moveTo>
                  <a:pt x="951" y="0"/>
                </a:moveTo>
                <a:cubicBezTo>
                  <a:pt x="440" y="0"/>
                  <a:pt x="0" y="405"/>
                  <a:pt x="0" y="916"/>
                </a:cubicBezTo>
                <a:cubicBezTo>
                  <a:pt x="0" y="1426"/>
                  <a:pt x="440" y="1831"/>
                  <a:pt x="951" y="1831"/>
                </a:cubicBezTo>
                <a:cubicBezTo>
                  <a:pt x="1462" y="1831"/>
                  <a:pt x="1867" y="1426"/>
                  <a:pt x="1867" y="916"/>
                </a:cubicBezTo>
                <a:cubicBezTo>
                  <a:pt x="1867" y="405"/>
                  <a:pt x="1462" y="0"/>
                  <a:pt x="9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1"/>
          <p:cNvSpPr/>
          <p:nvPr/>
        </p:nvSpPr>
        <p:spPr>
          <a:xfrm>
            <a:off x="2915712" y="2048935"/>
            <a:ext cx="4954209" cy="769709"/>
          </a:xfrm>
          <a:custGeom>
            <a:avLst/>
            <a:gdLst/>
            <a:ahLst/>
            <a:cxnLst/>
            <a:rect l="l" t="t" r="r" b="b"/>
            <a:pathLst>
              <a:path w="59578" h="8549" extrusionOk="0">
                <a:moveTo>
                  <a:pt x="4253" y="0"/>
                </a:moveTo>
                <a:cubicBezTo>
                  <a:pt x="1911" y="0"/>
                  <a:pt x="1" y="1946"/>
                  <a:pt x="1" y="4297"/>
                </a:cubicBezTo>
                <a:cubicBezTo>
                  <a:pt x="1" y="6638"/>
                  <a:pt x="1911" y="8549"/>
                  <a:pt x="4253" y="8549"/>
                </a:cubicBezTo>
                <a:lnTo>
                  <a:pt x="55316" y="8549"/>
                </a:lnTo>
                <a:cubicBezTo>
                  <a:pt x="57667" y="8549"/>
                  <a:pt x="59577" y="6638"/>
                  <a:pt x="59577" y="4297"/>
                </a:cubicBezTo>
                <a:cubicBezTo>
                  <a:pt x="59577" y="1946"/>
                  <a:pt x="57667" y="0"/>
                  <a:pt x="5531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1"/>
          <p:cNvSpPr/>
          <p:nvPr/>
        </p:nvSpPr>
        <p:spPr>
          <a:xfrm>
            <a:off x="3229663" y="2349297"/>
            <a:ext cx="168095" cy="168996"/>
          </a:xfrm>
          <a:custGeom>
            <a:avLst/>
            <a:gdLst/>
            <a:ahLst/>
            <a:cxnLst/>
            <a:rect l="l" t="t" r="r" b="b"/>
            <a:pathLst>
              <a:path w="1867" h="1877" extrusionOk="0">
                <a:moveTo>
                  <a:pt x="951" y="1"/>
                </a:moveTo>
                <a:cubicBezTo>
                  <a:pt x="440" y="1"/>
                  <a:pt x="0" y="441"/>
                  <a:pt x="0" y="961"/>
                </a:cubicBezTo>
                <a:cubicBezTo>
                  <a:pt x="0" y="1471"/>
                  <a:pt x="440" y="1876"/>
                  <a:pt x="951" y="1876"/>
                </a:cubicBezTo>
                <a:cubicBezTo>
                  <a:pt x="1462" y="1876"/>
                  <a:pt x="1867" y="1471"/>
                  <a:pt x="1867" y="961"/>
                </a:cubicBezTo>
                <a:cubicBezTo>
                  <a:pt x="1867" y="441"/>
                  <a:pt x="1462" y="1"/>
                  <a:pt x="951" y="1"/>
                </a:cubicBezTo>
                <a:close/>
              </a:path>
            </a:pathLst>
          </a:custGeom>
          <a:solidFill>
            <a:srgbClr val="B2D9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31"/>
          <p:cNvSpPr/>
          <p:nvPr/>
        </p:nvSpPr>
        <p:spPr>
          <a:xfrm>
            <a:off x="2915712" y="2947046"/>
            <a:ext cx="4954209" cy="769709"/>
          </a:xfrm>
          <a:custGeom>
            <a:avLst/>
            <a:gdLst/>
            <a:ahLst/>
            <a:cxnLst/>
            <a:rect l="l" t="t" r="r" b="b"/>
            <a:pathLst>
              <a:path w="59578" h="8549" extrusionOk="0">
                <a:moveTo>
                  <a:pt x="4253" y="0"/>
                </a:moveTo>
                <a:cubicBezTo>
                  <a:pt x="1911" y="0"/>
                  <a:pt x="1" y="1911"/>
                  <a:pt x="1" y="4261"/>
                </a:cubicBezTo>
                <a:cubicBezTo>
                  <a:pt x="1" y="6603"/>
                  <a:pt x="1911" y="8549"/>
                  <a:pt x="4253" y="8549"/>
                </a:cubicBezTo>
                <a:lnTo>
                  <a:pt x="55316" y="8549"/>
                </a:lnTo>
                <a:cubicBezTo>
                  <a:pt x="57667" y="8549"/>
                  <a:pt x="59577" y="6603"/>
                  <a:pt x="59577" y="4261"/>
                </a:cubicBezTo>
                <a:cubicBezTo>
                  <a:pt x="59577" y="1911"/>
                  <a:pt x="57667" y="0"/>
                  <a:pt x="5531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1"/>
          <p:cNvSpPr/>
          <p:nvPr/>
        </p:nvSpPr>
        <p:spPr>
          <a:xfrm>
            <a:off x="3229663" y="3251370"/>
            <a:ext cx="168095" cy="168185"/>
          </a:xfrm>
          <a:custGeom>
            <a:avLst/>
            <a:gdLst/>
            <a:ahLst/>
            <a:cxnLst/>
            <a:rect l="l" t="t" r="r" b="b"/>
            <a:pathLst>
              <a:path w="1867" h="1868" extrusionOk="0">
                <a:moveTo>
                  <a:pt x="951" y="1"/>
                </a:moveTo>
                <a:cubicBezTo>
                  <a:pt x="440" y="1"/>
                  <a:pt x="0" y="441"/>
                  <a:pt x="0" y="952"/>
                </a:cubicBezTo>
                <a:cubicBezTo>
                  <a:pt x="0" y="1462"/>
                  <a:pt x="440" y="1867"/>
                  <a:pt x="951" y="1867"/>
                </a:cubicBezTo>
                <a:cubicBezTo>
                  <a:pt x="1462" y="1867"/>
                  <a:pt x="1867" y="1462"/>
                  <a:pt x="1867" y="952"/>
                </a:cubicBezTo>
                <a:cubicBezTo>
                  <a:pt x="1867" y="441"/>
                  <a:pt x="1462" y="1"/>
                  <a:pt x="951" y="1"/>
                </a:cubicBez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1"/>
          <p:cNvSpPr/>
          <p:nvPr/>
        </p:nvSpPr>
        <p:spPr>
          <a:xfrm>
            <a:off x="2915712" y="3842726"/>
            <a:ext cx="4954209" cy="768989"/>
          </a:xfrm>
          <a:custGeom>
            <a:avLst/>
            <a:gdLst/>
            <a:ahLst/>
            <a:cxnLst/>
            <a:rect l="l" t="t" r="r" b="b"/>
            <a:pathLst>
              <a:path w="59578" h="8541" extrusionOk="0">
                <a:moveTo>
                  <a:pt x="4253" y="1"/>
                </a:moveTo>
                <a:cubicBezTo>
                  <a:pt x="1911" y="1"/>
                  <a:pt x="1" y="1902"/>
                  <a:pt x="1" y="4253"/>
                </a:cubicBezTo>
                <a:cubicBezTo>
                  <a:pt x="1" y="6639"/>
                  <a:pt x="1911" y="8540"/>
                  <a:pt x="4253" y="8540"/>
                </a:cubicBezTo>
                <a:lnTo>
                  <a:pt x="55316" y="8540"/>
                </a:lnTo>
                <a:cubicBezTo>
                  <a:pt x="57667" y="8540"/>
                  <a:pt x="59577" y="6639"/>
                  <a:pt x="59577" y="4253"/>
                </a:cubicBezTo>
                <a:cubicBezTo>
                  <a:pt x="59577" y="1902"/>
                  <a:pt x="57667" y="1"/>
                  <a:pt x="553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31"/>
          <p:cNvSpPr/>
          <p:nvPr/>
        </p:nvSpPr>
        <p:spPr>
          <a:xfrm>
            <a:off x="3229663" y="4152633"/>
            <a:ext cx="168095" cy="168996"/>
          </a:xfrm>
          <a:custGeom>
            <a:avLst/>
            <a:gdLst/>
            <a:ahLst/>
            <a:cxnLst/>
            <a:rect l="l" t="t" r="r" b="b"/>
            <a:pathLst>
              <a:path w="1867" h="1877" extrusionOk="0">
                <a:moveTo>
                  <a:pt x="951" y="1"/>
                </a:moveTo>
                <a:cubicBezTo>
                  <a:pt x="440" y="1"/>
                  <a:pt x="0" y="441"/>
                  <a:pt x="0" y="960"/>
                </a:cubicBezTo>
                <a:cubicBezTo>
                  <a:pt x="0" y="1436"/>
                  <a:pt x="440" y="1876"/>
                  <a:pt x="951" y="1876"/>
                </a:cubicBezTo>
                <a:cubicBezTo>
                  <a:pt x="1462" y="1876"/>
                  <a:pt x="1867" y="1436"/>
                  <a:pt x="1867" y="960"/>
                </a:cubicBezTo>
                <a:cubicBezTo>
                  <a:pt x="1867" y="441"/>
                  <a:pt x="1462" y="1"/>
                  <a:pt x="951" y="1"/>
                </a:cubicBezTo>
                <a:close/>
              </a:path>
            </a:pathLst>
          </a:custGeom>
          <a:solidFill>
            <a:srgbClr val="395B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31"/>
          <p:cNvSpPr/>
          <p:nvPr/>
        </p:nvSpPr>
        <p:spPr>
          <a:xfrm>
            <a:off x="1274075" y="1153976"/>
            <a:ext cx="1496652" cy="769799"/>
          </a:xfrm>
          <a:custGeom>
            <a:avLst/>
            <a:gdLst/>
            <a:ahLst/>
            <a:cxnLst/>
            <a:rect l="l" t="t" r="r" b="b"/>
            <a:pathLst>
              <a:path w="16623" h="8550" extrusionOk="0">
                <a:moveTo>
                  <a:pt x="4253" y="1"/>
                </a:moveTo>
                <a:cubicBezTo>
                  <a:pt x="1911" y="1"/>
                  <a:pt x="1" y="1911"/>
                  <a:pt x="1" y="4288"/>
                </a:cubicBezTo>
                <a:cubicBezTo>
                  <a:pt x="1" y="6639"/>
                  <a:pt x="1911" y="8549"/>
                  <a:pt x="4253" y="8549"/>
                </a:cubicBezTo>
                <a:lnTo>
                  <a:pt x="12362" y="8549"/>
                </a:lnTo>
                <a:cubicBezTo>
                  <a:pt x="14712" y="8549"/>
                  <a:pt x="16623" y="6639"/>
                  <a:pt x="16623" y="4288"/>
                </a:cubicBezTo>
                <a:cubicBezTo>
                  <a:pt x="16623" y="1911"/>
                  <a:pt x="14712" y="1"/>
                  <a:pt x="1236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1"/>
          <p:cNvSpPr/>
          <p:nvPr/>
        </p:nvSpPr>
        <p:spPr>
          <a:xfrm>
            <a:off x="1356548" y="1226905"/>
            <a:ext cx="614399" cy="614399"/>
          </a:xfrm>
          <a:custGeom>
            <a:avLst/>
            <a:gdLst/>
            <a:ahLst/>
            <a:cxnLst/>
            <a:rect l="l" t="t" r="r" b="b"/>
            <a:pathLst>
              <a:path w="6824" h="6824" extrusionOk="0">
                <a:moveTo>
                  <a:pt x="3416" y="1"/>
                </a:moveTo>
                <a:cubicBezTo>
                  <a:pt x="1506" y="1"/>
                  <a:pt x="0" y="1541"/>
                  <a:pt x="0" y="3408"/>
                </a:cubicBezTo>
                <a:cubicBezTo>
                  <a:pt x="0" y="5318"/>
                  <a:pt x="1506" y="6824"/>
                  <a:pt x="3416" y="6824"/>
                </a:cubicBezTo>
                <a:cubicBezTo>
                  <a:pt x="5283" y="6824"/>
                  <a:pt x="6823" y="5318"/>
                  <a:pt x="6823" y="3408"/>
                </a:cubicBezTo>
                <a:cubicBezTo>
                  <a:pt x="6823" y="1541"/>
                  <a:pt x="5283" y="1"/>
                  <a:pt x="341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1"/>
          <p:cNvSpPr/>
          <p:nvPr/>
        </p:nvSpPr>
        <p:spPr>
          <a:xfrm>
            <a:off x="1274075" y="2048936"/>
            <a:ext cx="1496652" cy="769709"/>
          </a:xfrm>
          <a:custGeom>
            <a:avLst/>
            <a:gdLst/>
            <a:ahLst/>
            <a:cxnLst/>
            <a:rect l="l" t="t" r="r" b="b"/>
            <a:pathLst>
              <a:path w="16623" h="8549" extrusionOk="0">
                <a:moveTo>
                  <a:pt x="4253" y="0"/>
                </a:moveTo>
                <a:cubicBezTo>
                  <a:pt x="1911" y="0"/>
                  <a:pt x="1" y="1946"/>
                  <a:pt x="1" y="4297"/>
                </a:cubicBezTo>
                <a:cubicBezTo>
                  <a:pt x="1" y="6638"/>
                  <a:pt x="1911" y="8549"/>
                  <a:pt x="4253" y="8549"/>
                </a:cubicBezTo>
                <a:lnTo>
                  <a:pt x="12362" y="8549"/>
                </a:lnTo>
                <a:cubicBezTo>
                  <a:pt x="14712" y="8549"/>
                  <a:pt x="16623" y="6638"/>
                  <a:pt x="16623" y="4297"/>
                </a:cubicBezTo>
                <a:cubicBezTo>
                  <a:pt x="16623" y="1946"/>
                  <a:pt x="14712" y="0"/>
                  <a:pt x="1236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31"/>
          <p:cNvSpPr/>
          <p:nvPr/>
        </p:nvSpPr>
        <p:spPr>
          <a:xfrm>
            <a:off x="1356548" y="2128168"/>
            <a:ext cx="614399" cy="614399"/>
          </a:xfrm>
          <a:custGeom>
            <a:avLst/>
            <a:gdLst/>
            <a:ahLst/>
            <a:cxnLst/>
            <a:rect l="l" t="t" r="r" b="b"/>
            <a:pathLst>
              <a:path w="6824" h="6824" extrusionOk="0">
                <a:moveTo>
                  <a:pt x="3416" y="1"/>
                </a:moveTo>
                <a:cubicBezTo>
                  <a:pt x="1506" y="1"/>
                  <a:pt x="0" y="1541"/>
                  <a:pt x="0" y="3417"/>
                </a:cubicBezTo>
                <a:cubicBezTo>
                  <a:pt x="0" y="5318"/>
                  <a:pt x="1506" y="6824"/>
                  <a:pt x="3416" y="6824"/>
                </a:cubicBezTo>
                <a:cubicBezTo>
                  <a:pt x="5283" y="6824"/>
                  <a:pt x="6823" y="5318"/>
                  <a:pt x="6823" y="3417"/>
                </a:cubicBezTo>
                <a:cubicBezTo>
                  <a:pt x="6823" y="1541"/>
                  <a:pt x="5283" y="1"/>
                  <a:pt x="3416" y="1"/>
                </a:cubicBezTo>
                <a:close/>
              </a:path>
            </a:pathLst>
          </a:custGeom>
          <a:solidFill>
            <a:srgbClr val="B2D9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31"/>
          <p:cNvSpPr/>
          <p:nvPr/>
        </p:nvSpPr>
        <p:spPr>
          <a:xfrm>
            <a:off x="1274075" y="3842728"/>
            <a:ext cx="1496652" cy="768989"/>
          </a:xfrm>
          <a:custGeom>
            <a:avLst/>
            <a:gdLst/>
            <a:ahLst/>
            <a:cxnLst/>
            <a:rect l="l" t="t" r="r" b="b"/>
            <a:pathLst>
              <a:path w="16623" h="8541" extrusionOk="0">
                <a:moveTo>
                  <a:pt x="4253" y="1"/>
                </a:moveTo>
                <a:cubicBezTo>
                  <a:pt x="1911" y="1"/>
                  <a:pt x="1" y="1902"/>
                  <a:pt x="1" y="4253"/>
                </a:cubicBezTo>
                <a:cubicBezTo>
                  <a:pt x="1" y="6639"/>
                  <a:pt x="1911" y="8540"/>
                  <a:pt x="4253" y="8540"/>
                </a:cubicBezTo>
                <a:lnTo>
                  <a:pt x="12362" y="8540"/>
                </a:lnTo>
                <a:cubicBezTo>
                  <a:pt x="14712" y="8540"/>
                  <a:pt x="16623" y="6639"/>
                  <a:pt x="16623" y="4253"/>
                </a:cubicBezTo>
                <a:cubicBezTo>
                  <a:pt x="16623" y="1902"/>
                  <a:pt x="14712" y="1"/>
                  <a:pt x="1236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1"/>
          <p:cNvSpPr/>
          <p:nvPr/>
        </p:nvSpPr>
        <p:spPr>
          <a:xfrm>
            <a:off x="1356548" y="3911696"/>
            <a:ext cx="614399" cy="614399"/>
          </a:xfrm>
          <a:custGeom>
            <a:avLst/>
            <a:gdLst/>
            <a:ahLst/>
            <a:cxnLst/>
            <a:rect l="l" t="t" r="r" b="b"/>
            <a:pathLst>
              <a:path w="6824" h="6824" extrusionOk="0">
                <a:moveTo>
                  <a:pt x="3416" y="0"/>
                </a:moveTo>
                <a:cubicBezTo>
                  <a:pt x="1506" y="0"/>
                  <a:pt x="0" y="1541"/>
                  <a:pt x="0" y="3416"/>
                </a:cubicBezTo>
                <a:cubicBezTo>
                  <a:pt x="0" y="5318"/>
                  <a:pt x="1506" y="6823"/>
                  <a:pt x="3416" y="6823"/>
                </a:cubicBezTo>
                <a:cubicBezTo>
                  <a:pt x="5283" y="6823"/>
                  <a:pt x="6823" y="5318"/>
                  <a:pt x="6823" y="3416"/>
                </a:cubicBezTo>
                <a:cubicBezTo>
                  <a:pt x="6823" y="1541"/>
                  <a:pt x="5283" y="0"/>
                  <a:pt x="3416" y="0"/>
                </a:cubicBezTo>
                <a:close/>
              </a:path>
            </a:pathLst>
          </a:custGeom>
          <a:solidFill>
            <a:srgbClr val="395B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1"/>
          <p:cNvSpPr/>
          <p:nvPr/>
        </p:nvSpPr>
        <p:spPr>
          <a:xfrm>
            <a:off x="1274075" y="2947047"/>
            <a:ext cx="1496652" cy="769709"/>
          </a:xfrm>
          <a:custGeom>
            <a:avLst/>
            <a:gdLst/>
            <a:ahLst/>
            <a:cxnLst/>
            <a:rect l="l" t="t" r="r" b="b"/>
            <a:pathLst>
              <a:path w="16623" h="8549" extrusionOk="0">
                <a:moveTo>
                  <a:pt x="4253" y="0"/>
                </a:moveTo>
                <a:cubicBezTo>
                  <a:pt x="1911" y="0"/>
                  <a:pt x="1" y="1911"/>
                  <a:pt x="1" y="4261"/>
                </a:cubicBezTo>
                <a:cubicBezTo>
                  <a:pt x="1" y="6603"/>
                  <a:pt x="1911" y="8549"/>
                  <a:pt x="4253" y="8549"/>
                </a:cubicBezTo>
                <a:lnTo>
                  <a:pt x="12362" y="8549"/>
                </a:lnTo>
                <a:cubicBezTo>
                  <a:pt x="14712" y="8549"/>
                  <a:pt x="16623" y="6603"/>
                  <a:pt x="16623" y="4261"/>
                </a:cubicBezTo>
                <a:cubicBezTo>
                  <a:pt x="16623" y="1911"/>
                  <a:pt x="14712" y="0"/>
                  <a:pt x="1236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1"/>
          <p:cNvSpPr/>
          <p:nvPr/>
        </p:nvSpPr>
        <p:spPr>
          <a:xfrm>
            <a:off x="1356548" y="3030241"/>
            <a:ext cx="614399" cy="614399"/>
          </a:xfrm>
          <a:custGeom>
            <a:avLst/>
            <a:gdLst/>
            <a:ahLst/>
            <a:cxnLst/>
            <a:rect l="l" t="t" r="r" b="b"/>
            <a:pathLst>
              <a:path w="6824" h="6824" extrusionOk="0">
                <a:moveTo>
                  <a:pt x="3416" y="1"/>
                </a:moveTo>
                <a:cubicBezTo>
                  <a:pt x="1506" y="1"/>
                  <a:pt x="0" y="1541"/>
                  <a:pt x="0" y="3408"/>
                </a:cubicBezTo>
                <a:cubicBezTo>
                  <a:pt x="0" y="5318"/>
                  <a:pt x="1506" y="6824"/>
                  <a:pt x="3416" y="6824"/>
                </a:cubicBezTo>
                <a:cubicBezTo>
                  <a:pt x="5283" y="6824"/>
                  <a:pt x="6823" y="5318"/>
                  <a:pt x="6823" y="3408"/>
                </a:cubicBezTo>
                <a:cubicBezTo>
                  <a:pt x="6823" y="1541"/>
                  <a:pt x="5283" y="1"/>
                  <a:pt x="3416" y="1"/>
                </a:cubicBez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1"/>
          <p:cNvSpPr txBox="1"/>
          <p:nvPr/>
        </p:nvSpPr>
        <p:spPr>
          <a:xfrm>
            <a:off x="3721540" y="3875982"/>
            <a:ext cx="19749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Institutional</a:t>
            </a:r>
            <a:endParaRPr sz="17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9" name="Google Shape;639;p31"/>
          <p:cNvSpPr txBox="1"/>
          <p:nvPr/>
        </p:nvSpPr>
        <p:spPr>
          <a:xfrm>
            <a:off x="3721562" y="4080526"/>
            <a:ext cx="35436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 is composed of hydrogen and helium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0" name="Google Shape;640;p31"/>
          <p:cNvSpPr txBox="1"/>
          <p:nvPr/>
        </p:nvSpPr>
        <p:spPr>
          <a:xfrm>
            <a:off x="3721540" y="2103296"/>
            <a:ext cx="19749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Economic &amp; financial</a:t>
            </a:r>
            <a:endParaRPr sz="170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1" name="Google Shape;641;p31"/>
          <p:cNvSpPr txBox="1"/>
          <p:nvPr/>
        </p:nvSpPr>
        <p:spPr>
          <a:xfrm>
            <a:off x="3721562" y="2307840"/>
            <a:ext cx="35436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Earth is the third planet from the Sun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2" name="Google Shape;642;p31"/>
          <p:cNvSpPr txBox="1"/>
          <p:nvPr/>
        </p:nvSpPr>
        <p:spPr>
          <a:xfrm>
            <a:off x="3721562" y="3182307"/>
            <a:ext cx="35436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3" name="Google Shape;643;p31"/>
          <p:cNvSpPr txBox="1"/>
          <p:nvPr/>
        </p:nvSpPr>
        <p:spPr>
          <a:xfrm>
            <a:off x="3721540" y="2977764"/>
            <a:ext cx="19749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Legal &amp; regulatory</a:t>
            </a:r>
            <a:endParaRPr sz="17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4" name="Google Shape;644;p31"/>
          <p:cNvSpPr txBox="1"/>
          <p:nvPr/>
        </p:nvSpPr>
        <p:spPr>
          <a:xfrm>
            <a:off x="3721540" y="1191297"/>
            <a:ext cx="19749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Technical barrier</a:t>
            </a:r>
            <a:endParaRPr sz="1700" dirty="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5" name="Google Shape;645;p31"/>
          <p:cNvSpPr txBox="1"/>
          <p:nvPr/>
        </p:nvSpPr>
        <p:spPr>
          <a:xfrm>
            <a:off x="3721562" y="1395841"/>
            <a:ext cx="35436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a gas giant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and the biggest planet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6" name="Google Shape;646;p31"/>
          <p:cNvSpPr txBox="1"/>
          <p:nvPr/>
        </p:nvSpPr>
        <p:spPr>
          <a:xfrm>
            <a:off x="2128155" y="1330964"/>
            <a:ext cx="49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1700"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7" name="Google Shape;647;p31"/>
          <p:cNvSpPr txBox="1"/>
          <p:nvPr/>
        </p:nvSpPr>
        <p:spPr>
          <a:xfrm>
            <a:off x="2128155" y="2227501"/>
            <a:ext cx="49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1700"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8" name="Google Shape;648;p31"/>
          <p:cNvSpPr txBox="1"/>
          <p:nvPr/>
        </p:nvSpPr>
        <p:spPr>
          <a:xfrm>
            <a:off x="2128155" y="3168780"/>
            <a:ext cx="49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1700"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9" name="Google Shape;649;p31"/>
          <p:cNvSpPr txBox="1"/>
          <p:nvPr/>
        </p:nvSpPr>
        <p:spPr>
          <a:xfrm>
            <a:off x="2128155" y="4020477"/>
            <a:ext cx="49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1700"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650" name="Google Shape;650;p31"/>
          <p:cNvGrpSpPr/>
          <p:nvPr/>
        </p:nvGrpSpPr>
        <p:grpSpPr>
          <a:xfrm>
            <a:off x="1481619" y="2268200"/>
            <a:ext cx="368091" cy="334402"/>
            <a:chOff x="-62518200" y="2692475"/>
            <a:chExt cx="318225" cy="289100"/>
          </a:xfrm>
        </p:grpSpPr>
        <p:sp>
          <p:nvSpPr>
            <p:cNvPr id="651" name="Google Shape;651;p31"/>
            <p:cNvSpPr/>
            <p:nvPr/>
          </p:nvSpPr>
          <p:spPr>
            <a:xfrm>
              <a:off x="-62518200" y="2692475"/>
              <a:ext cx="318225" cy="289100"/>
            </a:xfrm>
            <a:custGeom>
              <a:avLst/>
              <a:gdLst/>
              <a:ahLst/>
              <a:cxnLst/>
              <a:rect l="l" t="t" r="r" b="b"/>
              <a:pathLst>
                <a:path w="12729" h="11564" extrusionOk="0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52" name="Google Shape;652;p31"/>
            <p:cNvSpPr/>
            <p:nvPr/>
          </p:nvSpPr>
          <p:spPr>
            <a:xfrm>
              <a:off x="-62335475" y="2804325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653" name="Google Shape;653;p31"/>
          <p:cNvGrpSpPr/>
          <p:nvPr/>
        </p:nvGrpSpPr>
        <p:grpSpPr>
          <a:xfrm>
            <a:off x="1482997" y="4034509"/>
            <a:ext cx="365344" cy="368785"/>
            <a:chOff x="-60987050" y="2671400"/>
            <a:chExt cx="315850" cy="318825"/>
          </a:xfrm>
        </p:grpSpPr>
        <p:sp>
          <p:nvSpPr>
            <p:cNvPr id="654" name="Google Shape;654;p31"/>
            <p:cNvSpPr/>
            <p:nvPr/>
          </p:nvSpPr>
          <p:spPr>
            <a:xfrm>
              <a:off x="-60987050" y="2671400"/>
              <a:ext cx="315850" cy="318825"/>
            </a:xfrm>
            <a:custGeom>
              <a:avLst/>
              <a:gdLst/>
              <a:ahLst/>
              <a:cxnLst/>
              <a:rect l="l" t="t" r="r" b="b"/>
              <a:pathLst>
                <a:path w="12634" h="12753" extrusionOk="0">
                  <a:moveTo>
                    <a:pt x="6270" y="844"/>
                  </a:moveTo>
                  <a:lnTo>
                    <a:pt x="11783" y="3175"/>
                  </a:lnTo>
                  <a:lnTo>
                    <a:pt x="11783" y="4152"/>
                  </a:lnTo>
                  <a:lnTo>
                    <a:pt x="757" y="4152"/>
                  </a:lnTo>
                  <a:lnTo>
                    <a:pt x="757" y="3175"/>
                  </a:lnTo>
                  <a:lnTo>
                    <a:pt x="6270" y="844"/>
                  </a:lnTo>
                  <a:close/>
                  <a:moveTo>
                    <a:pt x="2552" y="5002"/>
                  </a:moveTo>
                  <a:lnTo>
                    <a:pt x="2552" y="10232"/>
                  </a:lnTo>
                  <a:lnTo>
                    <a:pt x="1733" y="10232"/>
                  </a:lnTo>
                  <a:lnTo>
                    <a:pt x="1733" y="5002"/>
                  </a:lnTo>
                  <a:close/>
                  <a:moveTo>
                    <a:pt x="5041" y="5002"/>
                  </a:moveTo>
                  <a:lnTo>
                    <a:pt x="5041" y="10232"/>
                  </a:lnTo>
                  <a:lnTo>
                    <a:pt x="3403" y="10232"/>
                  </a:lnTo>
                  <a:lnTo>
                    <a:pt x="3403" y="5002"/>
                  </a:lnTo>
                  <a:close/>
                  <a:moveTo>
                    <a:pt x="6711" y="5002"/>
                  </a:moveTo>
                  <a:lnTo>
                    <a:pt x="6711" y="10232"/>
                  </a:lnTo>
                  <a:lnTo>
                    <a:pt x="5860" y="10232"/>
                  </a:lnTo>
                  <a:lnTo>
                    <a:pt x="5860" y="5002"/>
                  </a:lnTo>
                  <a:close/>
                  <a:moveTo>
                    <a:pt x="9168" y="5002"/>
                  </a:moveTo>
                  <a:lnTo>
                    <a:pt x="9168" y="10232"/>
                  </a:lnTo>
                  <a:lnTo>
                    <a:pt x="7530" y="10232"/>
                  </a:lnTo>
                  <a:lnTo>
                    <a:pt x="7530" y="5002"/>
                  </a:lnTo>
                  <a:close/>
                  <a:moveTo>
                    <a:pt x="10838" y="5002"/>
                  </a:moveTo>
                  <a:lnTo>
                    <a:pt x="10838" y="10232"/>
                  </a:lnTo>
                  <a:lnTo>
                    <a:pt x="10019" y="10232"/>
                  </a:lnTo>
                  <a:lnTo>
                    <a:pt x="10019" y="5002"/>
                  </a:lnTo>
                  <a:close/>
                  <a:moveTo>
                    <a:pt x="11374" y="11020"/>
                  </a:moveTo>
                  <a:cubicBezTo>
                    <a:pt x="11594" y="11051"/>
                    <a:pt x="11783" y="11209"/>
                    <a:pt x="11783" y="11461"/>
                  </a:cubicBezTo>
                  <a:lnTo>
                    <a:pt x="11783" y="11870"/>
                  </a:lnTo>
                  <a:lnTo>
                    <a:pt x="757" y="11870"/>
                  </a:lnTo>
                  <a:lnTo>
                    <a:pt x="757" y="11461"/>
                  </a:lnTo>
                  <a:cubicBezTo>
                    <a:pt x="757" y="11209"/>
                    <a:pt x="946" y="11020"/>
                    <a:pt x="1198" y="11020"/>
                  </a:cubicBezTo>
                  <a:close/>
                  <a:moveTo>
                    <a:pt x="6290" y="1"/>
                  </a:moveTo>
                  <a:cubicBezTo>
                    <a:pt x="6238" y="1"/>
                    <a:pt x="6191" y="9"/>
                    <a:pt x="6144" y="25"/>
                  </a:cubicBezTo>
                  <a:lnTo>
                    <a:pt x="252" y="2514"/>
                  </a:lnTo>
                  <a:cubicBezTo>
                    <a:pt x="95" y="2577"/>
                    <a:pt x="0" y="2703"/>
                    <a:pt x="0" y="2892"/>
                  </a:cubicBezTo>
                  <a:lnTo>
                    <a:pt x="0" y="4561"/>
                  </a:lnTo>
                  <a:cubicBezTo>
                    <a:pt x="0" y="4782"/>
                    <a:pt x="189" y="5002"/>
                    <a:pt x="410" y="5002"/>
                  </a:cubicBezTo>
                  <a:lnTo>
                    <a:pt x="946" y="5002"/>
                  </a:lnTo>
                  <a:lnTo>
                    <a:pt x="946" y="10264"/>
                  </a:lnTo>
                  <a:cubicBezTo>
                    <a:pt x="410" y="10390"/>
                    <a:pt x="0" y="10894"/>
                    <a:pt x="0" y="11492"/>
                  </a:cubicBezTo>
                  <a:lnTo>
                    <a:pt x="0" y="12311"/>
                  </a:lnTo>
                  <a:cubicBezTo>
                    <a:pt x="0" y="12532"/>
                    <a:pt x="189" y="12753"/>
                    <a:pt x="410" y="12753"/>
                  </a:cubicBezTo>
                  <a:lnTo>
                    <a:pt x="12256" y="12753"/>
                  </a:lnTo>
                  <a:cubicBezTo>
                    <a:pt x="12476" y="12753"/>
                    <a:pt x="12634" y="12532"/>
                    <a:pt x="12634" y="12311"/>
                  </a:cubicBezTo>
                  <a:lnTo>
                    <a:pt x="12634" y="11492"/>
                  </a:lnTo>
                  <a:cubicBezTo>
                    <a:pt x="12634" y="10894"/>
                    <a:pt x="12256" y="10390"/>
                    <a:pt x="11689" y="10264"/>
                  </a:cubicBezTo>
                  <a:lnTo>
                    <a:pt x="11689" y="5002"/>
                  </a:lnTo>
                  <a:lnTo>
                    <a:pt x="12256" y="5002"/>
                  </a:lnTo>
                  <a:cubicBezTo>
                    <a:pt x="12476" y="5002"/>
                    <a:pt x="12634" y="4782"/>
                    <a:pt x="12634" y="4561"/>
                  </a:cubicBezTo>
                  <a:lnTo>
                    <a:pt x="12634" y="2892"/>
                  </a:lnTo>
                  <a:cubicBezTo>
                    <a:pt x="12602" y="2734"/>
                    <a:pt x="12539" y="2577"/>
                    <a:pt x="12382" y="2514"/>
                  </a:cubicBezTo>
                  <a:lnTo>
                    <a:pt x="6459" y="25"/>
                  </a:lnTo>
                  <a:cubicBezTo>
                    <a:pt x="6396" y="9"/>
                    <a:pt x="6341" y="1"/>
                    <a:pt x="62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55" name="Google Shape;655;p31"/>
            <p:cNvSpPr/>
            <p:nvPr/>
          </p:nvSpPr>
          <p:spPr>
            <a:xfrm>
              <a:off x="-60839775" y="27310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0"/>
                  </a:moveTo>
                  <a:cubicBezTo>
                    <a:pt x="158" y="0"/>
                    <a:pt x="1" y="190"/>
                    <a:pt x="1" y="379"/>
                  </a:cubicBezTo>
                  <a:cubicBezTo>
                    <a:pt x="1" y="599"/>
                    <a:pt x="158" y="788"/>
                    <a:pt x="379" y="788"/>
                  </a:cubicBezTo>
                  <a:cubicBezTo>
                    <a:pt x="599" y="788"/>
                    <a:pt x="789" y="599"/>
                    <a:pt x="789" y="379"/>
                  </a:cubicBezTo>
                  <a:cubicBezTo>
                    <a:pt x="789" y="190"/>
                    <a:pt x="599" y="0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656" name="Google Shape;656;p31"/>
          <p:cNvSpPr/>
          <p:nvPr/>
        </p:nvSpPr>
        <p:spPr>
          <a:xfrm>
            <a:off x="1478175" y="3167572"/>
            <a:ext cx="354117" cy="326242"/>
          </a:xfrm>
          <a:custGeom>
            <a:avLst/>
            <a:gdLst/>
            <a:ahLst/>
            <a:cxnLst/>
            <a:rect l="l" t="t" r="r" b="b"/>
            <a:pathLst>
              <a:path w="12005" h="11060" extrusionOk="0">
                <a:moveTo>
                  <a:pt x="2049" y="2049"/>
                </a:moveTo>
                <a:cubicBezTo>
                  <a:pt x="2238" y="2049"/>
                  <a:pt x="2395" y="2206"/>
                  <a:pt x="2395" y="2395"/>
                </a:cubicBezTo>
                <a:cubicBezTo>
                  <a:pt x="2395" y="2584"/>
                  <a:pt x="2238" y="2742"/>
                  <a:pt x="2049" y="2742"/>
                </a:cubicBezTo>
                <a:cubicBezTo>
                  <a:pt x="1860" y="2742"/>
                  <a:pt x="1702" y="2584"/>
                  <a:pt x="1702" y="2395"/>
                </a:cubicBezTo>
                <a:cubicBezTo>
                  <a:pt x="1734" y="2206"/>
                  <a:pt x="1860" y="2049"/>
                  <a:pt x="2049" y="2049"/>
                </a:cubicBezTo>
                <a:close/>
                <a:moveTo>
                  <a:pt x="9736" y="2049"/>
                </a:moveTo>
                <a:cubicBezTo>
                  <a:pt x="9925" y="2049"/>
                  <a:pt x="10082" y="2206"/>
                  <a:pt x="10082" y="2395"/>
                </a:cubicBezTo>
                <a:cubicBezTo>
                  <a:pt x="10082" y="2584"/>
                  <a:pt x="9925" y="2742"/>
                  <a:pt x="9736" y="2742"/>
                </a:cubicBezTo>
                <a:cubicBezTo>
                  <a:pt x="9515" y="2742"/>
                  <a:pt x="9358" y="2584"/>
                  <a:pt x="9358" y="2395"/>
                </a:cubicBezTo>
                <a:cubicBezTo>
                  <a:pt x="9358" y="2206"/>
                  <a:pt x="9515" y="2049"/>
                  <a:pt x="9736" y="2049"/>
                </a:cubicBezTo>
                <a:close/>
                <a:moveTo>
                  <a:pt x="2049" y="3719"/>
                </a:moveTo>
                <a:lnTo>
                  <a:pt x="3151" y="5514"/>
                </a:lnTo>
                <a:lnTo>
                  <a:pt x="946" y="5514"/>
                </a:lnTo>
                <a:lnTo>
                  <a:pt x="2049" y="3719"/>
                </a:lnTo>
                <a:close/>
                <a:moveTo>
                  <a:pt x="9736" y="3719"/>
                </a:moveTo>
                <a:lnTo>
                  <a:pt x="10838" y="5514"/>
                </a:lnTo>
                <a:lnTo>
                  <a:pt x="8633" y="5514"/>
                </a:lnTo>
                <a:lnTo>
                  <a:pt x="9736" y="3719"/>
                </a:lnTo>
                <a:close/>
                <a:moveTo>
                  <a:pt x="3435" y="6207"/>
                </a:moveTo>
                <a:cubicBezTo>
                  <a:pt x="3466" y="6964"/>
                  <a:pt x="2836" y="7594"/>
                  <a:pt x="2049" y="7594"/>
                </a:cubicBezTo>
                <a:cubicBezTo>
                  <a:pt x="1292" y="7594"/>
                  <a:pt x="662" y="6964"/>
                  <a:pt x="662" y="6207"/>
                </a:cubicBezTo>
                <a:close/>
                <a:moveTo>
                  <a:pt x="11090" y="6207"/>
                </a:moveTo>
                <a:cubicBezTo>
                  <a:pt x="11090" y="6964"/>
                  <a:pt x="10460" y="7594"/>
                  <a:pt x="9736" y="7594"/>
                </a:cubicBezTo>
                <a:cubicBezTo>
                  <a:pt x="8980" y="7594"/>
                  <a:pt x="8350" y="6964"/>
                  <a:pt x="8350" y="6207"/>
                </a:cubicBezTo>
                <a:close/>
                <a:moveTo>
                  <a:pt x="5892" y="663"/>
                </a:moveTo>
                <a:cubicBezTo>
                  <a:pt x="6113" y="663"/>
                  <a:pt x="6270" y="820"/>
                  <a:pt x="6270" y="1009"/>
                </a:cubicBezTo>
                <a:lnTo>
                  <a:pt x="6270" y="8980"/>
                </a:lnTo>
                <a:lnTo>
                  <a:pt x="5546" y="8980"/>
                </a:lnTo>
                <a:lnTo>
                  <a:pt x="5546" y="1009"/>
                </a:lnTo>
                <a:cubicBezTo>
                  <a:pt x="5546" y="820"/>
                  <a:pt x="5703" y="663"/>
                  <a:pt x="5892" y="663"/>
                </a:cubicBezTo>
                <a:close/>
                <a:moveTo>
                  <a:pt x="8003" y="9673"/>
                </a:moveTo>
                <a:cubicBezTo>
                  <a:pt x="8192" y="9673"/>
                  <a:pt x="8350" y="9830"/>
                  <a:pt x="8350" y="10020"/>
                </a:cubicBezTo>
                <a:lnTo>
                  <a:pt x="8350" y="10398"/>
                </a:lnTo>
                <a:lnTo>
                  <a:pt x="3466" y="10398"/>
                </a:lnTo>
                <a:lnTo>
                  <a:pt x="3466" y="10020"/>
                </a:lnTo>
                <a:cubicBezTo>
                  <a:pt x="3466" y="9830"/>
                  <a:pt x="3624" y="9673"/>
                  <a:pt x="3813" y="9673"/>
                </a:cubicBezTo>
                <a:close/>
                <a:moveTo>
                  <a:pt x="5955" y="1"/>
                </a:moveTo>
                <a:cubicBezTo>
                  <a:pt x="5357" y="1"/>
                  <a:pt x="4916" y="474"/>
                  <a:pt x="4916" y="1009"/>
                </a:cubicBezTo>
                <a:lnTo>
                  <a:pt x="4916" y="1167"/>
                </a:lnTo>
                <a:cubicBezTo>
                  <a:pt x="3970" y="1671"/>
                  <a:pt x="3655" y="1891"/>
                  <a:pt x="3057" y="1954"/>
                </a:cubicBezTo>
                <a:cubicBezTo>
                  <a:pt x="2899" y="1608"/>
                  <a:pt x="2553" y="1324"/>
                  <a:pt x="2112" y="1324"/>
                </a:cubicBezTo>
                <a:cubicBezTo>
                  <a:pt x="1734" y="1324"/>
                  <a:pt x="1387" y="1576"/>
                  <a:pt x="1166" y="1923"/>
                </a:cubicBezTo>
                <a:cubicBezTo>
                  <a:pt x="946" y="1891"/>
                  <a:pt x="694" y="1797"/>
                  <a:pt x="505" y="1734"/>
                </a:cubicBezTo>
                <a:cubicBezTo>
                  <a:pt x="454" y="1708"/>
                  <a:pt x="404" y="1697"/>
                  <a:pt x="355" y="1697"/>
                </a:cubicBezTo>
                <a:cubicBezTo>
                  <a:pt x="224" y="1697"/>
                  <a:pt x="110" y="1784"/>
                  <a:pt x="64" y="1923"/>
                </a:cubicBezTo>
                <a:cubicBezTo>
                  <a:pt x="1" y="2112"/>
                  <a:pt x="64" y="2301"/>
                  <a:pt x="284" y="2364"/>
                </a:cubicBezTo>
                <a:cubicBezTo>
                  <a:pt x="536" y="2458"/>
                  <a:pt x="820" y="2553"/>
                  <a:pt x="1135" y="2616"/>
                </a:cubicBezTo>
                <a:cubicBezTo>
                  <a:pt x="1229" y="2899"/>
                  <a:pt x="1387" y="3151"/>
                  <a:pt x="1607" y="3277"/>
                </a:cubicBezTo>
                <a:lnTo>
                  <a:pt x="127" y="5703"/>
                </a:lnTo>
                <a:cubicBezTo>
                  <a:pt x="64" y="5735"/>
                  <a:pt x="64" y="5829"/>
                  <a:pt x="64" y="5892"/>
                </a:cubicBezTo>
                <a:lnTo>
                  <a:pt x="64" y="6239"/>
                </a:lnTo>
                <a:cubicBezTo>
                  <a:pt x="64" y="7405"/>
                  <a:pt x="1009" y="8350"/>
                  <a:pt x="2175" y="8350"/>
                </a:cubicBezTo>
                <a:cubicBezTo>
                  <a:pt x="3309" y="8350"/>
                  <a:pt x="4254" y="7405"/>
                  <a:pt x="4254" y="6239"/>
                </a:cubicBezTo>
                <a:lnTo>
                  <a:pt x="4254" y="5892"/>
                </a:lnTo>
                <a:cubicBezTo>
                  <a:pt x="4254" y="5829"/>
                  <a:pt x="4254" y="5766"/>
                  <a:pt x="4222" y="5703"/>
                </a:cubicBezTo>
                <a:lnTo>
                  <a:pt x="2710" y="3277"/>
                </a:lnTo>
                <a:cubicBezTo>
                  <a:pt x="2962" y="3183"/>
                  <a:pt x="3120" y="2931"/>
                  <a:pt x="3183" y="2647"/>
                </a:cubicBezTo>
                <a:cubicBezTo>
                  <a:pt x="3844" y="2553"/>
                  <a:pt x="4222" y="2332"/>
                  <a:pt x="4947" y="1954"/>
                </a:cubicBezTo>
                <a:lnTo>
                  <a:pt x="4947" y="8980"/>
                </a:lnTo>
                <a:lnTo>
                  <a:pt x="3939" y="8980"/>
                </a:lnTo>
                <a:cubicBezTo>
                  <a:pt x="3340" y="8980"/>
                  <a:pt x="2899" y="9421"/>
                  <a:pt x="2899" y="9988"/>
                </a:cubicBezTo>
                <a:lnTo>
                  <a:pt x="2899" y="10713"/>
                </a:lnTo>
                <a:cubicBezTo>
                  <a:pt x="2899" y="10902"/>
                  <a:pt x="3057" y="11059"/>
                  <a:pt x="3246" y="11059"/>
                </a:cubicBezTo>
                <a:lnTo>
                  <a:pt x="8822" y="11059"/>
                </a:lnTo>
                <a:cubicBezTo>
                  <a:pt x="9011" y="11059"/>
                  <a:pt x="9169" y="10902"/>
                  <a:pt x="9169" y="10713"/>
                </a:cubicBezTo>
                <a:lnTo>
                  <a:pt x="9169" y="9988"/>
                </a:lnTo>
                <a:cubicBezTo>
                  <a:pt x="9169" y="9389"/>
                  <a:pt x="8696" y="8980"/>
                  <a:pt x="8129" y="8980"/>
                </a:cubicBezTo>
                <a:lnTo>
                  <a:pt x="7089" y="8980"/>
                </a:lnTo>
                <a:lnTo>
                  <a:pt x="7089" y="1954"/>
                </a:lnTo>
                <a:cubicBezTo>
                  <a:pt x="7814" y="2332"/>
                  <a:pt x="8224" y="2553"/>
                  <a:pt x="8885" y="2647"/>
                </a:cubicBezTo>
                <a:cubicBezTo>
                  <a:pt x="8980" y="2931"/>
                  <a:pt x="9137" y="3120"/>
                  <a:pt x="9358" y="3277"/>
                </a:cubicBezTo>
                <a:lnTo>
                  <a:pt x="7877" y="5703"/>
                </a:lnTo>
                <a:cubicBezTo>
                  <a:pt x="7814" y="5735"/>
                  <a:pt x="7814" y="5829"/>
                  <a:pt x="7814" y="5892"/>
                </a:cubicBezTo>
                <a:lnTo>
                  <a:pt x="7814" y="6239"/>
                </a:lnTo>
                <a:cubicBezTo>
                  <a:pt x="7814" y="7405"/>
                  <a:pt x="8759" y="8350"/>
                  <a:pt x="9925" y="8350"/>
                </a:cubicBezTo>
                <a:cubicBezTo>
                  <a:pt x="11059" y="8350"/>
                  <a:pt x="12004" y="7405"/>
                  <a:pt x="12004" y="6239"/>
                </a:cubicBezTo>
                <a:lnTo>
                  <a:pt x="12004" y="5892"/>
                </a:lnTo>
                <a:cubicBezTo>
                  <a:pt x="12004" y="5829"/>
                  <a:pt x="12004" y="5766"/>
                  <a:pt x="11973" y="5703"/>
                </a:cubicBezTo>
                <a:lnTo>
                  <a:pt x="10460" y="3277"/>
                </a:lnTo>
                <a:cubicBezTo>
                  <a:pt x="10523" y="3151"/>
                  <a:pt x="10681" y="2899"/>
                  <a:pt x="10744" y="2616"/>
                </a:cubicBezTo>
                <a:cubicBezTo>
                  <a:pt x="11027" y="2553"/>
                  <a:pt x="11343" y="2458"/>
                  <a:pt x="11626" y="2364"/>
                </a:cubicBezTo>
                <a:cubicBezTo>
                  <a:pt x="11815" y="2269"/>
                  <a:pt x="11878" y="2080"/>
                  <a:pt x="11815" y="1923"/>
                </a:cubicBezTo>
                <a:cubicBezTo>
                  <a:pt x="11746" y="1784"/>
                  <a:pt x="11626" y="1697"/>
                  <a:pt x="11505" y="1697"/>
                </a:cubicBezTo>
                <a:cubicBezTo>
                  <a:pt x="11461" y="1697"/>
                  <a:pt x="11416" y="1708"/>
                  <a:pt x="11374" y="1734"/>
                </a:cubicBezTo>
                <a:cubicBezTo>
                  <a:pt x="11122" y="1797"/>
                  <a:pt x="10933" y="1891"/>
                  <a:pt x="10712" y="1923"/>
                </a:cubicBezTo>
                <a:cubicBezTo>
                  <a:pt x="10555" y="1576"/>
                  <a:pt x="10208" y="1324"/>
                  <a:pt x="9767" y="1324"/>
                </a:cubicBezTo>
                <a:cubicBezTo>
                  <a:pt x="9326" y="1324"/>
                  <a:pt x="8980" y="1576"/>
                  <a:pt x="8822" y="1954"/>
                </a:cubicBezTo>
                <a:cubicBezTo>
                  <a:pt x="8224" y="1828"/>
                  <a:pt x="7908" y="1639"/>
                  <a:pt x="6963" y="1167"/>
                </a:cubicBezTo>
                <a:lnTo>
                  <a:pt x="6963" y="1009"/>
                </a:lnTo>
                <a:cubicBezTo>
                  <a:pt x="6963" y="411"/>
                  <a:pt x="6491" y="1"/>
                  <a:pt x="595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57" name="Google Shape;657;p31"/>
          <p:cNvSpPr/>
          <p:nvPr/>
        </p:nvSpPr>
        <p:spPr>
          <a:xfrm>
            <a:off x="1486009" y="1360651"/>
            <a:ext cx="359320" cy="356438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3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Root Cause Analysis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63" name="Google Shape;663;p32"/>
          <p:cNvSpPr/>
          <p:nvPr/>
        </p:nvSpPr>
        <p:spPr>
          <a:xfrm>
            <a:off x="2216290" y="1207625"/>
            <a:ext cx="1489336" cy="764839"/>
          </a:xfrm>
          <a:custGeom>
            <a:avLst/>
            <a:gdLst/>
            <a:ahLst/>
            <a:cxnLst/>
            <a:rect l="l" t="t" r="r" b="b"/>
            <a:pathLst>
              <a:path w="23147" h="11887" extrusionOk="0">
                <a:moveTo>
                  <a:pt x="1" y="1"/>
                </a:moveTo>
                <a:lnTo>
                  <a:pt x="1" y="7704"/>
                </a:lnTo>
                <a:lnTo>
                  <a:pt x="11552" y="11886"/>
                </a:lnTo>
                <a:lnTo>
                  <a:pt x="23146" y="7704"/>
                </a:lnTo>
                <a:lnTo>
                  <a:pt x="23146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64" name="Google Shape;664;p32"/>
          <p:cNvSpPr/>
          <p:nvPr/>
        </p:nvSpPr>
        <p:spPr>
          <a:xfrm>
            <a:off x="1876434" y="2225007"/>
            <a:ext cx="2161715" cy="620905"/>
          </a:xfrm>
          <a:custGeom>
            <a:avLst/>
            <a:gdLst/>
            <a:ahLst/>
            <a:cxnLst/>
            <a:rect l="l" t="t" r="r" b="b"/>
            <a:pathLst>
              <a:path w="33597" h="9650" extrusionOk="0">
                <a:moveTo>
                  <a:pt x="33306" y="291"/>
                </a:moveTo>
                <a:lnTo>
                  <a:pt x="33306" y="9350"/>
                </a:lnTo>
                <a:lnTo>
                  <a:pt x="291" y="9350"/>
                </a:lnTo>
                <a:lnTo>
                  <a:pt x="291" y="291"/>
                </a:lnTo>
                <a:close/>
                <a:moveTo>
                  <a:pt x="0" y="1"/>
                </a:moveTo>
                <a:lnTo>
                  <a:pt x="0" y="9650"/>
                </a:lnTo>
                <a:lnTo>
                  <a:pt x="33596" y="9650"/>
                </a:lnTo>
                <a:lnTo>
                  <a:pt x="33596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2"/>
          <p:cNvSpPr/>
          <p:nvPr/>
        </p:nvSpPr>
        <p:spPr>
          <a:xfrm>
            <a:off x="2400438" y="2118520"/>
            <a:ext cx="1121104" cy="243086"/>
          </a:xfrm>
          <a:custGeom>
            <a:avLst/>
            <a:gdLst/>
            <a:ahLst/>
            <a:cxnLst/>
            <a:rect l="l" t="t" r="r" b="b"/>
            <a:pathLst>
              <a:path w="17424" h="3778" extrusionOk="0">
                <a:moveTo>
                  <a:pt x="0" y="1"/>
                </a:moveTo>
                <a:lnTo>
                  <a:pt x="0" y="3777"/>
                </a:lnTo>
                <a:lnTo>
                  <a:pt x="17423" y="3777"/>
                </a:lnTo>
                <a:lnTo>
                  <a:pt x="1742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66" name="Google Shape;666;p32"/>
          <p:cNvSpPr/>
          <p:nvPr/>
        </p:nvSpPr>
        <p:spPr>
          <a:xfrm>
            <a:off x="2400438" y="2118520"/>
            <a:ext cx="559136" cy="243086"/>
          </a:xfrm>
          <a:custGeom>
            <a:avLst/>
            <a:gdLst/>
            <a:ahLst/>
            <a:cxnLst/>
            <a:rect l="l" t="t" r="r" b="b"/>
            <a:pathLst>
              <a:path w="8690" h="3778" extrusionOk="0">
                <a:moveTo>
                  <a:pt x="0" y="1"/>
                </a:moveTo>
                <a:lnTo>
                  <a:pt x="0" y="3777"/>
                </a:lnTo>
                <a:lnTo>
                  <a:pt x="8690" y="3777"/>
                </a:lnTo>
                <a:lnTo>
                  <a:pt x="869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67" name="Google Shape;667;p32"/>
          <p:cNvSpPr/>
          <p:nvPr/>
        </p:nvSpPr>
        <p:spPr>
          <a:xfrm>
            <a:off x="1876434" y="3159709"/>
            <a:ext cx="2161715" cy="620905"/>
          </a:xfrm>
          <a:custGeom>
            <a:avLst/>
            <a:gdLst/>
            <a:ahLst/>
            <a:cxnLst/>
            <a:rect l="l" t="t" r="r" b="b"/>
            <a:pathLst>
              <a:path w="33597" h="9650" extrusionOk="0">
                <a:moveTo>
                  <a:pt x="33306" y="291"/>
                </a:moveTo>
                <a:lnTo>
                  <a:pt x="33306" y="9350"/>
                </a:lnTo>
                <a:lnTo>
                  <a:pt x="291" y="9350"/>
                </a:lnTo>
                <a:lnTo>
                  <a:pt x="291" y="291"/>
                </a:lnTo>
                <a:close/>
                <a:moveTo>
                  <a:pt x="0" y="0"/>
                </a:moveTo>
                <a:lnTo>
                  <a:pt x="0" y="9649"/>
                </a:lnTo>
                <a:lnTo>
                  <a:pt x="33596" y="9649"/>
                </a:lnTo>
                <a:lnTo>
                  <a:pt x="335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2"/>
          <p:cNvSpPr/>
          <p:nvPr/>
        </p:nvSpPr>
        <p:spPr>
          <a:xfrm>
            <a:off x="2400438" y="3053158"/>
            <a:ext cx="1121104" cy="243086"/>
          </a:xfrm>
          <a:custGeom>
            <a:avLst/>
            <a:gdLst/>
            <a:ahLst/>
            <a:cxnLst/>
            <a:rect l="l" t="t" r="r" b="b"/>
            <a:pathLst>
              <a:path w="17424" h="3778" extrusionOk="0">
                <a:moveTo>
                  <a:pt x="0" y="1"/>
                </a:moveTo>
                <a:lnTo>
                  <a:pt x="0" y="3778"/>
                </a:lnTo>
                <a:lnTo>
                  <a:pt x="17423" y="3778"/>
                </a:lnTo>
                <a:lnTo>
                  <a:pt x="1742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69" name="Google Shape;669;p32"/>
          <p:cNvSpPr/>
          <p:nvPr/>
        </p:nvSpPr>
        <p:spPr>
          <a:xfrm>
            <a:off x="2400438" y="3053158"/>
            <a:ext cx="559136" cy="243086"/>
          </a:xfrm>
          <a:custGeom>
            <a:avLst/>
            <a:gdLst/>
            <a:ahLst/>
            <a:cxnLst/>
            <a:rect l="l" t="t" r="r" b="b"/>
            <a:pathLst>
              <a:path w="8690" h="3778" extrusionOk="0">
                <a:moveTo>
                  <a:pt x="0" y="1"/>
                </a:moveTo>
                <a:lnTo>
                  <a:pt x="0" y="3778"/>
                </a:lnTo>
                <a:lnTo>
                  <a:pt x="8690" y="3778"/>
                </a:lnTo>
                <a:lnTo>
                  <a:pt x="869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70" name="Google Shape;670;p32"/>
          <p:cNvSpPr/>
          <p:nvPr/>
        </p:nvSpPr>
        <p:spPr>
          <a:xfrm>
            <a:off x="1876434" y="4094346"/>
            <a:ext cx="2161715" cy="620905"/>
          </a:xfrm>
          <a:custGeom>
            <a:avLst/>
            <a:gdLst/>
            <a:ahLst/>
            <a:cxnLst/>
            <a:rect l="l" t="t" r="r" b="b"/>
            <a:pathLst>
              <a:path w="33597" h="9650" extrusionOk="0">
                <a:moveTo>
                  <a:pt x="33306" y="291"/>
                </a:moveTo>
                <a:lnTo>
                  <a:pt x="33306" y="9350"/>
                </a:lnTo>
                <a:lnTo>
                  <a:pt x="291" y="9350"/>
                </a:lnTo>
                <a:lnTo>
                  <a:pt x="291" y="291"/>
                </a:lnTo>
                <a:close/>
                <a:moveTo>
                  <a:pt x="0" y="1"/>
                </a:moveTo>
                <a:lnTo>
                  <a:pt x="0" y="9650"/>
                </a:lnTo>
                <a:lnTo>
                  <a:pt x="33596" y="9650"/>
                </a:lnTo>
                <a:lnTo>
                  <a:pt x="33596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32"/>
          <p:cNvSpPr/>
          <p:nvPr/>
        </p:nvSpPr>
        <p:spPr>
          <a:xfrm>
            <a:off x="2400438" y="3987859"/>
            <a:ext cx="1121104" cy="243086"/>
          </a:xfrm>
          <a:custGeom>
            <a:avLst/>
            <a:gdLst/>
            <a:ahLst/>
            <a:cxnLst/>
            <a:rect l="l" t="t" r="r" b="b"/>
            <a:pathLst>
              <a:path w="17424" h="3778" extrusionOk="0">
                <a:moveTo>
                  <a:pt x="0" y="0"/>
                </a:moveTo>
                <a:lnTo>
                  <a:pt x="0" y="3777"/>
                </a:lnTo>
                <a:lnTo>
                  <a:pt x="17423" y="3777"/>
                </a:lnTo>
                <a:lnTo>
                  <a:pt x="1742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72" name="Google Shape;672;p32"/>
          <p:cNvSpPr/>
          <p:nvPr/>
        </p:nvSpPr>
        <p:spPr>
          <a:xfrm>
            <a:off x="2400438" y="3987859"/>
            <a:ext cx="559136" cy="243086"/>
          </a:xfrm>
          <a:custGeom>
            <a:avLst/>
            <a:gdLst/>
            <a:ahLst/>
            <a:cxnLst/>
            <a:rect l="l" t="t" r="r" b="b"/>
            <a:pathLst>
              <a:path w="8690" h="3778" extrusionOk="0">
                <a:moveTo>
                  <a:pt x="0" y="0"/>
                </a:moveTo>
                <a:lnTo>
                  <a:pt x="0" y="3777"/>
                </a:lnTo>
                <a:lnTo>
                  <a:pt x="8690" y="3777"/>
                </a:lnTo>
                <a:lnTo>
                  <a:pt x="869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73" name="Google Shape;673;p32"/>
          <p:cNvSpPr/>
          <p:nvPr/>
        </p:nvSpPr>
        <p:spPr>
          <a:xfrm>
            <a:off x="1722913" y="2380780"/>
            <a:ext cx="309359" cy="309359"/>
          </a:xfrm>
          <a:custGeom>
            <a:avLst/>
            <a:gdLst/>
            <a:ahLst/>
            <a:cxnLst/>
            <a:rect l="l" t="t" r="r" b="b"/>
            <a:pathLst>
              <a:path w="4808" h="4808" extrusionOk="0">
                <a:moveTo>
                  <a:pt x="2386" y="1"/>
                </a:moveTo>
                <a:cubicBezTo>
                  <a:pt x="1066" y="1"/>
                  <a:pt x="0" y="1066"/>
                  <a:pt x="0" y="2422"/>
                </a:cubicBezTo>
                <a:cubicBezTo>
                  <a:pt x="0" y="3742"/>
                  <a:pt x="1066" y="4808"/>
                  <a:pt x="2386" y="4808"/>
                </a:cubicBezTo>
                <a:cubicBezTo>
                  <a:pt x="3707" y="4808"/>
                  <a:pt x="4807" y="3742"/>
                  <a:pt x="4807" y="2422"/>
                </a:cubicBezTo>
                <a:cubicBezTo>
                  <a:pt x="4807" y="1066"/>
                  <a:pt x="3707" y="1"/>
                  <a:pt x="238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74" name="Google Shape;674;p32"/>
          <p:cNvSpPr/>
          <p:nvPr/>
        </p:nvSpPr>
        <p:spPr>
          <a:xfrm>
            <a:off x="1722913" y="3315481"/>
            <a:ext cx="309359" cy="309359"/>
          </a:xfrm>
          <a:custGeom>
            <a:avLst/>
            <a:gdLst/>
            <a:ahLst/>
            <a:cxnLst/>
            <a:rect l="l" t="t" r="r" b="b"/>
            <a:pathLst>
              <a:path w="4808" h="4808" extrusionOk="0">
                <a:moveTo>
                  <a:pt x="2386" y="0"/>
                </a:moveTo>
                <a:cubicBezTo>
                  <a:pt x="1066" y="0"/>
                  <a:pt x="0" y="1065"/>
                  <a:pt x="0" y="2421"/>
                </a:cubicBezTo>
                <a:cubicBezTo>
                  <a:pt x="0" y="3742"/>
                  <a:pt x="1066" y="4807"/>
                  <a:pt x="2386" y="4807"/>
                </a:cubicBezTo>
                <a:cubicBezTo>
                  <a:pt x="3707" y="4807"/>
                  <a:pt x="4807" y="3742"/>
                  <a:pt x="4807" y="2421"/>
                </a:cubicBezTo>
                <a:cubicBezTo>
                  <a:pt x="4807" y="1065"/>
                  <a:pt x="3707" y="0"/>
                  <a:pt x="238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75" name="Google Shape;675;p32"/>
          <p:cNvSpPr/>
          <p:nvPr/>
        </p:nvSpPr>
        <p:spPr>
          <a:xfrm>
            <a:off x="1722913" y="4256939"/>
            <a:ext cx="309359" cy="309359"/>
          </a:xfrm>
          <a:custGeom>
            <a:avLst/>
            <a:gdLst/>
            <a:ahLst/>
            <a:cxnLst/>
            <a:rect l="l" t="t" r="r" b="b"/>
            <a:pathLst>
              <a:path w="4808" h="4808" extrusionOk="0">
                <a:moveTo>
                  <a:pt x="2386" y="0"/>
                </a:moveTo>
                <a:cubicBezTo>
                  <a:pt x="1066" y="0"/>
                  <a:pt x="0" y="1101"/>
                  <a:pt x="0" y="2421"/>
                </a:cubicBezTo>
                <a:cubicBezTo>
                  <a:pt x="0" y="3742"/>
                  <a:pt x="1066" y="4807"/>
                  <a:pt x="2386" y="4807"/>
                </a:cubicBezTo>
                <a:cubicBezTo>
                  <a:pt x="3707" y="4807"/>
                  <a:pt x="4807" y="3742"/>
                  <a:pt x="4807" y="2421"/>
                </a:cubicBezTo>
                <a:cubicBezTo>
                  <a:pt x="4807" y="1101"/>
                  <a:pt x="3707" y="0"/>
                  <a:pt x="238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76" name="Google Shape;676;p32"/>
          <p:cNvSpPr/>
          <p:nvPr/>
        </p:nvSpPr>
        <p:spPr>
          <a:xfrm>
            <a:off x="5445696" y="1207625"/>
            <a:ext cx="1489336" cy="764839"/>
          </a:xfrm>
          <a:custGeom>
            <a:avLst/>
            <a:gdLst/>
            <a:ahLst/>
            <a:cxnLst/>
            <a:rect l="l" t="t" r="r" b="b"/>
            <a:pathLst>
              <a:path w="23147" h="11887" extrusionOk="0">
                <a:moveTo>
                  <a:pt x="1" y="1"/>
                </a:moveTo>
                <a:lnTo>
                  <a:pt x="1" y="7704"/>
                </a:lnTo>
                <a:lnTo>
                  <a:pt x="11560" y="11886"/>
                </a:lnTo>
                <a:lnTo>
                  <a:pt x="23146" y="7704"/>
                </a:lnTo>
                <a:lnTo>
                  <a:pt x="231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32"/>
          <p:cNvSpPr/>
          <p:nvPr/>
        </p:nvSpPr>
        <p:spPr>
          <a:xfrm>
            <a:off x="5105839" y="2225007"/>
            <a:ext cx="2162294" cy="620905"/>
          </a:xfrm>
          <a:custGeom>
            <a:avLst/>
            <a:gdLst/>
            <a:ahLst/>
            <a:cxnLst/>
            <a:rect l="l" t="t" r="r" b="b"/>
            <a:pathLst>
              <a:path w="33606" h="9650" extrusionOk="0">
                <a:moveTo>
                  <a:pt x="33315" y="291"/>
                </a:moveTo>
                <a:lnTo>
                  <a:pt x="33315" y="9350"/>
                </a:lnTo>
                <a:lnTo>
                  <a:pt x="300" y="9350"/>
                </a:lnTo>
                <a:lnTo>
                  <a:pt x="300" y="291"/>
                </a:lnTo>
                <a:close/>
                <a:moveTo>
                  <a:pt x="0" y="1"/>
                </a:moveTo>
                <a:lnTo>
                  <a:pt x="0" y="9650"/>
                </a:lnTo>
                <a:lnTo>
                  <a:pt x="33605" y="9650"/>
                </a:lnTo>
                <a:lnTo>
                  <a:pt x="336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32"/>
          <p:cNvSpPr/>
          <p:nvPr/>
        </p:nvSpPr>
        <p:spPr>
          <a:xfrm>
            <a:off x="5629844" y="2118520"/>
            <a:ext cx="1121104" cy="243086"/>
          </a:xfrm>
          <a:custGeom>
            <a:avLst/>
            <a:gdLst/>
            <a:ahLst/>
            <a:cxnLst/>
            <a:rect l="l" t="t" r="r" b="b"/>
            <a:pathLst>
              <a:path w="17424" h="3778" extrusionOk="0">
                <a:moveTo>
                  <a:pt x="0" y="1"/>
                </a:moveTo>
                <a:lnTo>
                  <a:pt x="0" y="3777"/>
                </a:lnTo>
                <a:lnTo>
                  <a:pt x="17423" y="3777"/>
                </a:lnTo>
                <a:lnTo>
                  <a:pt x="1742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32"/>
          <p:cNvSpPr/>
          <p:nvPr/>
        </p:nvSpPr>
        <p:spPr>
          <a:xfrm>
            <a:off x="5629844" y="2118520"/>
            <a:ext cx="559715" cy="243086"/>
          </a:xfrm>
          <a:custGeom>
            <a:avLst/>
            <a:gdLst/>
            <a:ahLst/>
            <a:cxnLst/>
            <a:rect l="l" t="t" r="r" b="b"/>
            <a:pathLst>
              <a:path w="8699" h="3778" extrusionOk="0">
                <a:moveTo>
                  <a:pt x="0" y="1"/>
                </a:moveTo>
                <a:lnTo>
                  <a:pt x="0" y="3777"/>
                </a:lnTo>
                <a:lnTo>
                  <a:pt x="8698" y="3777"/>
                </a:lnTo>
                <a:lnTo>
                  <a:pt x="869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32"/>
          <p:cNvSpPr/>
          <p:nvPr/>
        </p:nvSpPr>
        <p:spPr>
          <a:xfrm>
            <a:off x="5105839" y="3159709"/>
            <a:ext cx="2162294" cy="620905"/>
          </a:xfrm>
          <a:custGeom>
            <a:avLst/>
            <a:gdLst/>
            <a:ahLst/>
            <a:cxnLst/>
            <a:rect l="l" t="t" r="r" b="b"/>
            <a:pathLst>
              <a:path w="33606" h="9650" extrusionOk="0">
                <a:moveTo>
                  <a:pt x="33315" y="291"/>
                </a:moveTo>
                <a:lnTo>
                  <a:pt x="33315" y="9350"/>
                </a:lnTo>
                <a:lnTo>
                  <a:pt x="300" y="9350"/>
                </a:lnTo>
                <a:lnTo>
                  <a:pt x="300" y="291"/>
                </a:lnTo>
                <a:close/>
                <a:moveTo>
                  <a:pt x="0" y="0"/>
                </a:moveTo>
                <a:lnTo>
                  <a:pt x="0" y="9649"/>
                </a:lnTo>
                <a:lnTo>
                  <a:pt x="33605" y="9649"/>
                </a:lnTo>
                <a:lnTo>
                  <a:pt x="336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32"/>
          <p:cNvSpPr/>
          <p:nvPr/>
        </p:nvSpPr>
        <p:spPr>
          <a:xfrm>
            <a:off x="5629844" y="3053158"/>
            <a:ext cx="1121104" cy="243086"/>
          </a:xfrm>
          <a:custGeom>
            <a:avLst/>
            <a:gdLst/>
            <a:ahLst/>
            <a:cxnLst/>
            <a:rect l="l" t="t" r="r" b="b"/>
            <a:pathLst>
              <a:path w="17424" h="3778" extrusionOk="0">
                <a:moveTo>
                  <a:pt x="0" y="1"/>
                </a:moveTo>
                <a:lnTo>
                  <a:pt x="0" y="3778"/>
                </a:lnTo>
                <a:lnTo>
                  <a:pt x="17423" y="3778"/>
                </a:lnTo>
                <a:lnTo>
                  <a:pt x="1742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2"/>
          <p:cNvSpPr/>
          <p:nvPr/>
        </p:nvSpPr>
        <p:spPr>
          <a:xfrm>
            <a:off x="5629844" y="3053158"/>
            <a:ext cx="559715" cy="243086"/>
          </a:xfrm>
          <a:custGeom>
            <a:avLst/>
            <a:gdLst/>
            <a:ahLst/>
            <a:cxnLst/>
            <a:rect l="l" t="t" r="r" b="b"/>
            <a:pathLst>
              <a:path w="8699" h="3778" extrusionOk="0">
                <a:moveTo>
                  <a:pt x="0" y="1"/>
                </a:moveTo>
                <a:lnTo>
                  <a:pt x="0" y="3778"/>
                </a:lnTo>
                <a:lnTo>
                  <a:pt x="8698" y="3778"/>
                </a:lnTo>
                <a:lnTo>
                  <a:pt x="869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2"/>
          <p:cNvSpPr/>
          <p:nvPr/>
        </p:nvSpPr>
        <p:spPr>
          <a:xfrm>
            <a:off x="5105839" y="4094346"/>
            <a:ext cx="2162294" cy="620905"/>
          </a:xfrm>
          <a:custGeom>
            <a:avLst/>
            <a:gdLst/>
            <a:ahLst/>
            <a:cxnLst/>
            <a:rect l="l" t="t" r="r" b="b"/>
            <a:pathLst>
              <a:path w="33606" h="9650" extrusionOk="0">
                <a:moveTo>
                  <a:pt x="33315" y="291"/>
                </a:moveTo>
                <a:lnTo>
                  <a:pt x="33315" y="9350"/>
                </a:lnTo>
                <a:lnTo>
                  <a:pt x="300" y="9350"/>
                </a:lnTo>
                <a:lnTo>
                  <a:pt x="300" y="291"/>
                </a:lnTo>
                <a:close/>
                <a:moveTo>
                  <a:pt x="0" y="1"/>
                </a:moveTo>
                <a:lnTo>
                  <a:pt x="0" y="9650"/>
                </a:lnTo>
                <a:lnTo>
                  <a:pt x="33605" y="9650"/>
                </a:lnTo>
                <a:lnTo>
                  <a:pt x="336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2"/>
          <p:cNvSpPr/>
          <p:nvPr/>
        </p:nvSpPr>
        <p:spPr>
          <a:xfrm>
            <a:off x="5629844" y="3987859"/>
            <a:ext cx="1121104" cy="243086"/>
          </a:xfrm>
          <a:custGeom>
            <a:avLst/>
            <a:gdLst/>
            <a:ahLst/>
            <a:cxnLst/>
            <a:rect l="l" t="t" r="r" b="b"/>
            <a:pathLst>
              <a:path w="17424" h="3778" extrusionOk="0">
                <a:moveTo>
                  <a:pt x="0" y="0"/>
                </a:moveTo>
                <a:lnTo>
                  <a:pt x="0" y="3777"/>
                </a:lnTo>
                <a:lnTo>
                  <a:pt x="17423" y="3777"/>
                </a:lnTo>
                <a:lnTo>
                  <a:pt x="1742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2"/>
          <p:cNvSpPr/>
          <p:nvPr/>
        </p:nvSpPr>
        <p:spPr>
          <a:xfrm>
            <a:off x="5629844" y="3987859"/>
            <a:ext cx="559715" cy="243086"/>
          </a:xfrm>
          <a:custGeom>
            <a:avLst/>
            <a:gdLst/>
            <a:ahLst/>
            <a:cxnLst/>
            <a:rect l="l" t="t" r="r" b="b"/>
            <a:pathLst>
              <a:path w="8699" h="3778" extrusionOk="0">
                <a:moveTo>
                  <a:pt x="0" y="0"/>
                </a:moveTo>
                <a:lnTo>
                  <a:pt x="0" y="3777"/>
                </a:lnTo>
                <a:lnTo>
                  <a:pt x="8698" y="3777"/>
                </a:lnTo>
                <a:lnTo>
                  <a:pt x="869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2"/>
          <p:cNvSpPr/>
          <p:nvPr/>
        </p:nvSpPr>
        <p:spPr>
          <a:xfrm>
            <a:off x="7112229" y="2380780"/>
            <a:ext cx="309359" cy="309359"/>
          </a:xfrm>
          <a:custGeom>
            <a:avLst/>
            <a:gdLst/>
            <a:ahLst/>
            <a:cxnLst/>
            <a:rect l="l" t="t" r="r" b="b"/>
            <a:pathLst>
              <a:path w="4808" h="4808" extrusionOk="0">
                <a:moveTo>
                  <a:pt x="2422" y="1"/>
                </a:moveTo>
                <a:cubicBezTo>
                  <a:pt x="1066" y="1"/>
                  <a:pt x="1" y="1066"/>
                  <a:pt x="1" y="2422"/>
                </a:cubicBezTo>
                <a:cubicBezTo>
                  <a:pt x="1" y="3742"/>
                  <a:pt x="1066" y="4808"/>
                  <a:pt x="2422" y="4808"/>
                </a:cubicBezTo>
                <a:cubicBezTo>
                  <a:pt x="3743" y="4808"/>
                  <a:pt x="4808" y="3742"/>
                  <a:pt x="4808" y="2422"/>
                </a:cubicBezTo>
                <a:cubicBezTo>
                  <a:pt x="4808" y="1066"/>
                  <a:pt x="3743" y="1"/>
                  <a:pt x="24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87" name="Google Shape;687;p32"/>
          <p:cNvSpPr/>
          <p:nvPr/>
        </p:nvSpPr>
        <p:spPr>
          <a:xfrm>
            <a:off x="7112229" y="3315481"/>
            <a:ext cx="309359" cy="309359"/>
          </a:xfrm>
          <a:custGeom>
            <a:avLst/>
            <a:gdLst/>
            <a:ahLst/>
            <a:cxnLst/>
            <a:rect l="l" t="t" r="r" b="b"/>
            <a:pathLst>
              <a:path w="4808" h="4808" extrusionOk="0">
                <a:moveTo>
                  <a:pt x="2422" y="0"/>
                </a:moveTo>
                <a:cubicBezTo>
                  <a:pt x="1066" y="0"/>
                  <a:pt x="1" y="1065"/>
                  <a:pt x="1" y="2421"/>
                </a:cubicBezTo>
                <a:cubicBezTo>
                  <a:pt x="1" y="3742"/>
                  <a:pt x="1066" y="4807"/>
                  <a:pt x="2422" y="4807"/>
                </a:cubicBezTo>
                <a:cubicBezTo>
                  <a:pt x="3743" y="4807"/>
                  <a:pt x="4808" y="3742"/>
                  <a:pt x="4808" y="2421"/>
                </a:cubicBezTo>
                <a:cubicBezTo>
                  <a:pt x="4808" y="1065"/>
                  <a:pt x="3743" y="0"/>
                  <a:pt x="24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88" name="Google Shape;688;p32"/>
          <p:cNvSpPr/>
          <p:nvPr/>
        </p:nvSpPr>
        <p:spPr>
          <a:xfrm>
            <a:off x="7112229" y="4256939"/>
            <a:ext cx="309359" cy="309359"/>
          </a:xfrm>
          <a:custGeom>
            <a:avLst/>
            <a:gdLst/>
            <a:ahLst/>
            <a:cxnLst/>
            <a:rect l="l" t="t" r="r" b="b"/>
            <a:pathLst>
              <a:path w="4808" h="4808" extrusionOk="0">
                <a:moveTo>
                  <a:pt x="2422" y="0"/>
                </a:moveTo>
                <a:cubicBezTo>
                  <a:pt x="1066" y="0"/>
                  <a:pt x="1" y="1101"/>
                  <a:pt x="1" y="2421"/>
                </a:cubicBezTo>
                <a:cubicBezTo>
                  <a:pt x="1" y="3742"/>
                  <a:pt x="1066" y="4807"/>
                  <a:pt x="2422" y="4807"/>
                </a:cubicBezTo>
                <a:cubicBezTo>
                  <a:pt x="3743" y="4807"/>
                  <a:pt x="4808" y="3742"/>
                  <a:pt x="4808" y="2421"/>
                </a:cubicBezTo>
                <a:cubicBezTo>
                  <a:pt x="4808" y="1101"/>
                  <a:pt x="3743" y="0"/>
                  <a:pt x="24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89" name="Google Shape;689;p32"/>
          <p:cNvSpPr/>
          <p:nvPr/>
        </p:nvSpPr>
        <p:spPr>
          <a:xfrm>
            <a:off x="4452741" y="2361541"/>
            <a:ext cx="238518" cy="323514"/>
          </a:xfrm>
          <a:custGeom>
            <a:avLst/>
            <a:gdLst/>
            <a:ahLst/>
            <a:cxnLst/>
            <a:rect l="l" t="t" r="r" b="b"/>
            <a:pathLst>
              <a:path w="3707" h="5028" extrusionOk="0">
                <a:moveTo>
                  <a:pt x="0" y="0"/>
                </a:moveTo>
                <a:lnTo>
                  <a:pt x="2017" y="2501"/>
                </a:lnTo>
                <a:lnTo>
                  <a:pt x="0" y="5027"/>
                </a:lnTo>
                <a:lnTo>
                  <a:pt x="1691" y="5027"/>
                </a:lnTo>
                <a:lnTo>
                  <a:pt x="3707" y="2501"/>
                </a:lnTo>
                <a:lnTo>
                  <a:pt x="169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/>
          <p:nvPr/>
        </p:nvSpPr>
        <p:spPr>
          <a:xfrm>
            <a:off x="4452741" y="3308082"/>
            <a:ext cx="238518" cy="323514"/>
          </a:xfrm>
          <a:custGeom>
            <a:avLst/>
            <a:gdLst/>
            <a:ahLst/>
            <a:cxnLst/>
            <a:rect l="l" t="t" r="r" b="b"/>
            <a:pathLst>
              <a:path w="3707" h="5028" extrusionOk="0">
                <a:moveTo>
                  <a:pt x="0" y="1"/>
                </a:moveTo>
                <a:lnTo>
                  <a:pt x="2017" y="2501"/>
                </a:lnTo>
                <a:lnTo>
                  <a:pt x="0" y="5028"/>
                </a:lnTo>
                <a:lnTo>
                  <a:pt x="1691" y="5028"/>
                </a:lnTo>
                <a:lnTo>
                  <a:pt x="3707" y="2501"/>
                </a:lnTo>
                <a:lnTo>
                  <a:pt x="169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2"/>
          <p:cNvSpPr/>
          <p:nvPr/>
        </p:nvSpPr>
        <p:spPr>
          <a:xfrm>
            <a:off x="4452741" y="4242784"/>
            <a:ext cx="238518" cy="323514"/>
          </a:xfrm>
          <a:custGeom>
            <a:avLst/>
            <a:gdLst/>
            <a:ahLst/>
            <a:cxnLst/>
            <a:rect l="l" t="t" r="r" b="b"/>
            <a:pathLst>
              <a:path w="3707" h="5028" extrusionOk="0">
                <a:moveTo>
                  <a:pt x="0" y="0"/>
                </a:moveTo>
                <a:lnTo>
                  <a:pt x="2017" y="2501"/>
                </a:lnTo>
                <a:lnTo>
                  <a:pt x="0" y="5027"/>
                </a:lnTo>
                <a:lnTo>
                  <a:pt x="1691" y="5027"/>
                </a:lnTo>
                <a:lnTo>
                  <a:pt x="3707" y="2501"/>
                </a:lnTo>
                <a:lnTo>
                  <a:pt x="169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 txBox="1"/>
          <p:nvPr/>
        </p:nvSpPr>
        <p:spPr>
          <a:xfrm>
            <a:off x="1937125" y="1337783"/>
            <a:ext cx="20403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Causes</a:t>
            </a:r>
            <a:endParaRPr sz="17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93" name="Google Shape;693;p32"/>
          <p:cNvSpPr txBox="1"/>
          <p:nvPr/>
        </p:nvSpPr>
        <p:spPr>
          <a:xfrm>
            <a:off x="5170250" y="1337783"/>
            <a:ext cx="20403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Symptoms</a:t>
            </a:r>
            <a:endParaRPr sz="17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94" name="Google Shape;694;p32"/>
          <p:cNvSpPr txBox="1"/>
          <p:nvPr/>
        </p:nvSpPr>
        <p:spPr>
          <a:xfrm>
            <a:off x="2021574" y="3884360"/>
            <a:ext cx="18714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Cause 3</a:t>
            </a:r>
            <a:endParaRPr sz="17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95" name="Google Shape;695;p32"/>
          <p:cNvSpPr txBox="1"/>
          <p:nvPr/>
        </p:nvSpPr>
        <p:spPr>
          <a:xfrm>
            <a:off x="2014224" y="4208712"/>
            <a:ext cx="18714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 is composed of hydrogen and helium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6" name="Google Shape;696;p32"/>
          <p:cNvSpPr txBox="1"/>
          <p:nvPr/>
        </p:nvSpPr>
        <p:spPr>
          <a:xfrm>
            <a:off x="2021574" y="2017238"/>
            <a:ext cx="18714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Cause 1</a:t>
            </a:r>
            <a:endParaRPr sz="17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97" name="Google Shape;697;p32"/>
          <p:cNvSpPr txBox="1"/>
          <p:nvPr/>
        </p:nvSpPr>
        <p:spPr>
          <a:xfrm>
            <a:off x="2017899" y="2341590"/>
            <a:ext cx="18714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Earth is the third planet from the Sun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8" name="Google Shape;698;p32"/>
          <p:cNvSpPr txBox="1"/>
          <p:nvPr/>
        </p:nvSpPr>
        <p:spPr>
          <a:xfrm>
            <a:off x="2021574" y="2950799"/>
            <a:ext cx="18714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Cause 2</a:t>
            </a:r>
            <a:endParaRPr sz="17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99" name="Google Shape;699;p32"/>
          <p:cNvSpPr txBox="1"/>
          <p:nvPr/>
        </p:nvSpPr>
        <p:spPr>
          <a:xfrm>
            <a:off x="2017899" y="3275151"/>
            <a:ext cx="18714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is the farthest planet from the Sun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0" name="Google Shape;700;p32"/>
          <p:cNvSpPr txBox="1"/>
          <p:nvPr/>
        </p:nvSpPr>
        <p:spPr>
          <a:xfrm>
            <a:off x="5254700" y="2341590"/>
            <a:ext cx="18714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object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1" name="Google Shape;701;p32"/>
          <p:cNvSpPr txBox="1"/>
          <p:nvPr/>
        </p:nvSpPr>
        <p:spPr>
          <a:xfrm>
            <a:off x="5254700" y="2017238"/>
            <a:ext cx="18714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Symptom 1</a:t>
            </a:r>
            <a:endParaRPr sz="17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02" name="Google Shape;702;p32"/>
          <p:cNvSpPr txBox="1"/>
          <p:nvPr/>
        </p:nvSpPr>
        <p:spPr>
          <a:xfrm>
            <a:off x="5251025" y="2951379"/>
            <a:ext cx="18714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Symptom 2</a:t>
            </a:r>
            <a:endParaRPr sz="17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03" name="Google Shape;703;p32"/>
          <p:cNvSpPr txBox="1"/>
          <p:nvPr/>
        </p:nvSpPr>
        <p:spPr>
          <a:xfrm>
            <a:off x="5251025" y="3275151"/>
            <a:ext cx="18714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lang="en" sz="1200"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4" name="Google Shape;704;p32"/>
          <p:cNvSpPr txBox="1"/>
          <p:nvPr/>
        </p:nvSpPr>
        <p:spPr>
          <a:xfrm>
            <a:off x="5254700" y="3885510"/>
            <a:ext cx="18714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Symptom 3</a:t>
            </a:r>
            <a:endParaRPr sz="17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05" name="Google Shape;705;p32"/>
          <p:cNvSpPr txBox="1"/>
          <p:nvPr/>
        </p:nvSpPr>
        <p:spPr>
          <a:xfrm>
            <a:off x="5254700" y="4208712"/>
            <a:ext cx="18714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a gas giant</a:t>
            </a:r>
            <a:br>
              <a:rPr lang="en" sz="1200"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latin typeface="Roboto"/>
                <a:ea typeface="Roboto"/>
                <a:cs typeface="Roboto"/>
                <a:sym typeface="Roboto"/>
              </a:rPr>
              <a:t>and the biggest planet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3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Root Cause Analysis Infographics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711" name="Google Shape;711;p33"/>
          <p:cNvCxnSpPr/>
          <p:nvPr/>
        </p:nvCxnSpPr>
        <p:spPr>
          <a:xfrm>
            <a:off x="4321550" y="1582975"/>
            <a:ext cx="543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p33"/>
          <p:cNvSpPr/>
          <p:nvPr/>
        </p:nvSpPr>
        <p:spPr>
          <a:xfrm>
            <a:off x="701900" y="2918475"/>
            <a:ext cx="278758" cy="1331677"/>
          </a:xfrm>
          <a:custGeom>
            <a:avLst/>
            <a:gdLst/>
            <a:ahLst/>
            <a:cxnLst/>
            <a:rect l="l" t="t" r="r" b="b"/>
            <a:pathLst>
              <a:path w="9701" h="49076" fill="none" extrusionOk="0">
                <a:moveTo>
                  <a:pt x="9701" y="1"/>
                </a:moveTo>
                <a:lnTo>
                  <a:pt x="5524" y="1"/>
                </a:lnTo>
                <a:cubicBezTo>
                  <a:pt x="2465" y="1"/>
                  <a:pt x="0" y="2489"/>
                  <a:pt x="0" y="5547"/>
                </a:cubicBezTo>
                <a:lnTo>
                  <a:pt x="0" y="43552"/>
                </a:lnTo>
                <a:cubicBezTo>
                  <a:pt x="0" y="46610"/>
                  <a:pt x="2465" y="49075"/>
                  <a:pt x="5524" y="49075"/>
                </a:cubicBezTo>
                <a:lnTo>
                  <a:pt x="9701" y="49075"/>
                </a:ln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33"/>
          <p:cNvSpPr/>
          <p:nvPr/>
        </p:nvSpPr>
        <p:spPr>
          <a:xfrm>
            <a:off x="8186925" y="1582976"/>
            <a:ext cx="278787" cy="1335453"/>
          </a:xfrm>
          <a:custGeom>
            <a:avLst/>
            <a:gdLst/>
            <a:ahLst/>
            <a:cxnLst/>
            <a:rect l="l" t="t" r="r" b="b"/>
            <a:pathLst>
              <a:path w="9702" h="49075" fill="none" extrusionOk="0">
                <a:moveTo>
                  <a:pt x="0" y="49075"/>
                </a:moveTo>
                <a:lnTo>
                  <a:pt x="4177" y="49075"/>
                </a:lnTo>
                <a:cubicBezTo>
                  <a:pt x="7236" y="49075"/>
                  <a:pt x="9701" y="46609"/>
                  <a:pt x="9701" y="43551"/>
                </a:cubicBezTo>
                <a:lnTo>
                  <a:pt x="9701" y="5547"/>
                </a:lnTo>
                <a:cubicBezTo>
                  <a:pt x="9701" y="2488"/>
                  <a:pt x="7236" y="0"/>
                  <a:pt x="4177" y="0"/>
                </a:cubicBez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33"/>
          <p:cNvSpPr/>
          <p:nvPr/>
        </p:nvSpPr>
        <p:spPr>
          <a:xfrm>
            <a:off x="980653" y="1099282"/>
            <a:ext cx="3343457" cy="967395"/>
          </a:xfrm>
          <a:custGeom>
            <a:avLst/>
            <a:gdLst/>
            <a:ahLst/>
            <a:cxnLst/>
            <a:rect l="l" t="t" r="r" b="b"/>
            <a:pathLst>
              <a:path w="116365" h="33669" extrusionOk="0">
                <a:moveTo>
                  <a:pt x="5319" y="1"/>
                </a:moveTo>
                <a:cubicBezTo>
                  <a:pt x="2375" y="1"/>
                  <a:pt x="1" y="2375"/>
                  <a:pt x="1" y="5296"/>
                </a:cubicBezTo>
                <a:lnTo>
                  <a:pt x="1" y="28373"/>
                </a:lnTo>
                <a:cubicBezTo>
                  <a:pt x="1" y="31294"/>
                  <a:pt x="2375" y="33668"/>
                  <a:pt x="5319" y="33668"/>
                </a:cubicBezTo>
                <a:lnTo>
                  <a:pt x="111069" y="33668"/>
                </a:lnTo>
                <a:cubicBezTo>
                  <a:pt x="113990" y="33668"/>
                  <a:pt x="116364" y="31294"/>
                  <a:pt x="116364" y="28373"/>
                </a:cubicBezTo>
                <a:lnTo>
                  <a:pt x="116364" y="5296"/>
                </a:lnTo>
                <a:cubicBezTo>
                  <a:pt x="116364" y="2375"/>
                  <a:pt x="113990" y="1"/>
                  <a:pt x="111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3"/>
          <p:cNvSpPr/>
          <p:nvPr/>
        </p:nvSpPr>
        <p:spPr>
          <a:xfrm>
            <a:off x="4861207" y="1099282"/>
            <a:ext cx="3325729" cy="967395"/>
          </a:xfrm>
          <a:custGeom>
            <a:avLst/>
            <a:gdLst/>
            <a:ahLst/>
            <a:cxnLst/>
            <a:rect l="l" t="t" r="r" b="b"/>
            <a:pathLst>
              <a:path w="115748" h="33669" extrusionOk="0">
                <a:moveTo>
                  <a:pt x="5615" y="1"/>
                </a:moveTo>
                <a:cubicBezTo>
                  <a:pt x="2511" y="1"/>
                  <a:pt x="0" y="2512"/>
                  <a:pt x="0" y="5616"/>
                </a:cubicBezTo>
                <a:lnTo>
                  <a:pt x="0" y="28053"/>
                </a:lnTo>
                <a:cubicBezTo>
                  <a:pt x="0" y="31157"/>
                  <a:pt x="2511" y="33668"/>
                  <a:pt x="5615" y="33668"/>
                </a:cubicBezTo>
                <a:lnTo>
                  <a:pt x="110132" y="33668"/>
                </a:lnTo>
                <a:cubicBezTo>
                  <a:pt x="113236" y="33668"/>
                  <a:pt x="115747" y="31157"/>
                  <a:pt x="115747" y="28053"/>
                </a:cubicBezTo>
                <a:lnTo>
                  <a:pt x="115747" y="5616"/>
                </a:lnTo>
                <a:cubicBezTo>
                  <a:pt x="115747" y="2512"/>
                  <a:pt x="113236" y="1"/>
                  <a:pt x="1101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3"/>
          <p:cNvSpPr/>
          <p:nvPr/>
        </p:nvSpPr>
        <p:spPr>
          <a:xfrm>
            <a:off x="4861207" y="2432584"/>
            <a:ext cx="3325729" cy="968027"/>
          </a:xfrm>
          <a:custGeom>
            <a:avLst/>
            <a:gdLst/>
            <a:ahLst/>
            <a:cxnLst/>
            <a:rect l="l" t="t" r="r" b="b"/>
            <a:pathLst>
              <a:path w="115748" h="33691" extrusionOk="0">
                <a:moveTo>
                  <a:pt x="5615" y="1"/>
                </a:moveTo>
                <a:cubicBezTo>
                  <a:pt x="2511" y="1"/>
                  <a:pt x="0" y="2534"/>
                  <a:pt x="0" y="5639"/>
                </a:cubicBezTo>
                <a:lnTo>
                  <a:pt x="0" y="28053"/>
                </a:lnTo>
                <a:cubicBezTo>
                  <a:pt x="0" y="31180"/>
                  <a:pt x="2511" y="33691"/>
                  <a:pt x="5615" y="33691"/>
                </a:cubicBezTo>
                <a:lnTo>
                  <a:pt x="110132" y="33691"/>
                </a:lnTo>
                <a:cubicBezTo>
                  <a:pt x="113236" y="33691"/>
                  <a:pt x="115747" y="31180"/>
                  <a:pt x="115747" y="28053"/>
                </a:cubicBezTo>
                <a:lnTo>
                  <a:pt x="115747" y="5639"/>
                </a:lnTo>
                <a:cubicBezTo>
                  <a:pt x="115747" y="2534"/>
                  <a:pt x="113236" y="1"/>
                  <a:pt x="11013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3"/>
          <p:cNvSpPr/>
          <p:nvPr/>
        </p:nvSpPr>
        <p:spPr>
          <a:xfrm>
            <a:off x="4861207" y="3766548"/>
            <a:ext cx="3325729" cy="968027"/>
          </a:xfrm>
          <a:custGeom>
            <a:avLst/>
            <a:gdLst/>
            <a:ahLst/>
            <a:cxnLst/>
            <a:rect l="l" t="t" r="r" b="b"/>
            <a:pathLst>
              <a:path w="115748" h="33691" extrusionOk="0">
                <a:moveTo>
                  <a:pt x="5615" y="0"/>
                </a:moveTo>
                <a:cubicBezTo>
                  <a:pt x="2511" y="0"/>
                  <a:pt x="0" y="2534"/>
                  <a:pt x="0" y="5638"/>
                </a:cubicBezTo>
                <a:lnTo>
                  <a:pt x="0" y="28053"/>
                </a:lnTo>
                <a:cubicBezTo>
                  <a:pt x="0" y="31157"/>
                  <a:pt x="2511" y="33690"/>
                  <a:pt x="5615" y="33690"/>
                </a:cubicBezTo>
                <a:lnTo>
                  <a:pt x="110132" y="33690"/>
                </a:lnTo>
                <a:cubicBezTo>
                  <a:pt x="113236" y="33690"/>
                  <a:pt x="115747" y="31157"/>
                  <a:pt x="115747" y="28053"/>
                </a:cubicBezTo>
                <a:lnTo>
                  <a:pt x="115747" y="5638"/>
                </a:lnTo>
                <a:cubicBezTo>
                  <a:pt x="115747" y="2534"/>
                  <a:pt x="113236" y="0"/>
                  <a:pt x="11013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3"/>
          <p:cNvSpPr/>
          <p:nvPr/>
        </p:nvSpPr>
        <p:spPr>
          <a:xfrm>
            <a:off x="980653" y="2432584"/>
            <a:ext cx="3343457" cy="968027"/>
          </a:xfrm>
          <a:custGeom>
            <a:avLst/>
            <a:gdLst/>
            <a:ahLst/>
            <a:cxnLst/>
            <a:rect l="l" t="t" r="r" b="b"/>
            <a:pathLst>
              <a:path w="116365" h="33691" extrusionOk="0">
                <a:moveTo>
                  <a:pt x="5319" y="1"/>
                </a:moveTo>
                <a:cubicBezTo>
                  <a:pt x="2375" y="1"/>
                  <a:pt x="1" y="2375"/>
                  <a:pt x="1" y="5319"/>
                </a:cubicBezTo>
                <a:lnTo>
                  <a:pt x="1" y="28395"/>
                </a:lnTo>
                <a:cubicBezTo>
                  <a:pt x="1" y="31317"/>
                  <a:pt x="2375" y="33691"/>
                  <a:pt x="5319" y="33691"/>
                </a:cubicBezTo>
                <a:lnTo>
                  <a:pt x="111069" y="33691"/>
                </a:lnTo>
                <a:cubicBezTo>
                  <a:pt x="113990" y="33691"/>
                  <a:pt x="116364" y="31317"/>
                  <a:pt x="116364" y="28395"/>
                </a:cubicBezTo>
                <a:lnTo>
                  <a:pt x="116364" y="5319"/>
                </a:lnTo>
                <a:cubicBezTo>
                  <a:pt x="116364" y="2375"/>
                  <a:pt x="113990" y="1"/>
                  <a:pt x="111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3"/>
          <p:cNvSpPr/>
          <p:nvPr/>
        </p:nvSpPr>
        <p:spPr>
          <a:xfrm>
            <a:off x="980653" y="3766548"/>
            <a:ext cx="3343457" cy="968027"/>
          </a:xfrm>
          <a:custGeom>
            <a:avLst/>
            <a:gdLst/>
            <a:ahLst/>
            <a:cxnLst/>
            <a:rect l="l" t="t" r="r" b="b"/>
            <a:pathLst>
              <a:path w="116365" h="33691" extrusionOk="0">
                <a:moveTo>
                  <a:pt x="5319" y="0"/>
                </a:moveTo>
                <a:cubicBezTo>
                  <a:pt x="2375" y="0"/>
                  <a:pt x="1" y="2374"/>
                  <a:pt x="1" y="5319"/>
                </a:cubicBezTo>
                <a:lnTo>
                  <a:pt x="1" y="28372"/>
                </a:lnTo>
                <a:cubicBezTo>
                  <a:pt x="1" y="31317"/>
                  <a:pt x="2375" y="33690"/>
                  <a:pt x="5319" y="33690"/>
                </a:cubicBezTo>
                <a:lnTo>
                  <a:pt x="111069" y="33690"/>
                </a:lnTo>
                <a:cubicBezTo>
                  <a:pt x="113990" y="33690"/>
                  <a:pt x="116364" y="31317"/>
                  <a:pt x="116364" y="28372"/>
                </a:cubicBezTo>
                <a:lnTo>
                  <a:pt x="116364" y="5319"/>
                </a:lnTo>
                <a:cubicBezTo>
                  <a:pt x="116364" y="2374"/>
                  <a:pt x="113990" y="0"/>
                  <a:pt x="1110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20" name="Google Shape;720;p33"/>
          <p:cNvCxnSpPr/>
          <p:nvPr/>
        </p:nvCxnSpPr>
        <p:spPr>
          <a:xfrm>
            <a:off x="4321550" y="2918325"/>
            <a:ext cx="543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1" name="Google Shape;721;p33"/>
          <p:cNvCxnSpPr/>
          <p:nvPr/>
        </p:nvCxnSpPr>
        <p:spPr>
          <a:xfrm>
            <a:off x="4321550" y="4250188"/>
            <a:ext cx="543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2" name="Google Shape;722;p33"/>
          <p:cNvSpPr txBox="1"/>
          <p:nvPr/>
        </p:nvSpPr>
        <p:spPr>
          <a:xfrm>
            <a:off x="1285450" y="1516977"/>
            <a:ext cx="18846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Jupiter is a gas giant and also the biggest planet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3" name="Google Shape;723;p33"/>
          <p:cNvSpPr txBox="1"/>
          <p:nvPr/>
        </p:nvSpPr>
        <p:spPr>
          <a:xfrm>
            <a:off x="1285450" y="1274587"/>
            <a:ext cx="18846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Share results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24" name="Google Shape;724;p33"/>
          <p:cNvSpPr txBox="1"/>
          <p:nvPr/>
        </p:nvSpPr>
        <p:spPr>
          <a:xfrm>
            <a:off x="1285450" y="4175202"/>
            <a:ext cx="18846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5" name="Google Shape;725;p33"/>
          <p:cNvSpPr txBox="1"/>
          <p:nvPr/>
        </p:nvSpPr>
        <p:spPr>
          <a:xfrm>
            <a:off x="1285450" y="3932800"/>
            <a:ext cx="19953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Test solutions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26" name="Google Shape;726;p33"/>
          <p:cNvSpPr txBox="1"/>
          <p:nvPr/>
        </p:nvSpPr>
        <p:spPr>
          <a:xfrm>
            <a:off x="1285450" y="2846114"/>
            <a:ext cx="18846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Earth is the only planet that harbors life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7" name="Google Shape;727;p33"/>
          <p:cNvSpPr txBox="1"/>
          <p:nvPr/>
        </p:nvSpPr>
        <p:spPr>
          <a:xfrm>
            <a:off x="1285450" y="2603713"/>
            <a:ext cx="19953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Results evaluation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28" name="Google Shape;728;p33"/>
          <p:cNvSpPr txBox="1"/>
          <p:nvPr/>
        </p:nvSpPr>
        <p:spPr>
          <a:xfrm>
            <a:off x="5997525" y="1516977"/>
            <a:ext cx="18846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9" name="Google Shape;729;p33"/>
          <p:cNvSpPr txBox="1"/>
          <p:nvPr/>
        </p:nvSpPr>
        <p:spPr>
          <a:xfrm>
            <a:off x="5997525" y="1274587"/>
            <a:ext cx="18846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Define Problem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30" name="Google Shape;730;p33"/>
          <p:cNvSpPr txBox="1"/>
          <p:nvPr/>
        </p:nvSpPr>
        <p:spPr>
          <a:xfrm>
            <a:off x="5997525" y="2846114"/>
            <a:ext cx="18846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Despite being red, Mars is a very cold place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1" name="Google Shape;731;p33"/>
          <p:cNvSpPr txBox="1"/>
          <p:nvPr/>
        </p:nvSpPr>
        <p:spPr>
          <a:xfrm>
            <a:off x="5997525" y="2603725"/>
            <a:ext cx="18846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collection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32" name="Google Shape;732;p33"/>
          <p:cNvSpPr txBox="1"/>
          <p:nvPr/>
        </p:nvSpPr>
        <p:spPr>
          <a:xfrm>
            <a:off x="5997525" y="4175202"/>
            <a:ext cx="18846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3" name="Google Shape;733;p33"/>
          <p:cNvSpPr txBox="1"/>
          <p:nvPr/>
        </p:nvSpPr>
        <p:spPr>
          <a:xfrm>
            <a:off x="5886825" y="3932800"/>
            <a:ext cx="19953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Root cause analysis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34" name="Google Shape;734;p33"/>
          <p:cNvSpPr txBox="1"/>
          <p:nvPr/>
        </p:nvSpPr>
        <p:spPr>
          <a:xfrm>
            <a:off x="3170050" y="1274575"/>
            <a:ext cx="987300" cy="6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6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35" name="Google Shape;735;p33"/>
          <p:cNvSpPr txBox="1"/>
          <p:nvPr/>
        </p:nvSpPr>
        <p:spPr>
          <a:xfrm>
            <a:off x="5029050" y="1274575"/>
            <a:ext cx="987300" cy="6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6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36" name="Google Shape;736;p33"/>
          <p:cNvSpPr txBox="1"/>
          <p:nvPr/>
        </p:nvSpPr>
        <p:spPr>
          <a:xfrm>
            <a:off x="3170050" y="2603713"/>
            <a:ext cx="987300" cy="6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6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37" name="Google Shape;737;p33"/>
          <p:cNvSpPr txBox="1"/>
          <p:nvPr/>
        </p:nvSpPr>
        <p:spPr>
          <a:xfrm>
            <a:off x="5029050" y="2603713"/>
            <a:ext cx="987300" cy="6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6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38" name="Google Shape;738;p33"/>
          <p:cNvSpPr txBox="1"/>
          <p:nvPr/>
        </p:nvSpPr>
        <p:spPr>
          <a:xfrm>
            <a:off x="3170050" y="3932788"/>
            <a:ext cx="987300" cy="6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05</a:t>
            </a:r>
            <a:endParaRPr sz="6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39" name="Google Shape;739;p33"/>
          <p:cNvSpPr txBox="1"/>
          <p:nvPr/>
        </p:nvSpPr>
        <p:spPr>
          <a:xfrm>
            <a:off x="5029050" y="3932788"/>
            <a:ext cx="987300" cy="6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06</a:t>
            </a:r>
            <a:endParaRPr sz="6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3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Root Cause Analysis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45" name="Google Shape;745;p34"/>
          <p:cNvSpPr txBox="1"/>
          <p:nvPr/>
        </p:nvSpPr>
        <p:spPr>
          <a:xfrm>
            <a:off x="456200" y="4001592"/>
            <a:ext cx="14049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 the only planet with rings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6" name="Google Shape;746;p34"/>
          <p:cNvSpPr txBox="1"/>
          <p:nvPr/>
        </p:nvSpPr>
        <p:spPr>
          <a:xfrm>
            <a:off x="619500" y="3445300"/>
            <a:ext cx="10782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Share results</a:t>
            </a:r>
            <a:endParaRPr sz="1700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47" name="Google Shape;747;p34"/>
          <p:cNvSpPr txBox="1"/>
          <p:nvPr/>
        </p:nvSpPr>
        <p:spPr>
          <a:xfrm>
            <a:off x="5916692" y="4001592"/>
            <a:ext cx="14049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smallest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planet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8" name="Google Shape;748;p34"/>
          <p:cNvSpPr txBox="1"/>
          <p:nvPr/>
        </p:nvSpPr>
        <p:spPr>
          <a:xfrm>
            <a:off x="6145372" y="3445300"/>
            <a:ext cx="10782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Test solutions</a:t>
            </a:r>
            <a:endParaRPr sz="1700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49" name="Google Shape;749;p34"/>
          <p:cNvSpPr txBox="1"/>
          <p:nvPr/>
        </p:nvSpPr>
        <p:spPr>
          <a:xfrm>
            <a:off x="7281815" y="4001592"/>
            <a:ext cx="14049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it’s a cold place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50" name="Google Shape;750;p34"/>
          <p:cNvCxnSpPr/>
          <p:nvPr/>
        </p:nvCxnSpPr>
        <p:spPr>
          <a:xfrm rot="10800000">
            <a:off x="5239935" y="2369747"/>
            <a:ext cx="1800" cy="9054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751" name="Google Shape;751;p34"/>
          <p:cNvCxnSpPr/>
          <p:nvPr/>
        </p:nvCxnSpPr>
        <p:spPr>
          <a:xfrm rot="10800000">
            <a:off x="1152600" y="2369749"/>
            <a:ext cx="6000" cy="905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752" name="Google Shape;752;p34"/>
          <p:cNvCxnSpPr/>
          <p:nvPr/>
        </p:nvCxnSpPr>
        <p:spPr>
          <a:xfrm rot="10800000">
            <a:off x="2526096" y="2369747"/>
            <a:ext cx="0" cy="9054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753" name="Google Shape;753;p34"/>
          <p:cNvCxnSpPr/>
          <p:nvPr/>
        </p:nvCxnSpPr>
        <p:spPr>
          <a:xfrm rot="10800000" flipH="1">
            <a:off x="3893419" y="2369747"/>
            <a:ext cx="2400" cy="9054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754" name="Google Shape;754;p34"/>
          <p:cNvCxnSpPr/>
          <p:nvPr/>
        </p:nvCxnSpPr>
        <p:spPr>
          <a:xfrm rot="10800000" flipH="1">
            <a:off x="6646595" y="2369749"/>
            <a:ext cx="1200" cy="9054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755" name="Google Shape;755;p34"/>
          <p:cNvCxnSpPr/>
          <p:nvPr/>
        </p:nvCxnSpPr>
        <p:spPr>
          <a:xfrm rot="10800000" flipH="1">
            <a:off x="7984275" y="2369747"/>
            <a:ext cx="3300" cy="9054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756" name="Google Shape;756;p34"/>
          <p:cNvSpPr/>
          <p:nvPr/>
        </p:nvSpPr>
        <p:spPr>
          <a:xfrm>
            <a:off x="3387032" y="1349615"/>
            <a:ext cx="1021259" cy="1021227"/>
          </a:xfrm>
          <a:custGeom>
            <a:avLst/>
            <a:gdLst/>
            <a:ahLst/>
            <a:cxnLst/>
            <a:rect l="l" t="t" r="r" b="b"/>
            <a:pathLst>
              <a:path w="31877" h="31876" extrusionOk="0">
                <a:moveTo>
                  <a:pt x="1" y="15928"/>
                </a:moveTo>
                <a:cubicBezTo>
                  <a:pt x="1" y="24738"/>
                  <a:pt x="7138" y="31875"/>
                  <a:pt x="15929" y="31875"/>
                </a:cubicBezTo>
                <a:lnTo>
                  <a:pt x="15929" y="31875"/>
                </a:lnTo>
                <a:cubicBezTo>
                  <a:pt x="24739" y="31875"/>
                  <a:pt x="31876" y="24738"/>
                  <a:pt x="31876" y="15928"/>
                </a:cubicBezTo>
                <a:lnTo>
                  <a:pt x="31876" y="15928"/>
                </a:lnTo>
                <a:cubicBezTo>
                  <a:pt x="31876" y="7137"/>
                  <a:pt x="24739" y="0"/>
                  <a:pt x="15929" y="0"/>
                </a:cubicBezTo>
                <a:lnTo>
                  <a:pt x="15929" y="0"/>
                </a:lnTo>
                <a:cubicBezTo>
                  <a:pt x="7138" y="0"/>
                  <a:pt x="1" y="7137"/>
                  <a:pt x="1" y="1592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34"/>
          <p:cNvSpPr/>
          <p:nvPr/>
        </p:nvSpPr>
        <p:spPr>
          <a:xfrm>
            <a:off x="6127625" y="1349615"/>
            <a:ext cx="1021227" cy="1021227"/>
          </a:xfrm>
          <a:custGeom>
            <a:avLst/>
            <a:gdLst/>
            <a:ahLst/>
            <a:cxnLst/>
            <a:rect l="l" t="t" r="r" b="b"/>
            <a:pathLst>
              <a:path w="31876" h="31876" extrusionOk="0">
                <a:moveTo>
                  <a:pt x="0" y="15928"/>
                </a:moveTo>
                <a:cubicBezTo>
                  <a:pt x="0" y="24738"/>
                  <a:pt x="7138" y="31875"/>
                  <a:pt x="15928" y="31875"/>
                </a:cubicBezTo>
                <a:lnTo>
                  <a:pt x="15928" y="31875"/>
                </a:lnTo>
                <a:cubicBezTo>
                  <a:pt x="24739" y="31875"/>
                  <a:pt x="31876" y="24738"/>
                  <a:pt x="31876" y="15928"/>
                </a:cubicBezTo>
                <a:lnTo>
                  <a:pt x="31876" y="15928"/>
                </a:lnTo>
                <a:cubicBezTo>
                  <a:pt x="31876" y="7137"/>
                  <a:pt x="24739" y="0"/>
                  <a:pt x="15928" y="0"/>
                </a:cubicBezTo>
                <a:lnTo>
                  <a:pt x="15928" y="0"/>
                </a:lnTo>
                <a:cubicBezTo>
                  <a:pt x="7138" y="0"/>
                  <a:pt x="0" y="7137"/>
                  <a:pt x="0" y="1592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4"/>
          <p:cNvSpPr/>
          <p:nvPr/>
        </p:nvSpPr>
        <p:spPr>
          <a:xfrm>
            <a:off x="637850" y="1340275"/>
            <a:ext cx="1029300" cy="10293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4"/>
          <p:cNvSpPr/>
          <p:nvPr/>
        </p:nvSpPr>
        <p:spPr>
          <a:xfrm>
            <a:off x="4725163" y="1340275"/>
            <a:ext cx="1029300" cy="10293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4"/>
          <p:cNvSpPr/>
          <p:nvPr/>
        </p:nvSpPr>
        <p:spPr>
          <a:xfrm>
            <a:off x="2011438" y="1340275"/>
            <a:ext cx="1029300" cy="10293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34"/>
          <p:cNvSpPr/>
          <p:nvPr/>
        </p:nvSpPr>
        <p:spPr>
          <a:xfrm>
            <a:off x="6133100" y="1340275"/>
            <a:ext cx="1029300" cy="10293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34"/>
          <p:cNvSpPr/>
          <p:nvPr/>
        </p:nvSpPr>
        <p:spPr>
          <a:xfrm>
            <a:off x="3381038" y="1340275"/>
            <a:ext cx="1029300" cy="10293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34"/>
          <p:cNvSpPr/>
          <p:nvPr/>
        </p:nvSpPr>
        <p:spPr>
          <a:xfrm>
            <a:off x="7472900" y="1340275"/>
            <a:ext cx="1029300" cy="10293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34"/>
          <p:cNvSpPr txBox="1"/>
          <p:nvPr/>
        </p:nvSpPr>
        <p:spPr>
          <a:xfrm>
            <a:off x="7281815" y="3445298"/>
            <a:ext cx="14049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Root cause analysis</a:t>
            </a:r>
            <a:endParaRPr sz="1700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65" name="Google Shape;765;p34"/>
          <p:cNvSpPr txBox="1"/>
          <p:nvPr/>
        </p:nvSpPr>
        <p:spPr>
          <a:xfrm>
            <a:off x="1821323" y="4001605"/>
            <a:ext cx="14049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It's the biggest one of them all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6" name="Google Shape;766;p34"/>
          <p:cNvSpPr txBox="1"/>
          <p:nvPr/>
        </p:nvSpPr>
        <p:spPr>
          <a:xfrm>
            <a:off x="1816168" y="3445298"/>
            <a:ext cx="14049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Define problem</a:t>
            </a:r>
            <a:endParaRPr sz="1700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67" name="Google Shape;767;p34"/>
          <p:cNvSpPr txBox="1"/>
          <p:nvPr/>
        </p:nvSpPr>
        <p:spPr>
          <a:xfrm>
            <a:off x="3186446" y="4001605"/>
            <a:ext cx="14049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Moon is a natural satellite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8" name="Google Shape;768;p34"/>
          <p:cNvSpPr txBox="1"/>
          <p:nvPr/>
        </p:nvSpPr>
        <p:spPr>
          <a:xfrm>
            <a:off x="3219086" y="3445298"/>
            <a:ext cx="14049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Results evaluation</a:t>
            </a:r>
            <a:endParaRPr sz="1700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69" name="Google Shape;769;p34"/>
          <p:cNvSpPr txBox="1"/>
          <p:nvPr/>
        </p:nvSpPr>
        <p:spPr>
          <a:xfrm>
            <a:off x="4551569" y="4001605"/>
            <a:ext cx="14049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has a beautiful name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0" name="Google Shape;770;p34"/>
          <p:cNvSpPr txBox="1"/>
          <p:nvPr/>
        </p:nvSpPr>
        <p:spPr>
          <a:xfrm>
            <a:off x="4682229" y="3445298"/>
            <a:ext cx="14049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Data collection</a:t>
            </a:r>
            <a:endParaRPr sz="1700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771" name="Google Shape;771;p34"/>
          <p:cNvCxnSpPr/>
          <p:nvPr/>
        </p:nvCxnSpPr>
        <p:spPr>
          <a:xfrm>
            <a:off x="809302" y="4556239"/>
            <a:ext cx="6987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2" name="Google Shape;772;p34"/>
          <p:cNvCxnSpPr/>
          <p:nvPr/>
        </p:nvCxnSpPr>
        <p:spPr>
          <a:xfrm>
            <a:off x="3544079" y="4556239"/>
            <a:ext cx="6987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3" name="Google Shape;773;p34"/>
          <p:cNvCxnSpPr/>
          <p:nvPr/>
        </p:nvCxnSpPr>
        <p:spPr>
          <a:xfrm>
            <a:off x="6297236" y="4556239"/>
            <a:ext cx="6987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4" name="Google Shape;774;p34"/>
          <p:cNvCxnSpPr/>
          <p:nvPr/>
        </p:nvCxnSpPr>
        <p:spPr>
          <a:xfrm>
            <a:off x="2176760" y="4555594"/>
            <a:ext cx="698700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34"/>
          <p:cNvCxnSpPr/>
          <p:nvPr/>
        </p:nvCxnSpPr>
        <p:spPr>
          <a:xfrm>
            <a:off x="4892380" y="4555594"/>
            <a:ext cx="6987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34"/>
          <p:cNvCxnSpPr/>
          <p:nvPr/>
        </p:nvCxnSpPr>
        <p:spPr>
          <a:xfrm>
            <a:off x="7634916" y="4555594"/>
            <a:ext cx="6987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7" name="Google Shape;777;p34"/>
          <p:cNvSpPr txBox="1"/>
          <p:nvPr/>
        </p:nvSpPr>
        <p:spPr>
          <a:xfrm>
            <a:off x="442300" y="1656338"/>
            <a:ext cx="14082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210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78" name="Google Shape;778;p34"/>
          <p:cNvSpPr txBox="1"/>
          <p:nvPr/>
        </p:nvSpPr>
        <p:spPr>
          <a:xfrm>
            <a:off x="5924572" y="1651013"/>
            <a:ext cx="14082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05</a:t>
            </a:r>
            <a:endParaRPr sz="2100">
              <a:solidFill>
                <a:schemeClr val="accent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79" name="Google Shape;779;p34"/>
          <p:cNvSpPr txBox="1"/>
          <p:nvPr/>
        </p:nvSpPr>
        <p:spPr>
          <a:xfrm>
            <a:off x="7296790" y="1656335"/>
            <a:ext cx="14049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06</a:t>
            </a:r>
            <a:endParaRPr sz="2100">
              <a:solidFill>
                <a:schemeClr val="accent6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80" name="Google Shape;780;p34"/>
          <p:cNvSpPr txBox="1"/>
          <p:nvPr/>
        </p:nvSpPr>
        <p:spPr>
          <a:xfrm>
            <a:off x="1814518" y="1656335"/>
            <a:ext cx="14082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210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81" name="Google Shape;781;p34"/>
          <p:cNvSpPr txBox="1"/>
          <p:nvPr/>
        </p:nvSpPr>
        <p:spPr>
          <a:xfrm>
            <a:off x="3186736" y="1656360"/>
            <a:ext cx="14049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21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82" name="Google Shape;782;p34"/>
          <p:cNvSpPr txBox="1"/>
          <p:nvPr/>
        </p:nvSpPr>
        <p:spPr>
          <a:xfrm>
            <a:off x="4555654" y="1656360"/>
            <a:ext cx="14049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21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3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Root Cause Analysis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88" name="Google Shape;788;p35"/>
          <p:cNvSpPr/>
          <p:nvPr/>
        </p:nvSpPr>
        <p:spPr>
          <a:xfrm>
            <a:off x="4862600" y="2421413"/>
            <a:ext cx="3816000" cy="919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35"/>
          <p:cNvSpPr/>
          <p:nvPr/>
        </p:nvSpPr>
        <p:spPr>
          <a:xfrm>
            <a:off x="4862600" y="3616288"/>
            <a:ext cx="3816000" cy="919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35"/>
          <p:cNvSpPr/>
          <p:nvPr/>
        </p:nvSpPr>
        <p:spPr>
          <a:xfrm>
            <a:off x="4862600" y="1091425"/>
            <a:ext cx="3816000" cy="9192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35"/>
          <p:cNvSpPr/>
          <p:nvPr/>
        </p:nvSpPr>
        <p:spPr>
          <a:xfrm>
            <a:off x="523725" y="2421413"/>
            <a:ext cx="3816000" cy="919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35"/>
          <p:cNvSpPr/>
          <p:nvPr/>
        </p:nvSpPr>
        <p:spPr>
          <a:xfrm>
            <a:off x="523725" y="3616288"/>
            <a:ext cx="3816000" cy="919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35"/>
          <p:cNvSpPr/>
          <p:nvPr/>
        </p:nvSpPr>
        <p:spPr>
          <a:xfrm>
            <a:off x="523725" y="1091425"/>
            <a:ext cx="3816000" cy="9192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4" name="Google Shape;794;p35"/>
          <p:cNvGrpSpPr/>
          <p:nvPr/>
        </p:nvGrpSpPr>
        <p:grpSpPr>
          <a:xfrm>
            <a:off x="1663990" y="1243585"/>
            <a:ext cx="2226000" cy="614877"/>
            <a:chOff x="1993400" y="1275535"/>
            <a:chExt cx="2226000" cy="614877"/>
          </a:xfrm>
        </p:grpSpPr>
        <p:sp>
          <p:nvSpPr>
            <p:cNvPr id="795" name="Google Shape;795;p35"/>
            <p:cNvSpPr txBox="1"/>
            <p:nvPr/>
          </p:nvSpPr>
          <p:spPr>
            <a:xfrm>
              <a:off x="1993400" y="1545413"/>
              <a:ext cx="2226000" cy="34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27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</a:t>
              </a:r>
              <a:r>
                <a:rPr lang="en" sz="1200">
                  <a:solidFill>
                    <a:srgbClr val="7146B4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200">
                <a:solidFill>
                  <a:srgbClr val="7146B4"/>
                </a:solidFill>
              </a:endParaRPr>
            </a:p>
          </p:txBody>
        </p:sp>
        <p:sp>
          <p:nvSpPr>
            <p:cNvPr id="796" name="Google Shape;796;p35"/>
            <p:cNvSpPr txBox="1"/>
            <p:nvPr/>
          </p:nvSpPr>
          <p:spPr>
            <a:xfrm>
              <a:off x="1993400" y="1275535"/>
              <a:ext cx="22260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27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Share results</a:t>
              </a:r>
              <a:endParaRPr sz="1600">
                <a:solidFill>
                  <a:srgbClr val="7146B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797" name="Google Shape;797;p35"/>
          <p:cNvSpPr txBox="1"/>
          <p:nvPr/>
        </p:nvSpPr>
        <p:spPr>
          <a:xfrm>
            <a:off x="1663990" y="2827788"/>
            <a:ext cx="2226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smallest one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8" name="Google Shape;798;p35"/>
          <p:cNvSpPr txBox="1"/>
          <p:nvPr/>
        </p:nvSpPr>
        <p:spPr>
          <a:xfrm>
            <a:off x="1663990" y="2557910"/>
            <a:ext cx="22260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Results evaluation</a:t>
            </a:r>
            <a:endParaRPr sz="1600">
              <a:solidFill>
                <a:srgbClr val="7146B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99" name="Google Shape;799;p35"/>
          <p:cNvSpPr txBox="1"/>
          <p:nvPr/>
        </p:nvSpPr>
        <p:spPr>
          <a:xfrm>
            <a:off x="1663990" y="4031325"/>
            <a:ext cx="2226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</a:t>
            </a:r>
            <a:r>
              <a:rPr lang="en" sz="1200">
                <a:solidFill>
                  <a:srgbClr val="7146B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0" name="Google Shape;800;p35"/>
          <p:cNvSpPr txBox="1"/>
          <p:nvPr/>
        </p:nvSpPr>
        <p:spPr>
          <a:xfrm>
            <a:off x="1663990" y="3761448"/>
            <a:ext cx="22260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Test solutions</a:t>
            </a:r>
            <a:endParaRPr sz="1600">
              <a:solidFill>
                <a:srgbClr val="7146B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01" name="Google Shape;801;p35"/>
          <p:cNvSpPr txBox="1"/>
          <p:nvPr/>
        </p:nvSpPr>
        <p:spPr>
          <a:xfrm>
            <a:off x="6002865" y="1513463"/>
            <a:ext cx="2226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Saturn is composed mostly of hydrogen and helium</a:t>
            </a:r>
            <a:endParaRPr sz="1200">
              <a:solidFill>
                <a:srgbClr val="7146B4"/>
              </a:solidFill>
            </a:endParaRPr>
          </a:p>
        </p:txBody>
      </p:sp>
      <p:sp>
        <p:nvSpPr>
          <p:cNvPr id="802" name="Google Shape;802;p35"/>
          <p:cNvSpPr txBox="1"/>
          <p:nvPr/>
        </p:nvSpPr>
        <p:spPr>
          <a:xfrm>
            <a:off x="6002865" y="1243585"/>
            <a:ext cx="22260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Define problem</a:t>
            </a:r>
            <a:endParaRPr sz="1600">
              <a:solidFill>
                <a:srgbClr val="7146B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03" name="Google Shape;803;p35"/>
          <p:cNvSpPr txBox="1"/>
          <p:nvPr/>
        </p:nvSpPr>
        <p:spPr>
          <a:xfrm>
            <a:off x="6002865" y="2827788"/>
            <a:ext cx="2226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It’s the farthest planet from the Sun and the fourth-largest</a:t>
            </a:r>
            <a:endParaRPr sz="1200">
              <a:solidFill>
                <a:srgbClr val="7146B4"/>
              </a:solidFill>
            </a:endParaRPr>
          </a:p>
        </p:txBody>
      </p:sp>
      <p:sp>
        <p:nvSpPr>
          <p:cNvPr id="804" name="Google Shape;804;p35"/>
          <p:cNvSpPr txBox="1"/>
          <p:nvPr/>
        </p:nvSpPr>
        <p:spPr>
          <a:xfrm>
            <a:off x="6002865" y="2557910"/>
            <a:ext cx="22260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Data collection</a:t>
            </a:r>
            <a:endParaRPr sz="1600">
              <a:solidFill>
                <a:srgbClr val="7146B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05" name="Google Shape;805;p35"/>
          <p:cNvSpPr txBox="1"/>
          <p:nvPr/>
        </p:nvSpPr>
        <p:spPr>
          <a:xfrm>
            <a:off x="6002865" y="4031325"/>
            <a:ext cx="2226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It’s a gas giant and the biggest planet of them all</a:t>
            </a:r>
            <a:endParaRPr sz="1200">
              <a:solidFill>
                <a:srgbClr val="7146B4"/>
              </a:solidFill>
            </a:endParaRPr>
          </a:p>
        </p:txBody>
      </p:sp>
      <p:sp>
        <p:nvSpPr>
          <p:cNvPr id="806" name="Google Shape;806;p35"/>
          <p:cNvSpPr txBox="1"/>
          <p:nvPr/>
        </p:nvSpPr>
        <p:spPr>
          <a:xfrm>
            <a:off x="6002865" y="3761448"/>
            <a:ext cx="22260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Root cause analysis</a:t>
            </a:r>
            <a:endParaRPr sz="1600">
              <a:solidFill>
                <a:srgbClr val="7146B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07" name="Google Shape;807;p35"/>
          <p:cNvSpPr/>
          <p:nvPr/>
        </p:nvSpPr>
        <p:spPr>
          <a:xfrm>
            <a:off x="5168591" y="3902262"/>
            <a:ext cx="348217" cy="347272"/>
          </a:xfrm>
          <a:custGeom>
            <a:avLst/>
            <a:gdLst/>
            <a:ahLst/>
            <a:cxnLst/>
            <a:rect l="l" t="t" r="r" b="b"/>
            <a:pathLst>
              <a:path w="11784" h="11752" extrusionOk="0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8" name="Google Shape;808;p35"/>
          <p:cNvGrpSpPr/>
          <p:nvPr/>
        </p:nvGrpSpPr>
        <p:grpSpPr>
          <a:xfrm>
            <a:off x="5168132" y="2706444"/>
            <a:ext cx="349133" cy="349163"/>
            <a:chOff x="3497300" y="3955025"/>
            <a:chExt cx="295375" cy="295400"/>
          </a:xfrm>
        </p:grpSpPr>
        <p:sp>
          <p:nvSpPr>
            <p:cNvPr id="809" name="Google Shape;809;p35"/>
            <p:cNvSpPr/>
            <p:nvPr/>
          </p:nvSpPr>
          <p:spPr>
            <a:xfrm>
              <a:off x="3660350" y="4035375"/>
              <a:ext cx="132325" cy="155175"/>
            </a:xfrm>
            <a:custGeom>
              <a:avLst/>
              <a:gdLst/>
              <a:ahLst/>
              <a:cxnLst/>
              <a:rect l="l" t="t" r="r" b="b"/>
              <a:pathLst>
                <a:path w="5293" h="6207" extrusionOk="0">
                  <a:moveTo>
                    <a:pt x="4663" y="0"/>
                  </a:moveTo>
                  <a:lnTo>
                    <a:pt x="0" y="2773"/>
                  </a:lnTo>
                  <a:lnTo>
                    <a:pt x="4127" y="6207"/>
                  </a:lnTo>
                  <a:cubicBezTo>
                    <a:pt x="4852" y="5199"/>
                    <a:pt x="5293" y="4033"/>
                    <a:pt x="5293" y="2678"/>
                  </a:cubicBezTo>
                  <a:cubicBezTo>
                    <a:pt x="5293" y="1733"/>
                    <a:pt x="5041" y="851"/>
                    <a:pt x="46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5"/>
            <p:cNvSpPr/>
            <p:nvPr/>
          </p:nvSpPr>
          <p:spPr>
            <a:xfrm>
              <a:off x="3653250" y="3955025"/>
              <a:ext cx="114225" cy="133150"/>
            </a:xfrm>
            <a:custGeom>
              <a:avLst/>
              <a:gdLst/>
              <a:ahLst/>
              <a:cxnLst/>
              <a:rect l="l" t="t" r="r" b="b"/>
              <a:pathLst>
                <a:path w="4569" h="5326" extrusionOk="0">
                  <a:moveTo>
                    <a:pt x="1" y="1"/>
                  </a:moveTo>
                  <a:lnTo>
                    <a:pt x="1" y="5325"/>
                  </a:lnTo>
                  <a:lnTo>
                    <a:pt x="4569" y="2679"/>
                  </a:lnTo>
                  <a:cubicBezTo>
                    <a:pt x="3561" y="1167"/>
                    <a:pt x="1891" y="12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5"/>
            <p:cNvSpPr/>
            <p:nvPr/>
          </p:nvSpPr>
          <p:spPr>
            <a:xfrm>
              <a:off x="3497300" y="3955025"/>
              <a:ext cx="256000" cy="295400"/>
            </a:xfrm>
            <a:custGeom>
              <a:avLst/>
              <a:gdLst/>
              <a:ahLst/>
              <a:cxnLst/>
              <a:rect l="l" t="t" r="r" b="b"/>
              <a:pathLst>
                <a:path w="10240" h="11816" extrusionOk="0">
                  <a:moveTo>
                    <a:pt x="5577" y="1"/>
                  </a:moveTo>
                  <a:cubicBezTo>
                    <a:pt x="2521" y="190"/>
                    <a:pt x="1" y="2805"/>
                    <a:pt x="1" y="5892"/>
                  </a:cubicBezTo>
                  <a:cubicBezTo>
                    <a:pt x="1" y="9137"/>
                    <a:pt x="2678" y="11815"/>
                    <a:pt x="5923" y="11815"/>
                  </a:cubicBezTo>
                  <a:cubicBezTo>
                    <a:pt x="7625" y="11815"/>
                    <a:pt x="9168" y="11059"/>
                    <a:pt x="10240" y="9925"/>
                  </a:cubicBezTo>
                  <a:lnTo>
                    <a:pt x="5703" y="6176"/>
                  </a:lnTo>
                  <a:cubicBezTo>
                    <a:pt x="5608" y="6144"/>
                    <a:pt x="5577" y="5987"/>
                    <a:pt x="5577" y="5892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2" name="Google Shape;812;p35"/>
          <p:cNvSpPr/>
          <p:nvPr/>
        </p:nvSpPr>
        <p:spPr>
          <a:xfrm>
            <a:off x="822179" y="1368311"/>
            <a:ext cx="367261" cy="365438"/>
          </a:xfrm>
          <a:custGeom>
            <a:avLst/>
            <a:gdLst/>
            <a:ahLst/>
            <a:cxnLst/>
            <a:rect l="l" t="t" r="r" b="b"/>
            <a:pathLst>
              <a:path w="12697" h="12634" extrusionOk="0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3" name="Google Shape;813;p35"/>
          <p:cNvGrpSpPr/>
          <p:nvPr/>
        </p:nvGrpSpPr>
        <p:grpSpPr>
          <a:xfrm>
            <a:off x="5165302" y="1381395"/>
            <a:ext cx="354778" cy="339271"/>
            <a:chOff x="5045500" y="842250"/>
            <a:chExt cx="503875" cy="481850"/>
          </a:xfrm>
        </p:grpSpPr>
        <p:sp>
          <p:nvSpPr>
            <p:cNvPr id="814" name="Google Shape;814;p35"/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15" name="Google Shape;815;p35"/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16" name="Google Shape;816;p35"/>
          <p:cNvSpPr/>
          <p:nvPr/>
        </p:nvSpPr>
        <p:spPr>
          <a:xfrm>
            <a:off x="847972" y="3890895"/>
            <a:ext cx="315672" cy="369974"/>
          </a:xfrm>
          <a:custGeom>
            <a:avLst/>
            <a:gdLst/>
            <a:ahLst/>
            <a:cxnLst/>
            <a:rect l="l" t="t" r="r" b="b"/>
            <a:pathLst>
              <a:path w="10807" h="12666" extrusionOk="0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7" name="Google Shape;817;p35"/>
          <p:cNvGrpSpPr/>
          <p:nvPr/>
        </p:nvGrpSpPr>
        <p:grpSpPr>
          <a:xfrm>
            <a:off x="830297" y="2707364"/>
            <a:ext cx="351024" cy="347301"/>
            <a:chOff x="946175" y="3619500"/>
            <a:chExt cx="296975" cy="293825"/>
          </a:xfrm>
        </p:grpSpPr>
        <p:sp>
          <p:nvSpPr>
            <p:cNvPr id="818" name="Google Shape;818;p35"/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5"/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5"/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5"/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5"/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5"/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3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Root Cause Analysis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29" name="Google Shape;829;p36"/>
          <p:cNvSpPr txBox="1"/>
          <p:nvPr/>
        </p:nvSpPr>
        <p:spPr>
          <a:xfrm>
            <a:off x="755463" y="2135062"/>
            <a:ext cx="1622218" cy="42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smallest planet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0" name="Google Shape;830;p36"/>
          <p:cNvSpPr txBox="1"/>
          <p:nvPr/>
        </p:nvSpPr>
        <p:spPr>
          <a:xfrm>
            <a:off x="755463" y="1706122"/>
            <a:ext cx="1622218" cy="42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Share results</a:t>
            </a:r>
            <a:endParaRPr sz="1700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31" name="Google Shape;831;p36"/>
          <p:cNvSpPr txBox="1"/>
          <p:nvPr/>
        </p:nvSpPr>
        <p:spPr>
          <a:xfrm>
            <a:off x="755463" y="4308294"/>
            <a:ext cx="1622322" cy="41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It's the biggest one of them all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2" name="Google Shape;832;p36"/>
          <p:cNvSpPr txBox="1"/>
          <p:nvPr/>
        </p:nvSpPr>
        <p:spPr>
          <a:xfrm>
            <a:off x="755463" y="3879241"/>
            <a:ext cx="1622322" cy="41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Data collection</a:t>
            </a:r>
            <a:endParaRPr sz="1700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33" name="Google Shape;833;p36"/>
          <p:cNvSpPr txBox="1"/>
          <p:nvPr/>
        </p:nvSpPr>
        <p:spPr>
          <a:xfrm>
            <a:off x="3628536" y="2135056"/>
            <a:ext cx="1622218" cy="42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Moon is a natural satellite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4" name="Google Shape;834;p36"/>
          <p:cNvSpPr txBox="1"/>
          <p:nvPr/>
        </p:nvSpPr>
        <p:spPr>
          <a:xfrm>
            <a:off x="3628538" y="1706103"/>
            <a:ext cx="1622218" cy="42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Define problem</a:t>
            </a:r>
            <a:endParaRPr sz="1700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35" name="Google Shape;835;p36"/>
          <p:cNvSpPr txBox="1"/>
          <p:nvPr/>
        </p:nvSpPr>
        <p:spPr>
          <a:xfrm>
            <a:off x="3634048" y="4308297"/>
            <a:ext cx="1622322" cy="41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has a beautiful name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6" name="Google Shape;836;p36"/>
          <p:cNvSpPr txBox="1"/>
          <p:nvPr/>
        </p:nvSpPr>
        <p:spPr>
          <a:xfrm>
            <a:off x="3634048" y="3879243"/>
            <a:ext cx="1622322" cy="41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Test solutions</a:t>
            </a:r>
            <a:endParaRPr sz="1700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37" name="Google Shape;837;p36"/>
          <p:cNvSpPr txBox="1"/>
          <p:nvPr/>
        </p:nvSpPr>
        <p:spPr>
          <a:xfrm>
            <a:off x="6766268" y="2135056"/>
            <a:ext cx="1622218" cy="42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the only planet that harbors life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8" name="Google Shape;838;p36"/>
          <p:cNvSpPr txBox="1"/>
          <p:nvPr/>
        </p:nvSpPr>
        <p:spPr>
          <a:xfrm>
            <a:off x="6766271" y="1706103"/>
            <a:ext cx="1622218" cy="42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Evaluation</a:t>
            </a:r>
            <a:endParaRPr sz="1700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39" name="Google Shape;839;p36"/>
          <p:cNvSpPr txBox="1"/>
          <p:nvPr/>
        </p:nvSpPr>
        <p:spPr>
          <a:xfrm>
            <a:off x="6771780" y="4308297"/>
            <a:ext cx="1622322" cy="41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the ringed planet and a gas giant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0" name="Google Shape;840;p36"/>
          <p:cNvSpPr txBox="1"/>
          <p:nvPr/>
        </p:nvSpPr>
        <p:spPr>
          <a:xfrm>
            <a:off x="6771780" y="3879243"/>
            <a:ext cx="1622322" cy="41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Cause analysis</a:t>
            </a:r>
            <a:endParaRPr sz="1700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841" name="Google Shape;841;p36"/>
          <p:cNvCxnSpPr>
            <a:stCxn id="830" idx="3"/>
            <a:endCxn id="834" idx="1"/>
          </p:cNvCxnSpPr>
          <p:nvPr/>
        </p:nvCxnSpPr>
        <p:spPr>
          <a:xfrm>
            <a:off x="2377680" y="1920593"/>
            <a:ext cx="1251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842" name="Google Shape;842;p36"/>
          <p:cNvCxnSpPr>
            <a:stCxn id="834" idx="3"/>
            <a:endCxn id="838" idx="1"/>
          </p:cNvCxnSpPr>
          <p:nvPr/>
        </p:nvCxnSpPr>
        <p:spPr>
          <a:xfrm>
            <a:off x="5250756" y="1920575"/>
            <a:ext cx="1515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843" name="Google Shape;843;p36"/>
          <p:cNvCxnSpPr>
            <a:stCxn id="838" idx="3"/>
            <a:endCxn id="832" idx="1"/>
          </p:cNvCxnSpPr>
          <p:nvPr/>
        </p:nvCxnSpPr>
        <p:spPr>
          <a:xfrm flipH="1">
            <a:off x="755588" y="1920575"/>
            <a:ext cx="7632900" cy="2166000"/>
          </a:xfrm>
          <a:prstGeom prst="bentConnector5">
            <a:avLst>
              <a:gd name="adj1" fmla="val -3120"/>
              <a:gd name="adj2" fmla="val 50165"/>
              <a:gd name="adj3" fmla="val 103121"/>
            </a:avLst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844" name="Google Shape;844;p36"/>
          <p:cNvCxnSpPr>
            <a:stCxn id="832" idx="3"/>
            <a:endCxn id="836" idx="1"/>
          </p:cNvCxnSpPr>
          <p:nvPr/>
        </p:nvCxnSpPr>
        <p:spPr>
          <a:xfrm>
            <a:off x="2377785" y="4086448"/>
            <a:ext cx="1256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845" name="Google Shape;845;p36"/>
          <p:cNvCxnSpPr>
            <a:stCxn id="836" idx="3"/>
            <a:endCxn id="840" idx="1"/>
          </p:cNvCxnSpPr>
          <p:nvPr/>
        </p:nvCxnSpPr>
        <p:spPr>
          <a:xfrm>
            <a:off x="5256370" y="4086450"/>
            <a:ext cx="1515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846" name="Google Shape;846;p36"/>
          <p:cNvSpPr/>
          <p:nvPr/>
        </p:nvSpPr>
        <p:spPr>
          <a:xfrm>
            <a:off x="7395178" y="3444437"/>
            <a:ext cx="348217" cy="347272"/>
          </a:xfrm>
          <a:custGeom>
            <a:avLst/>
            <a:gdLst/>
            <a:ahLst/>
            <a:cxnLst/>
            <a:rect l="l" t="t" r="r" b="b"/>
            <a:pathLst>
              <a:path w="11784" h="11752" extrusionOk="0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7" name="Google Shape;847;p36"/>
          <p:cNvGrpSpPr/>
          <p:nvPr/>
        </p:nvGrpSpPr>
        <p:grpSpPr>
          <a:xfrm>
            <a:off x="1392007" y="3443482"/>
            <a:ext cx="349133" cy="349163"/>
            <a:chOff x="3497300" y="3955025"/>
            <a:chExt cx="295375" cy="295400"/>
          </a:xfrm>
        </p:grpSpPr>
        <p:sp>
          <p:nvSpPr>
            <p:cNvPr id="848" name="Google Shape;848;p36"/>
            <p:cNvSpPr/>
            <p:nvPr/>
          </p:nvSpPr>
          <p:spPr>
            <a:xfrm>
              <a:off x="3660350" y="4035375"/>
              <a:ext cx="132325" cy="155175"/>
            </a:xfrm>
            <a:custGeom>
              <a:avLst/>
              <a:gdLst/>
              <a:ahLst/>
              <a:cxnLst/>
              <a:rect l="l" t="t" r="r" b="b"/>
              <a:pathLst>
                <a:path w="5293" h="6207" extrusionOk="0">
                  <a:moveTo>
                    <a:pt x="4663" y="0"/>
                  </a:moveTo>
                  <a:lnTo>
                    <a:pt x="0" y="2773"/>
                  </a:lnTo>
                  <a:lnTo>
                    <a:pt x="4127" y="6207"/>
                  </a:lnTo>
                  <a:cubicBezTo>
                    <a:pt x="4852" y="5199"/>
                    <a:pt x="5293" y="4033"/>
                    <a:pt x="5293" y="2678"/>
                  </a:cubicBezTo>
                  <a:cubicBezTo>
                    <a:pt x="5293" y="1733"/>
                    <a:pt x="5041" y="851"/>
                    <a:pt x="46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6"/>
            <p:cNvSpPr/>
            <p:nvPr/>
          </p:nvSpPr>
          <p:spPr>
            <a:xfrm>
              <a:off x="3653250" y="3955025"/>
              <a:ext cx="114225" cy="133150"/>
            </a:xfrm>
            <a:custGeom>
              <a:avLst/>
              <a:gdLst/>
              <a:ahLst/>
              <a:cxnLst/>
              <a:rect l="l" t="t" r="r" b="b"/>
              <a:pathLst>
                <a:path w="4569" h="5326" extrusionOk="0">
                  <a:moveTo>
                    <a:pt x="1" y="1"/>
                  </a:moveTo>
                  <a:lnTo>
                    <a:pt x="1" y="5325"/>
                  </a:lnTo>
                  <a:lnTo>
                    <a:pt x="4569" y="2679"/>
                  </a:lnTo>
                  <a:cubicBezTo>
                    <a:pt x="3561" y="1167"/>
                    <a:pt x="1891" y="127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6"/>
            <p:cNvSpPr/>
            <p:nvPr/>
          </p:nvSpPr>
          <p:spPr>
            <a:xfrm>
              <a:off x="3497300" y="3955025"/>
              <a:ext cx="256000" cy="295400"/>
            </a:xfrm>
            <a:custGeom>
              <a:avLst/>
              <a:gdLst/>
              <a:ahLst/>
              <a:cxnLst/>
              <a:rect l="l" t="t" r="r" b="b"/>
              <a:pathLst>
                <a:path w="10240" h="11816" extrusionOk="0">
                  <a:moveTo>
                    <a:pt x="5577" y="1"/>
                  </a:moveTo>
                  <a:cubicBezTo>
                    <a:pt x="2521" y="190"/>
                    <a:pt x="1" y="2805"/>
                    <a:pt x="1" y="5892"/>
                  </a:cubicBezTo>
                  <a:cubicBezTo>
                    <a:pt x="1" y="9137"/>
                    <a:pt x="2678" y="11815"/>
                    <a:pt x="5923" y="11815"/>
                  </a:cubicBezTo>
                  <a:cubicBezTo>
                    <a:pt x="7625" y="11815"/>
                    <a:pt x="9168" y="11059"/>
                    <a:pt x="10240" y="9925"/>
                  </a:cubicBezTo>
                  <a:lnTo>
                    <a:pt x="5703" y="6176"/>
                  </a:lnTo>
                  <a:cubicBezTo>
                    <a:pt x="5608" y="6144"/>
                    <a:pt x="5577" y="5987"/>
                    <a:pt x="5577" y="5892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1" name="Google Shape;851;p36"/>
          <p:cNvSpPr/>
          <p:nvPr/>
        </p:nvSpPr>
        <p:spPr>
          <a:xfrm>
            <a:off x="1382992" y="1264486"/>
            <a:ext cx="367261" cy="365438"/>
          </a:xfrm>
          <a:custGeom>
            <a:avLst/>
            <a:gdLst/>
            <a:ahLst/>
            <a:cxnLst/>
            <a:rect l="l" t="t" r="r" b="b"/>
            <a:pathLst>
              <a:path w="12697" h="12634" extrusionOk="0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2" name="Google Shape;852;p36"/>
          <p:cNvGrpSpPr/>
          <p:nvPr/>
        </p:nvGrpSpPr>
        <p:grpSpPr>
          <a:xfrm>
            <a:off x="4394615" y="1277557"/>
            <a:ext cx="354778" cy="339271"/>
            <a:chOff x="5045500" y="842250"/>
            <a:chExt cx="503875" cy="481850"/>
          </a:xfrm>
        </p:grpSpPr>
        <p:sp>
          <p:nvSpPr>
            <p:cNvPr id="853" name="Google Shape;853;p36"/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54" name="Google Shape;854;p36"/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55" name="Google Shape;855;p36"/>
          <p:cNvSpPr/>
          <p:nvPr/>
        </p:nvSpPr>
        <p:spPr>
          <a:xfrm>
            <a:off x="4287372" y="3433070"/>
            <a:ext cx="315672" cy="369974"/>
          </a:xfrm>
          <a:custGeom>
            <a:avLst/>
            <a:gdLst/>
            <a:ahLst/>
            <a:cxnLst/>
            <a:rect l="l" t="t" r="r" b="b"/>
            <a:pathLst>
              <a:path w="10807" h="12666" extrusionOk="0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6" name="Google Shape;856;p36"/>
          <p:cNvGrpSpPr/>
          <p:nvPr/>
        </p:nvGrpSpPr>
        <p:grpSpPr>
          <a:xfrm>
            <a:off x="7393772" y="1273539"/>
            <a:ext cx="351024" cy="347301"/>
            <a:chOff x="946175" y="3619500"/>
            <a:chExt cx="296975" cy="293825"/>
          </a:xfrm>
        </p:grpSpPr>
        <p:sp>
          <p:nvSpPr>
            <p:cNvPr id="857" name="Google Shape;857;p36"/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6"/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6"/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6"/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6"/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6"/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3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Root Cause Analysis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868" name="Google Shape;868;p37"/>
          <p:cNvGrpSpPr/>
          <p:nvPr/>
        </p:nvGrpSpPr>
        <p:grpSpPr>
          <a:xfrm>
            <a:off x="3828225" y="1274901"/>
            <a:ext cx="1499019" cy="2871562"/>
            <a:chOff x="3828225" y="1146476"/>
            <a:chExt cx="1499019" cy="2871562"/>
          </a:xfrm>
        </p:grpSpPr>
        <p:cxnSp>
          <p:nvCxnSpPr>
            <p:cNvPr id="869" name="Google Shape;869;p37"/>
            <p:cNvCxnSpPr/>
            <p:nvPr/>
          </p:nvCxnSpPr>
          <p:spPr>
            <a:xfrm>
              <a:off x="4577725" y="1616838"/>
              <a:ext cx="0" cy="2401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70" name="Google Shape;870;p37"/>
            <p:cNvSpPr/>
            <p:nvPr/>
          </p:nvSpPr>
          <p:spPr>
            <a:xfrm>
              <a:off x="3828225" y="1146476"/>
              <a:ext cx="1499019" cy="666138"/>
            </a:xfrm>
            <a:custGeom>
              <a:avLst/>
              <a:gdLst/>
              <a:ahLst/>
              <a:cxnLst/>
              <a:rect l="l" t="t" r="r" b="b"/>
              <a:pathLst>
                <a:path w="50853" h="34017" extrusionOk="0">
                  <a:moveTo>
                    <a:pt x="1" y="1"/>
                  </a:moveTo>
                  <a:lnTo>
                    <a:pt x="1" y="34017"/>
                  </a:lnTo>
                  <a:lnTo>
                    <a:pt x="50852" y="34017"/>
                  </a:lnTo>
                  <a:lnTo>
                    <a:pt x="508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Problem</a:t>
              </a:r>
              <a:endParaRPr sz="1700">
                <a:solidFill>
                  <a:srgbClr val="FFFFFF"/>
                </a:solidFill>
              </a:endParaRPr>
            </a:p>
          </p:txBody>
        </p:sp>
      </p:grpSp>
      <p:sp>
        <p:nvSpPr>
          <p:cNvPr id="871" name="Google Shape;871;p37"/>
          <p:cNvSpPr/>
          <p:nvPr/>
        </p:nvSpPr>
        <p:spPr>
          <a:xfrm>
            <a:off x="1589550" y="3002850"/>
            <a:ext cx="1048352" cy="25"/>
          </a:xfrm>
          <a:custGeom>
            <a:avLst/>
            <a:gdLst/>
            <a:ahLst/>
            <a:cxnLst/>
            <a:rect l="l" t="t" r="r" b="b"/>
            <a:pathLst>
              <a:path w="11907" h="1" fill="none" extrusionOk="0">
                <a:moveTo>
                  <a:pt x="11907" y="0"/>
                </a:moveTo>
                <a:lnTo>
                  <a:pt x="1" y="0"/>
                </a:lnTo>
              </a:path>
            </a:pathLst>
          </a:custGeom>
          <a:noFill/>
          <a:ln w="11300" cap="flat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2" name="Google Shape;872;p37"/>
          <p:cNvGrpSpPr/>
          <p:nvPr/>
        </p:nvGrpSpPr>
        <p:grpSpPr>
          <a:xfrm>
            <a:off x="3374625" y="3779700"/>
            <a:ext cx="2427300" cy="613638"/>
            <a:chOff x="3374625" y="3651275"/>
            <a:chExt cx="2427300" cy="613638"/>
          </a:xfrm>
        </p:grpSpPr>
        <p:cxnSp>
          <p:nvCxnSpPr>
            <p:cNvPr id="873" name="Google Shape;873;p37"/>
            <p:cNvCxnSpPr/>
            <p:nvPr/>
          </p:nvCxnSpPr>
          <p:spPr>
            <a:xfrm>
              <a:off x="3374625" y="3958100"/>
              <a:ext cx="2427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74" name="Google Shape;874;p37"/>
            <p:cNvSpPr/>
            <p:nvPr/>
          </p:nvSpPr>
          <p:spPr>
            <a:xfrm>
              <a:off x="3832501" y="3651275"/>
              <a:ext cx="1490483" cy="613638"/>
            </a:xfrm>
            <a:custGeom>
              <a:avLst/>
              <a:gdLst/>
              <a:ahLst/>
              <a:cxnLst/>
              <a:rect l="l" t="t" r="r" b="b"/>
              <a:pathLst>
                <a:path w="40483" h="13884" extrusionOk="0">
                  <a:moveTo>
                    <a:pt x="1" y="1"/>
                  </a:moveTo>
                  <a:lnTo>
                    <a:pt x="1" y="13883"/>
                  </a:lnTo>
                  <a:lnTo>
                    <a:pt x="40482" y="13883"/>
                  </a:lnTo>
                  <a:lnTo>
                    <a:pt x="404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Symptom</a:t>
              </a:r>
              <a:endParaRPr/>
            </a:p>
          </p:txBody>
        </p:sp>
      </p:grpSp>
      <p:cxnSp>
        <p:nvCxnSpPr>
          <p:cNvPr id="875" name="Google Shape;875;p37"/>
          <p:cNvCxnSpPr/>
          <p:nvPr/>
        </p:nvCxnSpPr>
        <p:spPr>
          <a:xfrm>
            <a:off x="2655425" y="2720075"/>
            <a:ext cx="386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6" name="Google Shape;876;p37"/>
          <p:cNvSpPr/>
          <p:nvPr/>
        </p:nvSpPr>
        <p:spPr>
          <a:xfrm>
            <a:off x="3832550" y="2433749"/>
            <a:ext cx="1490483" cy="613638"/>
          </a:xfrm>
          <a:custGeom>
            <a:avLst/>
            <a:gdLst/>
            <a:ahLst/>
            <a:cxnLst/>
            <a:rect l="l" t="t" r="r" b="b"/>
            <a:pathLst>
              <a:path w="40483" h="13884" extrusionOk="0">
                <a:moveTo>
                  <a:pt x="1" y="1"/>
                </a:moveTo>
                <a:lnTo>
                  <a:pt x="1" y="13883"/>
                </a:lnTo>
                <a:lnTo>
                  <a:pt x="40482" y="13883"/>
                </a:lnTo>
                <a:lnTo>
                  <a:pt x="4048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Symptom</a:t>
            </a:r>
            <a:endParaRPr/>
          </a:p>
        </p:txBody>
      </p:sp>
      <p:sp>
        <p:nvSpPr>
          <p:cNvPr id="877" name="Google Shape;877;p37"/>
          <p:cNvSpPr/>
          <p:nvPr/>
        </p:nvSpPr>
        <p:spPr>
          <a:xfrm>
            <a:off x="6506100" y="2386988"/>
            <a:ext cx="25" cy="666175"/>
          </a:xfrm>
          <a:custGeom>
            <a:avLst/>
            <a:gdLst/>
            <a:ahLst/>
            <a:cxnLst/>
            <a:rect l="l" t="t" r="r" b="b"/>
            <a:pathLst>
              <a:path w="1" h="26647" fill="none" extrusionOk="0">
                <a:moveTo>
                  <a:pt x="1" y="26646"/>
                </a:moveTo>
                <a:lnTo>
                  <a:pt x="1" y="0"/>
                </a:lnTo>
              </a:path>
            </a:pathLst>
          </a:custGeom>
          <a:noFill/>
          <a:ln w="11300" cap="flat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37"/>
          <p:cNvSpPr/>
          <p:nvPr/>
        </p:nvSpPr>
        <p:spPr>
          <a:xfrm>
            <a:off x="6506076" y="3002850"/>
            <a:ext cx="1048352" cy="25"/>
          </a:xfrm>
          <a:custGeom>
            <a:avLst/>
            <a:gdLst/>
            <a:ahLst/>
            <a:cxnLst/>
            <a:rect l="l" t="t" r="r" b="b"/>
            <a:pathLst>
              <a:path w="11907" h="1" fill="none" extrusionOk="0">
                <a:moveTo>
                  <a:pt x="0" y="0"/>
                </a:moveTo>
                <a:lnTo>
                  <a:pt x="11907" y="0"/>
                </a:lnTo>
              </a:path>
            </a:pathLst>
          </a:custGeom>
          <a:noFill/>
          <a:ln w="11300" cap="flat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37"/>
          <p:cNvSpPr/>
          <p:nvPr/>
        </p:nvSpPr>
        <p:spPr>
          <a:xfrm>
            <a:off x="6506076" y="2433725"/>
            <a:ext cx="1048352" cy="25"/>
          </a:xfrm>
          <a:custGeom>
            <a:avLst/>
            <a:gdLst/>
            <a:ahLst/>
            <a:cxnLst/>
            <a:rect l="l" t="t" r="r" b="b"/>
            <a:pathLst>
              <a:path w="11907" h="1" fill="none" extrusionOk="0">
                <a:moveTo>
                  <a:pt x="0" y="1"/>
                </a:moveTo>
                <a:lnTo>
                  <a:pt x="11907" y="1"/>
                </a:lnTo>
              </a:path>
            </a:pathLst>
          </a:custGeom>
          <a:noFill/>
          <a:ln w="11300" cap="flat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37"/>
          <p:cNvSpPr/>
          <p:nvPr/>
        </p:nvSpPr>
        <p:spPr>
          <a:xfrm>
            <a:off x="5832250" y="2719163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  <a:close/>
              </a:path>
            </a:pathLst>
          </a:custGeom>
          <a:noFill/>
          <a:ln w="8025" cap="flat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37"/>
          <p:cNvSpPr/>
          <p:nvPr/>
        </p:nvSpPr>
        <p:spPr>
          <a:xfrm>
            <a:off x="7554425" y="2258988"/>
            <a:ext cx="1132383" cy="347100"/>
          </a:xfrm>
          <a:custGeom>
            <a:avLst/>
            <a:gdLst/>
            <a:ahLst/>
            <a:cxnLst/>
            <a:rect l="l" t="t" r="r" b="b"/>
            <a:pathLst>
              <a:path w="40482" h="13884" extrusionOk="0">
                <a:moveTo>
                  <a:pt x="0" y="1"/>
                </a:moveTo>
                <a:lnTo>
                  <a:pt x="0" y="13883"/>
                </a:lnTo>
                <a:lnTo>
                  <a:pt x="40481" y="13883"/>
                </a:lnTo>
                <a:lnTo>
                  <a:pt x="4048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Cause 2</a:t>
            </a:r>
            <a:endParaRPr sz="1300"/>
          </a:p>
        </p:txBody>
      </p:sp>
      <p:sp>
        <p:nvSpPr>
          <p:cNvPr id="882" name="Google Shape;882;p37"/>
          <p:cNvSpPr/>
          <p:nvPr/>
        </p:nvSpPr>
        <p:spPr>
          <a:xfrm>
            <a:off x="7554425" y="2829013"/>
            <a:ext cx="1132383" cy="347075"/>
          </a:xfrm>
          <a:custGeom>
            <a:avLst/>
            <a:gdLst/>
            <a:ahLst/>
            <a:cxnLst/>
            <a:rect l="l" t="t" r="r" b="b"/>
            <a:pathLst>
              <a:path w="40482" h="13883" extrusionOk="0">
                <a:moveTo>
                  <a:pt x="0" y="0"/>
                </a:moveTo>
                <a:lnTo>
                  <a:pt x="0" y="13883"/>
                </a:lnTo>
                <a:lnTo>
                  <a:pt x="40481" y="13883"/>
                </a:lnTo>
                <a:lnTo>
                  <a:pt x="4048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Cause 4</a:t>
            </a:r>
            <a:endParaRPr sz="1300"/>
          </a:p>
        </p:txBody>
      </p:sp>
      <p:sp>
        <p:nvSpPr>
          <p:cNvPr id="883" name="Google Shape;883;p37"/>
          <p:cNvSpPr/>
          <p:nvPr/>
        </p:nvSpPr>
        <p:spPr>
          <a:xfrm>
            <a:off x="5790750" y="3687638"/>
            <a:ext cx="25" cy="799825"/>
          </a:xfrm>
          <a:custGeom>
            <a:avLst/>
            <a:gdLst/>
            <a:ahLst/>
            <a:cxnLst/>
            <a:rect l="l" t="t" r="r" b="b"/>
            <a:pathLst>
              <a:path w="1" h="31993" fill="none" extrusionOk="0">
                <a:moveTo>
                  <a:pt x="1" y="31993"/>
                </a:moveTo>
                <a:lnTo>
                  <a:pt x="1" y="1"/>
                </a:lnTo>
              </a:path>
            </a:pathLst>
          </a:custGeom>
          <a:noFill/>
          <a:ln w="11300" cap="flat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37"/>
          <p:cNvSpPr/>
          <p:nvPr/>
        </p:nvSpPr>
        <p:spPr>
          <a:xfrm flipH="1">
            <a:off x="5790256" y="4422575"/>
            <a:ext cx="940115" cy="25"/>
          </a:xfrm>
          <a:custGeom>
            <a:avLst/>
            <a:gdLst/>
            <a:ahLst/>
            <a:cxnLst/>
            <a:rect l="l" t="t" r="r" b="b"/>
            <a:pathLst>
              <a:path w="14288" h="1" fill="none" extrusionOk="0">
                <a:moveTo>
                  <a:pt x="0" y="0"/>
                </a:moveTo>
                <a:lnTo>
                  <a:pt x="14288" y="0"/>
                </a:lnTo>
              </a:path>
            </a:pathLst>
          </a:custGeom>
          <a:noFill/>
          <a:ln w="11300" cap="flat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37"/>
          <p:cNvSpPr/>
          <p:nvPr/>
        </p:nvSpPr>
        <p:spPr>
          <a:xfrm flipH="1">
            <a:off x="5790256" y="3737950"/>
            <a:ext cx="940115" cy="25"/>
          </a:xfrm>
          <a:custGeom>
            <a:avLst/>
            <a:gdLst/>
            <a:ahLst/>
            <a:cxnLst/>
            <a:rect l="l" t="t" r="r" b="b"/>
            <a:pathLst>
              <a:path w="14288" h="1" fill="none" extrusionOk="0">
                <a:moveTo>
                  <a:pt x="0" y="1"/>
                </a:moveTo>
                <a:lnTo>
                  <a:pt x="14288" y="1"/>
                </a:lnTo>
              </a:path>
            </a:pathLst>
          </a:custGeom>
          <a:noFill/>
          <a:ln w="11300" cap="flat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37"/>
          <p:cNvSpPr/>
          <p:nvPr/>
        </p:nvSpPr>
        <p:spPr>
          <a:xfrm>
            <a:off x="6726850" y="3564413"/>
            <a:ext cx="1132383" cy="346800"/>
          </a:xfrm>
          <a:custGeom>
            <a:avLst/>
            <a:gdLst/>
            <a:ahLst/>
            <a:cxnLst/>
            <a:rect l="l" t="t" r="r" b="b"/>
            <a:pathLst>
              <a:path w="40482" h="13872" extrusionOk="0">
                <a:moveTo>
                  <a:pt x="1" y="1"/>
                </a:moveTo>
                <a:lnTo>
                  <a:pt x="1" y="13871"/>
                </a:lnTo>
                <a:lnTo>
                  <a:pt x="40482" y="13871"/>
                </a:lnTo>
                <a:lnTo>
                  <a:pt x="4048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Cause 6</a:t>
            </a:r>
            <a:endParaRPr sz="1300"/>
          </a:p>
        </p:txBody>
      </p:sp>
      <p:sp>
        <p:nvSpPr>
          <p:cNvPr id="887" name="Google Shape;887;p37"/>
          <p:cNvSpPr/>
          <p:nvPr/>
        </p:nvSpPr>
        <p:spPr>
          <a:xfrm>
            <a:off x="6726850" y="4246038"/>
            <a:ext cx="1132383" cy="347100"/>
          </a:xfrm>
          <a:custGeom>
            <a:avLst/>
            <a:gdLst/>
            <a:ahLst/>
            <a:cxnLst/>
            <a:rect l="l" t="t" r="r" b="b"/>
            <a:pathLst>
              <a:path w="40482" h="13884" extrusionOk="0">
                <a:moveTo>
                  <a:pt x="1" y="1"/>
                </a:moveTo>
                <a:lnTo>
                  <a:pt x="1" y="13883"/>
                </a:lnTo>
                <a:lnTo>
                  <a:pt x="40482" y="13883"/>
                </a:lnTo>
                <a:lnTo>
                  <a:pt x="4048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Cause 7</a:t>
            </a:r>
            <a:endParaRPr sz="1300"/>
          </a:p>
        </p:txBody>
      </p:sp>
      <p:sp>
        <p:nvSpPr>
          <p:cNvPr id="888" name="Google Shape;888;p37"/>
          <p:cNvSpPr/>
          <p:nvPr/>
        </p:nvSpPr>
        <p:spPr>
          <a:xfrm>
            <a:off x="2637875" y="2386988"/>
            <a:ext cx="25" cy="666175"/>
          </a:xfrm>
          <a:custGeom>
            <a:avLst/>
            <a:gdLst/>
            <a:ahLst/>
            <a:cxnLst/>
            <a:rect l="l" t="t" r="r" b="b"/>
            <a:pathLst>
              <a:path w="1" h="26647" fill="none" extrusionOk="0">
                <a:moveTo>
                  <a:pt x="0" y="26646"/>
                </a:moveTo>
                <a:lnTo>
                  <a:pt x="0" y="0"/>
                </a:lnTo>
              </a:path>
            </a:pathLst>
          </a:custGeom>
          <a:noFill/>
          <a:ln w="11300" cap="flat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37"/>
          <p:cNvSpPr/>
          <p:nvPr/>
        </p:nvSpPr>
        <p:spPr>
          <a:xfrm>
            <a:off x="1589550" y="2433725"/>
            <a:ext cx="1048352" cy="25"/>
          </a:xfrm>
          <a:custGeom>
            <a:avLst/>
            <a:gdLst/>
            <a:ahLst/>
            <a:cxnLst/>
            <a:rect l="l" t="t" r="r" b="b"/>
            <a:pathLst>
              <a:path w="11907" h="1" fill="none" extrusionOk="0">
                <a:moveTo>
                  <a:pt x="11907" y="1"/>
                </a:moveTo>
                <a:lnTo>
                  <a:pt x="1" y="1"/>
                </a:lnTo>
              </a:path>
            </a:pathLst>
          </a:custGeom>
          <a:noFill/>
          <a:ln w="11300" cap="flat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37"/>
          <p:cNvSpPr/>
          <p:nvPr/>
        </p:nvSpPr>
        <p:spPr>
          <a:xfrm>
            <a:off x="3323600" y="2719163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  <a:close/>
              </a:path>
            </a:pathLst>
          </a:custGeom>
          <a:noFill/>
          <a:ln w="11300" cap="flat" cmpd="sng">
            <a:solidFill>
              <a:srgbClr val="869FB2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37"/>
          <p:cNvSpPr/>
          <p:nvPr/>
        </p:nvSpPr>
        <p:spPr>
          <a:xfrm>
            <a:off x="457200" y="2258988"/>
            <a:ext cx="1132383" cy="347100"/>
          </a:xfrm>
          <a:custGeom>
            <a:avLst/>
            <a:gdLst/>
            <a:ahLst/>
            <a:cxnLst/>
            <a:rect l="l" t="t" r="r" b="b"/>
            <a:pathLst>
              <a:path w="40482" h="13884" extrusionOk="0">
                <a:moveTo>
                  <a:pt x="0" y="1"/>
                </a:moveTo>
                <a:lnTo>
                  <a:pt x="0" y="13883"/>
                </a:lnTo>
                <a:lnTo>
                  <a:pt x="40481" y="13883"/>
                </a:lnTo>
                <a:lnTo>
                  <a:pt x="4048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Cause 1</a:t>
            </a:r>
            <a:endParaRPr sz="1300"/>
          </a:p>
        </p:txBody>
      </p:sp>
      <p:sp>
        <p:nvSpPr>
          <p:cNvPr id="892" name="Google Shape;892;p37"/>
          <p:cNvSpPr/>
          <p:nvPr/>
        </p:nvSpPr>
        <p:spPr>
          <a:xfrm>
            <a:off x="457200" y="2829013"/>
            <a:ext cx="1132383" cy="347075"/>
          </a:xfrm>
          <a:custGeom>
            <a:avLst/>
            <a:gdLst/>
            <a:ahLst/>
            <a:cxnLst/>
            <a:rect l="l" t="t" r="r" b="b"/>
            <a:pathLst>
              <a:path w="40482" h="13883" extrusionOk="0">
                <a:moveTo>
                  <a:pt x="0" y="0"/>
                </a:moveTo>
                <a:lnTo>
                  <a:pt x="0" y="13883"/>
                </a:lnTo>
                <a:lnTo>
                  <a:pt x="40481" y="13883"/>
                </a:lnTo>
                <a:lnTo>
                  <a:pt x="4048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Cause 3</a:t>
            </a:r>
            <a:endParaRPr sz="16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93" name="Google Shape;893;p37"/>
          <p:cNvSpPr/>
          <p:nvPr/>
        </p:nvSpPr>
        <p:spPr>
          <a:xfrm>
            <a:off x="3364675" y="3676338"/>
            <a:ext cx="25" cy="803700"/>
          </a:xfrm>
          <a:custGeom>
            <a:avLst/>
            <a:gdLst/>
            <a:ahLst/>
            <a:cxnLst/>
            <a:rect l="l" t="t" r="r" b="b"/>
            <a:pathLst>
              <a:path w="1" h="32148" fill="none" extrusionOk="0">
                <a:moveTo>
                  <a:pt x="0" y="0"/>
                </a:moveTo>
                <a:lnTo>
                  <a:pt x="0" y="32147"/>
                </a:lnTo>
              </a:path>
            </a:pathLst>
          </a:custGeom>
          <a:noFill/>
          <a:ln w="11300" cap="flat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37"/>
          <p:cNvSpPr/>
          <p:nvPr/>
        </p:nvSpPr>
        <p:spPr>
          <a:xfrm flipH="1">
            <a:off x="2417146" y="3737950"/>
            <a:ext cx="940104" cy="25"/>
          </a:xfrm>
          <a:custGeom>
            <a:avLst/>
            <a:gdLst/>
            <a:ahLst/>
            <a:cxnLst/>
            <a:rect l="l" t="t" r="r" b="b"/>
            <a:pathLst>
              <a:path w="14586" h="1" fill="none" extrusionOk="0">
                <a:moveTo>
                  <a:pt x="14585" y="1"/>
                </a:moveTo>
                <a:lnTo>
                  <a:pt x="0" y="1"/>
                </a:lnTo>
              </a:path>
            </a:pathLst>
          </a:custGeom>
          <a:noFill/>
          <a:ln w="11300" cap="flat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37"/>
          <p:cNvSpPr/>
          <p:nvPr/>
        </p:nvSpPr>
        <p:spPr>
          <a:xfrm rot="10800000">
            <a:off x="2409552" y="4380350"/>
            <a:ext cx="950397" cy="42250"/>
          </a:xfrm>
          <a:custGeom>
            <a:avLst/>
            <a:gdLst/>
            <a:ahLst/>
            <a:cxnLst/>
            <a:rect l="l" t="t" r="r" b="b"/>
            <a:pathLst>
              <a:path w="14289" h="1" fill="none" extrusionOk="0">
                <a:moveTo>
                  <a:pt x="14288" y="0"/>
                </a:moveTo>
                <a:lnTo>
                  <a:pt x="1" y="0"/>
                </a:lnTo>
              </a:path>
            </a:pathLst>
          </a:custGeom>
          <a:noFill/>
          <a:ln w="11300" cap="flat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37"/>
          <p:cNvSpPr/>
          <p:nvPr/>
        </p:nvSpPr>
        <p:spPr>
          <a:xfrm>
            <a:off x="1284775" y="3564413"/>
            <a:ext cx="1132383" cy="346800"/>
          </a:xfrm>
          <a:custGeom>
            <a:avLst/>
            <a:gdLst/>
            <a:ahLst/>
            <a:cxnLst/>
            <a:rect l="l" t="t" r="r" b="b"/>
            <a:pathLst>
              <a:path w="40482" h="13872" extrusionOk="0">
                <a:moveTo>
                  <a:pt x="0" y="1"/>
                </a:moveTo>
                <a:lnTo>
                  <a:pt x="0" y="13871"/>
                </a:lnTo>
                <a:lnTo>
                  <a:pt x="40482" y="13871"/>
                </a:lnTo>
                <a:lnTo>
                  <a:pt x="4048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Cause 5</a:t>
            </a:r>
            <a:endParaRPr sz="16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97" name="Google Shape;897;p37"/>
          <p:cNvSpPr/>
          <p:nvPr/>
        </p:nvSpPr>
        <p:spPr>
          <a:xfrm>
            <a:off x="1284775" y="4246038"/>
            <a:ext cx="1132383" cy="347100"/>
          </a:xfrm>
          <a:custGeom>
            <a:avLst/>
            <a:gdLst/>
            <a:ahLst/>
            <a:cxnLst/>
            <a:rect l="l" t="t" r="r" b="b"/>
            <a:pathLst>
              <a:path w="40482" h="13884" extrusionOk="0">
                <a:moveTo>
                  <a:pt x="0" y="1"/>
                </a:moveTo>
                <a:lnTo>
                  <a:pt x="0" y="13883"/>
                </a:lnTo>
                <a:lnTo>
                  <a:pt x="40482" y="13883"/>
                </a:lnTo>
                <a:lnTo>
                  <a:pt x="4048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Cause 7</a:t>
            </a:r>
            <a:endParaRPr sz="16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38"/>
          <p:cNvSpPr/>
          <p:nvPr/>
        </p:nvSpPr>
        <p:spPr>
          <a:xfrm rot="10800000" flipH="1">
            <a:off x="3268235" y="2808823"/>
            <a:ext cx="1612466" cy="1443252"/>
          </a:xfrm>
          <a:custGeom>
            <a:avLst/>
            <a:gdLst/>
            <a:ahLst/>
            <a:cxnLst/>
            <a:rect l="l" t="t" r="r" b="b"/>
            <a:pathLst>
              <a:path w="60865" h="46377" extrusionOk="0">
                <a:moveTo>
                  <a:pt x="43451" y="1"/>
                </a:moveTo>
                <a:cubicBezTo>
                  <a:pt x="43299" y="1"/>
                  <a:pt x="43145" y="28"/>
                  <a:pt x="42993" y="85"/>
                </a:cubicBezTo>
                <a:cubicBezTo>
                  <a:pt x="42970" y="85"/>
                  <a:pt x="42946" y="97"/>
                  <a:pt x="42922" y="97"/>
                </a:cubicBezTo>
                <a:lnTo>
                  <a:pt x="4905" y="97"/>
                </a:lnTo>
                <a:cubicBezTo>
                  <a:pt x="2203" y="97"/>
                  <a:pt x="0" y="2300"/>
                  <a:pt x="0" y="5003"/>
                </a:cubicBezTo>
                <a:cubicBezTo>
                  <a:pt x="0" y="7717"/>
                  <a:pt x="2203" y="9920"/>
                  <a:pt x="4905" y="9920"/>
                </a:cubicBezTo>
                <a:lnTo>
                  <a:pt x="45149" y="9920"/>
                </a:lnTo>
                <a:lnTo>
                  <a:pt x="58091" y="45496"/>
                </a:lnTo>
                <a:cubicBezTo>
                  <a:pt x="58293" y="46043"/>
                  <a:pt x="58805" y="46377"/>
                  <a:pt x="59353" y="46377"/>
                </a:cubicBezTo>
                <a:cubicBezTo>
                  <a:pt x="59507" y="46377"/>
                  <a:pt x="59662" y="46353"/>
                  <a:pt x="59805" y="46305"/>
                </a:cubicBezTo>
                <a:cubicBezTo>
                  <a:pt x="60508" y="46043"/>
                  <a:pt x="60865" y="45281"/>
                  <a:pt x="60603" y="44591"/>
                </a:cubicBezTo>
                <a:lnTo>
                  <a:pt x="44708" y="895"/>
                </a:lnTo>
                <a:cubicBezTo>
                  <a:pt x="44503" y="346"/>
                  <a:pt x="43994" y="1"/>
                  <a:pt x="4345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38"/>
          <p:cNvSpPr/>
          <p:nvPr/>
        </p:nvSpPr>
        <p:spPr>
          <a:xfrm rot="10800000" flipH="1">
            <a:off x="1361837" y="2808823"/>
            <a:ext cx="1612452" cy="1443252"/>
          </a:xfrm>
          <a:custGeom>
            <a:avLst/>
            <a:gdLst/>
            <a:ahLst/>
            <a:cxnLst/>
            <a:rect l="l" t="t" r="r" b="b"/>
            <a:pathLst>
              <a:path w="60853" h="46377" extrusionOk="0">
                <a:moveTo>
                  <a:pt x="43441" y="1"/>
                </a:moveTo>
                <a:cubicBezTo>
                  <a:pt x="43288" y="1"/>
                  <a:pt x="43133" y="28"/>
                  <a:pt x="42982" y="85"/>
                </a:cubicBezTo>
                <a:cubicBezTo>
                  <a:pt x="42958" y="85"/>
                  <a:pt x="42934" y="97"/>
                  <a:pt x="42910" y="97"/>
                </a:cubicBezTo>
                <a:lnTo>
                  <a:pt x="4905" y="97"/>
                </a:lnTo>
                <a:cubicBezTo>
                  <a:pt x="2191" y="97"/>
                  <a:pt x="0" y="2300"/>
                  <a:pt x="0" y="5003"/>
                </a:cubicBezTo>
                <a:cubicBezTo>
                  <a:pt x="0" y="7717"/>
                  <a:pt x="2191" y="9920"/>
                  <a:pt x="4905" y="9920"/>
                </a:cubicBezTo>
                <a:lnTo>
                  <a:pt x="45137" y="9920"/>
                </a:lnTo>
                <a:lnTo>
                  <a:pt x="58091" y="45496"/>
                </a:lnTo>
                <a:cubicBezTo>
                  <a:pt x="58281" y="46043"/>
                  <a:pt x="58793" y="46377"/>
                  <a:pt x="59341" y="46377"/>
                </a:cubicBezTo>
                <a:cubicBezTo>
                  <a:pt x="59496" y="46377"/>
                  <a:pt x="59650" y="46353"/>
                  <a:pt x="59805" y="46305"/>
                </a:cubicBezTo>
                <a:cubicBezTo>
                  <a:pt x="60496" y="46043"/>
                  <a:pt x="60853" y="45281"/>
                  <a:pt x="60603" y="44591"/>
                </a:cubicBezTo>
                <a:lnTo>
                  <a:pt x="44696" y="895"/>
                </a:lnTo>
                <a:cubicBezTo>
                  <a:pt x="44501" y="346"/>
                  <a:pt x="43986" y="1"/>
                  <a:pt x="4344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38"/>
          <p:cNvSpPr/>
          <p:nvPr/>
        </p:nvSpPr>
        <p:spPr>
          <a:xfrm rot="10800000" flipH="1">
            <a:off x="5155586" y="2808823"/>
            <a:ext cx="1612479" cy="1443252"/>
          </a:xfrm>
          <a:custGeom>
            <a:avLst/>
            <a:gdLst/>
            <a:ahLst/>
            <a:cxnLst/>
            <a:rect l="l" t="t" r="r" b="b"/>
            <a:pathLst>
              <a:path w="60854" h="46377" extrusionOk="0">
                <a:moveTo>
                  <a:pt x="43446" y="1"/>
                </a:moveTo>
                <a:cubicBezTo>
                  <a:pt x="43293" y="1"/>
                  <a:pt x="43136" y="28"/>
                  <a:pt x="42982" y="85"/>
                </a:cubicBezTo>
                <a:cubicBezTo>
                  <a:pt x="42959" y="85"/>
                  <a:pt x="42935" y="97"/>
                  <a:pt x="42911" y="97"/>
                </a:cubicBezTo>
                <a:lnTo>
                  <a:pt x="4906" y="97"/>
                </a:lnTo>
                <a:cubicBezTo>
                  <a:pt x="2203" y="97"/>
                  <a:pt x="1" y="2300"/>
                  <a:pt x="1" y="5003"/>
                </a:cubicBezTo>
                <a:cubicBezTo>
                  <a:pt x="1" y="7717"/>
                  <a:pt x="2203" y="9920"/>
                  <a:pt x="4906" y="9920"/>
                </a:cubicBezTo>
                <a:lnTo>
                  <a:pt x="45137" y="9920"/>
                </a:lnTo>
                <a:lnTo>
                  <a:pt x="58091" y="45496"/>
                </a:lnTo>
                <a:cubicBezTo>
                  <a:pt x="58282" y="46043"/>
                  <a:pt x="58806" y="46377"/>
                  <a:pt x="59342" y="46377"/>
                </a:cubicBezTo>
                <a:cubicBezTo>
                  <a:pt x="59496" y="46377"/>
                  <a:pt x="59651" y="46353"/>
                  <a:pt x="59806" y="46305"/>
                </a:cubicBezTo>
                <a:cubicBezTo>
                  <a:pt x="60496" y="46043"/>
                  <a:pt x="60854" y="45281"/>
                  <a:pt x="60604" y="44591"/>
                </a:cubicBezTo>
                <a:lnTo>
                  <a:pt x="44697" y="895"/>
                </a:lnTo>
                <a:cubicBezTo>
                  <a:pt x="44502" y="346"/>
                  <a:pt x="43994" y="1"/>
                  <a:pt x="4344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3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Root Cause Analysis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06" name="Google Shape;906;p38"/>
          <p:cNvSpPr/>
          <p:nvPr/>
        </p:nvSpPr>
        <p:spPr>
          <a:xfrm>
            <a:off x="1005563" y="2808801"/>
            <a:ext cx="6365473" cy="67000"/>
          </a:xfrm>
          <a:custGeom>
            <a:avLst/>
            <a:gdLst/>
            <a:ahLst/>
            <a:cxnLst/>
            <a:rect l="l" t="t" r="r" b="b"/>
            <a:pathLst>
              <a:path w="234780" h="2680" extrusionOk="0">
                <a:moveTo>
                  <a:pt x="1346" y="1"/>
                </a:moveTo>
                <a:cubicBezTo>
                  <a:pt x="608" y="1"/>
                  <a:pt x="1" y="596"/>
                  <a:pt x="1" y="1334"/>
                </a:cubicBezTo>
                <a:cubicBezTo>
                  <a:pt x="1" y="2072"/>
                  <a:pt x="608" y="2680"/>
                  <a:pt x="1346" y="2680"/>
                </a:cubicBezTo>
                <a:lnTo>
                  <a:pt x="233446" y="2680"/>
                </a:lnTo>
                <a:cubicBezTo>
                  <a:pt x="234185" y="2680"/>
                  <a:pt x="234780" y="2072"/>
                  <a:pt x="234780" y="1334"/>
                </a:cubicBezTo>
                <a:cubicBezTo>
                  <a:pt x="234780" y="596"/>
                  <a:pt x="234185" y="1"/>
                  <a:pt x="233446" y="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38"/>
          <p:cNvSpPr/>
          <p:nvPr/>
        </p:nvSpPr>
        <p:spPr>
          <a:xfrm>
            <a:off x="7289588" y="1828788"/>
            <a:ext cx="1001350" cy="2016950"/>
          </a:xfrm>
          <a:custGeom>
            <a:avLst/>
            <a:gdLst/>
            <a:ahLst/>
            <a:cxnLst/>
            <a:rect l="l" t="t" r="r" b="b"/>
            <a:pathLst>
              <a:path w="40054" h="80678" extrusionOk="0">
                <a:moveTo>
                  <a:pt x="1251" y="1"/>
                </a:moveTo>
                <a:cubicBezTo>
                  <a:pt x="560" y="1"/>
                  <a:pt x="1" y="560"/>
                  <a:pt x="1" y="1251"/>
                </a:cubicBezTo>
                <a:lnTo>
                  <a:pt x="1" y="79427"/>
                </a:lnTo>
                <a:cubicBezTo>
                  <a:pt x="1" y="80117"/>
                  <a:pt x="560" y="80677"/>
                  <a:pt x="1251" y="80677"/>
                </a:cubicBezTo>
                <a:cubicBezTo>
                  <a:pt x="16229" y="80677"/>
                  <a:pt x="40053" y="62211"/>
                  <a:pt x="40053" y="40339"/>
                </a:cubicBezTo>
                <a:cubicBezTo>
                  <a:pt x="40053" y="18455"/>
                  <a:pt x="16229" y="1"/>
                  <a:pt x="1251" y="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Effect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08" name="Google Shape;908;p38"/>
          <p:cNvSpPr/>
          <p:nvPr/>
        </p:nvSpPr>
        <p:spPr>
          <a:xfrm>
            <a:off x="853038" y="2273513"/>
            <a:ext cx="362275" cy="1137625"/>
          </a:xfrm>
          <a:custGeom>
            <a:avLst/>
            <a:gdLst/>
            <a:ahLst/>
            <a:cxnLst/>
            <a:rect l="l" t="t" r="r" b="b"/>
            <a:pathLst>
              <a:path w="14491" h="45505" extrusionOk="0">
                <a:moveTo>
                  <a:pt x="1315" y="0"/>
                </a:moveTo>
                <a:cubicBezTo>
                  <a:pt x="1186" y="0"/>
                  <a:pt x="1056" y="19"/>
                  <a:pt x="930" y="59"/>
                </a:cubicBezTo>
                <a:cubicBezTo>
                  <a:pt x="358" y="249"/>
                  <a:pt x="1" y="821"/>
                  <a:pt x="84" y="1416"/>
                </a:cubicBezTo>
                <a:cubicBezTo>
                  <a:pt x="96" y="1547"/>
                  <a:pt x="1846" y="14918"/>
                  <a:pt x="1846" y="22550"/>
                </a:cubicBezTo>
                <a:cubicBezTo>
                  <a:pt x="1846" y="30789"/>
                  <a:pt x="96" y="43957"/>
                  <a:pt x="84" y="44088"/>
                </a:cubicBezTo>
                <a:cubicBezTo>
                  <a:pt x="1" y="44683"/>
                  <a:pt x="358" y="45255"/>
                  <a:pt x="930" y="45445"/>
                </a:cubicBezTo>
                <a:cubicBezTo>
                  <a:pt x="1060" y="45493"/>
                  <a:pt x="1191" y="45505"/>
                  <a:pt x="1322" y="45505"/>
                </a:cubicBezTo>
                <a:cubicBezTo>
                  <a:pt x="1763" y="45505"/>
                  <a:pt x="2192" y="45267"/>
                  <a:pt x="2418" y="44862"/>
                </a:cubicBezTo>
                <a:lnTo>
                  <a:pt x="14288" y="23359"/>
                </a:lnTo>
                <a:cubicBezTo>
                  <a:pt x="14491" y="22978"/>
                  <a:pt x="14491" y="22526"/>
                  <a:pt x="14288" y="22145"/>
                </a:cubicBezTo>
                <a:lnTo>
                  <a:pt x="2418" y="642"/>
                </a:lnTo>
                <a:cubicBezTo>
                  <a:pt x="2195" y="235"/>
                  <a:pt x="1764" y="0"/>
                  <a:pt x="1315" y="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38"/>
          <p:cNvSpPr/>
          <p:nvPr/>
        </p:nvSpPr>
        <p:spPr>
          <a:xfrm>
            <a:off x="3258300" y="1427975"/>
            <a:ext cx="1612466" cy="1443252"/>
          </a:xfrm>
          <a:custGeom>
            <a:avLst/>
            <a:gdLst/>
            <a:ahLst/>
            <a:cxnLst/>
            <a:rect l="l" t="t" r="r" b="b"/>
            <a:pathLst>
              <a:path w="60865" h="46377" extrusionOk="0">
                <a:moveTo>
                  <a:pt x="43451" y="1"/>
                </a:moveTo>
                <a:cubicBezTo>
                  <a:pt x="43299" y="1"/>
                  <a:pt x="43145" y="28"/>
                  <a:pt x="42993" y="85"/>
                </a:cubicBezTo>
                <a:cubicBezTo>
                  <a:pt x="42970" y="85"/>
                  <a:pt x="42946" y="97"/>
                  <a:pt x="42922" y="97"/>
                </a:cubicBezTo>
                <a:lnTo>
                  <a:pt x="4905" y="97"/>
                </a:lnTo>
                <a:cubicBezTo>
                  <a:pt x="2203" y="97"/>
                  <a:pt x="0" y="2300"/>
                  <a:pt x="0" y="5003"/>
                </a:cubicBezTo>
                <a:cubicBezTo>
                  <a:pt x="0" y="7717"/>
                  <a:pt x="2203" y="9920"/>
                  <a:pt x="4905" y="9920"/>
                </a:cubicBezTo>
                <a:lnTo>
                  <a:pt x="45149" y="9920"/>
                </a:lnTo>
                <a:lnTo>
                  <a:pt x="58091" y="45496"/>
                </a:lnTo>
                <a:cubicBezTo>
                  <a:pt x="58293" y="46043"/>
                  <a:pt x="58805" y="46377"/>
                  <a:pt x="59353" y="46377"/>
                </a:cubicBezTo>
                <a:cubicBezTo>
                  <a:pt x="59507" y="46377"/>
                  <a:pt x="59662" y="46353"/>
                  <a:pt x="59805" y="46305"/>
                </a:cubicBezTo>
                <a:cubicBezTo>
                  <a:pt x="60508" y="46043"/>
                  <a:pt x="60865" y="45281"/>
                  <a:pt x="60603" y="44591"/>
                </a:cubicBezTo>
                <a:lnTo>
                  <a:pt x="44708" y="895"/>
                </a:lnTo>
                <a:cubicBezTo>
                  <a:pt x="44503" y="346"/>
                  <a:pt x="43994" y="1"/>
                  <a:pt x="4345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38"/>
          <p:cNvSpPr/>
          <p:nvPr/>
        </p:nvSpPr>
        <p:spPr>
          <a:xfrm>
            <a:off x="4565988" y="2593545"/>
            <a:ext cx="497837" cy="497837"/>
          </a:xfrm>
          <a:custGeom>
            <a:avLst/>
            <a:gdLst/>
            <a:ahLst/>
            <a:cxnLst/>
            <a:rect l="l" t="t" r="r" b="b"/>
            <a:pathLst>
              <a:path w="26278" h="26278" extrusionOk="0">
                <a:moveTo>
                  <a:pt x="13145" y="1"/>
                </a:moveTo>
                <a:cubicBezTo>
                  <a:pt x="5883" y="1"/>
                  <a:pt x="1" y="5882"/>
                  <a:pt x="1" y="13133"/>
                </a:cubicBezTo>
                <a:cubicBezTo>
                  <a:pt x="1" y="20396"/>
                  <a:pt x="5883" y="26278"/>
                  <a:pt x="13145" y="26278"/>
                </a:cubicBezTo>
                <a:cubicBezTo>
                  <a:pt x="20396" y="26278"/>
                  <a:pt x="26278" y="20396"/>
                  <a:pt x="26278" y="13133"/>
                </a:cubicBezTo>
                <a:cubicBezTo>
                  <a:pt x="26278" y="5882"/>
                  <a:pt x="20396" y="1"/>
                  <a:pt x="131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38"/>
          <p:cNvSpPr/>
          <p:nvPr/>
        </p:nvSpPr>
        <p:spPr>
          <a:xfrm>
            <a:off x="1351900" y="1427975"/>
            <a:ext cx="1612452" cy="1443252"/>
          </a:xfrm>
          <a:custGeom>
            <a:avLst/>
            <a:gdLst/>
            <a:ahLst/>
            <a:cxnLst/>
            <a:rect l="l" t="t" r="r" b="b"/>
            <a:pathLst>
              <a:path w="60853" h="46377" extrusionOk="0">
                <a:moveTo>
                  <a:pt x="43441" y="1"/>
                </a:moveTo>
                <a:cubicBezTo>
                  <a:pt x="43288" y="1"/>
                  <a:pt x="43133" y="28"/>
                  <a:pt x="42982" y="85"/>
                </a:cubicBezTo>
                <a:cubicBezTo>
                  <a:pt x="42958" y="85"/>
                  <a:pt x="42934" y="97"/>
                  <a:pt x="42910" y="97"/>
                </a:cubicBezTo>
                <a:lnTo>
                  <a:pt x="4905" y="97"/>
                </a:lnTo>
                <a:cubicBezTo>
                  <a:pt x="2191" y="97"/>
                  <a:pt x="0" y="2300"/>
                  <a:pt x="0" y="5003"/>
                </a:cubicBezTo>
                <a:cubicBezTo>
                  <a:pt x="0" y="7717"/>
                  <a:pt x="2191" y="9920"/>
                  <a:pt x="4905" y="9920"/>
                </a:cubicBezTo>
                <a:lnTo>
                  <a:pt x="45137" y="9920"/>
                </a:lnTo>
                <a:lnTo>
                  <a:pt x="58091" y="45496"/>
                </a:lnTo>
                <a:cubicBezTo>
                  <a:pt x="58281" y="46043"/>
                  <a:pt x="58793" y="46377"/>
                  <a:pt x="59341" y="46377"/>
                </a:cubicBezTo>
                <a:cubicBezTo>
                  <a:pt x="59496" y="46377"/>
                  <a:pt x="59650" y="46353"/>
                  <a:pt x="59805" y="46305"/>
                </a:cubicBezTo>
                <a:cubicBezTo>
                  <a:pt x="60496" y="46043"/>
                  <a:pt x="60853" y="45281"/>
                  <a:pt x="60603" y="44591"/>
                </a:cubicBezTo>
                <a:lnTo>
                  <a:pt x="44696" y="895"/>
                </a:lnTo>
                <a:cubicBezTo>
                  <a:pt x="44501" y="346"/>
                  <a:pt x="43986" y="1"/>
                  <a:pt x="4344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38"/>
          <p:cNvSpPr/>
          <p:nvPr/>
        </p:nvSpPr>
        <p:spPr>
          <a:xfrm>
            <a:off x="2678380" y="2593568"/>
            <a:ext cx="497837" cy="497837"/>
          </a:xfrm>
          <a:custGeom>
            <a:avLst/>
            <a:gdLst/>
            <a:ahLst/>
            <a:cxnLst/>
            <a:rect l="l" t="t" r="r" b="b"/>
            <a:pathLst>
              <a:path w="26278" h="26278" extrusionOk="0">
                <a:moveTo>
                  <a:pt x="13133" y="1"/>
                </a:moveTo>
                <a:cubicBezTo>
                  <a:pt x="5882" y="1"/>
                  <a:pt x="0" y="5882"/>
                  <a:pt x="0" y="13133"/>
                </a:cubicBezTo>
                <a:cubicBezTo>
                  <a:pt x="0" y="20396"/>
                  <a:pt x="5882" y="26278"/>
                  <a:pt x="13133" y="26278"/>
                </a:cubicBezTo>
                <a:cubicBezTo>
                  <a:pt x="20396" y="26278"/>
                  <a:pt x="26277" y="20396"/>
                  <a:pt x="26277" y="13133"/>
                </a:cubicBezTo>
                <a:cubicBezTo>
                  <a:pt x="26277" y="5882"/>
                  <a:pt x="20396" y="1"/>
                  <a:pt x="1313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38"/>
          <p:cNvSpPr/>
          <p:nvPr/>
        </p:nvSpPr>
        <p:spPr>
          <a:xfrm>
            <a:off x="5145650" y="1427975"/>
            <a:ext cx="1612479" cy="1443252"/>
          </a:xfrm>
          <a:custGeom>
            <a:avLst/>
            <a:gdLst/>
            <a:ahLst/>
            <a:cxnLst/>
            <a:rect l="l" t="t" r="r" b="b"/>
            <a:pathLst>
              <a:path w="60854" h="46377" extrusionOk="0">
                <a:moveTo>
                  <a:pt x="43446" y="1"/>
                </a:moveTo>
                <a:cubicBezTo>
                  <a:pt x="43293" y="1"/>
                  <a:pt x="43136" y="28"/>
                  <a:pt x="42982" y="85"/>
                </a:cubicBezTo>
                <a:cubicBezTo>
                  <a:pt x="42959" y="85"/>
                  <a:pt x="42935" y="97"/>
                  <a:pt x="42911" y="97"/>
                </a:cubicBezTo>
                <a:lnTo>
                  <a:pt x="4906" y="97"/>
                </a:lnTo>
                <a:cubicBezTo>
                  <a:pt x="2203" y="97"/>
                  <a:pt x="1" y="2300"/>
                  <a:pt x="1" y="5003"/>
                </a:cubicBezTo>
                <a:cubicBezTo>
                  <a:pt x="1" y="7717"/>
                  <a:pt x="2203" y="9920"/>
                  <a:pt x="4906" y="9920"/>
                </a:cubicBezTo>
                <a:lnTo>
                  <a:pt x="45137" y="9920"/>
                </a:lnTo>
                <a:lnTo>
                  <a:pt x="58091" y="45496"/>
                </a:lnTo>
                <a:cubicBezTo>
                  <a:pt x="58282" y="46043"/>
                  <a:pt x="58806" y="46377"/>
                  <a:pt x="59342" y="46377"/>
                </a:cubicBezTo>
                <a:cubicBezTo>
                  <a:pt x="59496" y="46377"/>
                  <a:pt x="59651" y="46353"/>
                  <a:pt x="59806" y="46305"/>
                </a:cubicBezTo>
                <a:cubicBezTo>
                  <a:pt x="60496" y="46043"/>
                  <a:pt x="60854" y="45281"/>
                  <a:pt x="60604" y="44591"/>
                </a:cubicBezTo>
                <a:lnTo>
                  <a:pt x="44697" y="895"/>
                </a:lnTo>
                <a:cubicBezTo>
                  <a:pt x="44502" y="346"/>
                  <a:pt x="43994" y="1"/>
                  <a:pt x="4344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38"/>
          <p:cNvSpPr/>
          <p:nvPr/>
        </p:nvSpPr>
        <p:spPr>
          <a:xfrm>
            <a:off x="6435161" y="2593546"/>
            <a:ext cx="497837" cy="497837"/>
          </a:xfrm>
          <a:custGeom>
            <a:avLst/>
            <a:gdLst/>
            <a:ahLst/>
            <a:cxnLst/>
            <a:rect l="l" t="t" r="r" b="b"/>
            <a:pathLst>
              <a:path w="26278" h="26278" extrusionOk="0">
                <a:moveTo>
                  <a:pt x="13145" y="1"/>
                </a:moveTo>
                <a:cubicBezTo>
                  <a:pt x="5882" y="1"/>
                  <a:pt x="1" y="5882"/>
                  <a:pt x="1" y="13133"/>
                </a:cubicBezTo>
                <a:cubicBezTo>
                  <a:pt x="1" y="20396"/>
                  <a:pt x="5882" y="26278"/>
                  <a:pt x="13145" y="26278"/>
                </a:cubicBezTo>
                <a:cubicBezTo>
                  <a:pt x="20396" y="26278"/>
                  <a:pt x="26278" y="20396"/>
                  <a:pt x="26278" y="13133"/>
                </a:cubicBezTo>
                <a:cubicBezTo>
                  <a:pt x="26278" y="5882"/>
                  <a:pt x="20396" y="1"/>
                  <a:pt x="131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38"/>
          <p:cNvSpPr txBox="1"/>
          <p:nvPr/>
        </p:nvSpPr>
        <p:spPr>
          <a:xfrm>
            <a:off x="5129163" y="1466538"/>
            <a:ext cx="11607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Skills</a:t>
            </a:r>
            <a:endParaRPr sz="16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16" name="Google Shape;916;p38"/>
          <p:cNvSpPr txBox="1"/>
          <p:nvPr/>
        </p:nvSpPr>
        <p:spPr>
          <a:xfrm>
            <a:off x="3256513" y="1466538"/>
            <a:ext cx="12111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Performance</a:t>
            </a:r>
            <a:endParaRPr sz="16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17" name="Google Shape;917;p38"/>
          <p:cNvSpPr txBox="1"/>
          <p:nvPr/>
        </p:nvSpPr>
        <p:spPr>
          <a:xfrm>
            <a:off x="1348050" y="1466538"/>
            <a:ext cx="11607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Expectation</a:t>
            </a:r>
            <a:endParaRPr sz="16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18" name="Google Shape;918;p38"/>
          <p:cNvSpPr txBox="1"/>
          <p:nvPr/>
        </p:nvSpPr>
        <p:spPr>
          <a:xfrm>
            <a:off x="5141738" y="3988938"/>
            <a:ext cx="11607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Support</a:t>
            </a:r>
            <a:endParaRPr sz="16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19" name="Google Shape;919;p38"/>
          <p:cNvSpPr txBox="1"/>
          <p:nvPr/>
        </p:nvSpPr>
        <p:spPr>
          <a:xfrm>
            <a:off x="3256513" y="3974300"/>
            <a:ext cx="12111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Motivation</a:t>
            </a:r>
            <a:endParaRPr sz="16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20" name="Google Shape;920;p38"/>
          <p:cNvSpPr txBox="1"/>
          <p:nvPr/>
        </p:nvSpPr>
        <p:spPr>
          <a:xfrm>
            <a:off x="1348050" y="3974288"/>
            <a:ext cx="11607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Environment</a:t>
            </a:r>
            <a:endParaRPr sz="16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21" name="Google Shape;921;p38"/>
          <p:cNvSpPr txBox="1"/>
          <p:nvPr/>
        </p:nvSpPr>
        <p:spPr>
          <a:xfrm>
            <a:off x="1136850" y="2002325"/>
            <a:ext cx="1371900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smallest planet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2" name="Google Shape;922;p38"/>
          <p:cNvSpPr txBox="1"/>
          <p:nvPr/>
        </p:nvSpPr>
        <p:spPr>
          <a:xfrm>
            <a:off x="1136850" y="3264300"/>
            <a:ext cx="13719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It's the biggest one of them all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3" name="Google Shape;923;p38"/>
          <p:cNvSpPr txBox="1"/>
          <p:nvPr/>
        </p:nvSpPr>
        <p:spPr>
          <a:xfrm>
            <a:off x="3085150" y="2002338"/>
            <a:ext cx="1371900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Moon is a natural satellite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4" name="Google Shape;924;p38"/>
          <p:cNvSpPr txBox="1"/>
          <p:nvPr/>
        </p:nvSpPr>
        <p:spPr>
          <a:xfrm>
            <a:off x="3085150" y="3264300"/>
            <a:ext cx="13719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has a beautiful name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5" name="Google Shape;925;p38"/>
          <p:cNvSpPr txBox="1"/>
          <p:nvPr/>
        </p:nvSpPr>
        <p:spPr>
          <a:xfrm>
            <a:off x="4930549" y="2002325"/>
            <a:ext cx="1371900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only planet that harbors life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6" name="Google Shape;926;p38"/>
          <p:cNvSpPr txBox="1"/>
          <p:nvPr/>
        </p:nvSpPr>
        <p:spPr>
          <a:xfrm>
            <a:off x="4930550" y="3267900"/>
            <a:ext cx="13719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ringed planet and a gas giant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250167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23">
            <a:extLst>
              <a:ext uri="{FF2B5EF4-FFF2-40B4-BE49-F238E27FC236}">
                <a16:creationId xmlns:a16="http://schemas.microsoft.com/office/drawing/2014/main" id="{6F72E4D7-6A49-6841-B2AC-44D94365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8848"/>
            <a:ext cx="2873150" cy="2634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pic>
        <p:nvPicPr>
          <p:cNvPr id="35" name="Picture 34" descr="Background pattern&#10;&#10;Description automatically generated">
            <a:extLst>
              <a:ext uri="{FF2B5EF4-FFF2-40B4-BE49-F238E27FC236}">
                <a16:creationId xmlns:a16="http://schemas.microsoft.com/office/drawing/2014/main" id="{4344B830-7E98-AD43-9CBC-76F73DB374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0800000">
            <a:off x="-102870" y="-89357"/>
            <a:ext cx="4777740" cy="477774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ED9760B1-F879-694E-8B57-4A8181E8F85F}"/>
              </a:ext>
            </a:extLst>
          </p:cNvPr>
          <p:cNvSpPr txBox="1">
            <a:spLocks/>
          </p:cNvSpPr>
          <p:nvPr/>
        </p:nvSpPr>
        <p:spPr>
          <a:xfrm>
            <a:off x="0" y="274320"/>
            <a:ext cx="4572000" cy="57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| Équation de la nacelle</a:t>
            </a:r>
          </a:p>
        </p:txBody>
      </p:sp>
      <p:pic>
        <p:nvPicPr>
          <p:cNvPr id="34" name="Picture 33" descr="A picture containing text, building, umbrella, dome&#10;&#10;Description automatically generated">
            <a:extLst>
              <a:ext uri="{FF2B5EF4-FFF2-40B4-BE49-F238E27FC236}">
                <a16:creationId xmlns:a16="http://schemas.microsoft.com/office/drawing/2014/main" id="{55F4DDBB-D833-EC41-A3A8-97A23A4F2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1531" y="0"/>
            <a:ext cx="501039" cy="858924"/>
          </a:xfrm>
          <a:prstGeom prst="rect">
            <a:avLst/>
          </a:prstGeom>
        </p:spPr>
      </p:pic>
      <p:pic>
        <p:nvPicPr>
          <p:cNvPr id="30" name="Image 4">
            <a:extLst>
              <a:ext uri="{FF2B5EF4-FFF2-40B4-BE49-F238E27FC236}">
                <a16:creationId xmlns:a16="http://schemas.microsoft.com/office/drawing/2014/main" id="{841CD607-7C26-F64D-BCA5-F496EE7B7F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721" y="427020"/>
            <a:ext cx="2340707" cy="20022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sp>
        <p:nvSpPr>
          <p:cNvPr id="51" name="TextBox 15">
            <a:extLst>
              <a:ext uri="{FF2B5EF4-FFF2-40B4-BE49-F238E27FC236}">
                <a16:creationId xmlns:a16="http://schemas.microsoft.com/office/drawing/2014/main" id="{93E911FD-CB46-754D-B6C0-8931054D93AF}"/>
              </a:ext>
            </a:extLst>
          </p:cNvPr>
          <p:cNvSpPr txBox="1"/>
          <p:nvPr/>
        </p:nvSpPr>
        <p:spPr>
          <a:xfrm>
            <a:off x="6085848" y="2426869"/>
            <a:ext cx="2442813" cy="208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1200" i="1" dirty="0">
                <a:solidFill>
                  <a:schemeClr val="tx1"/>
                </a:solidFill>
                <a:latin typeface="Helvetica" pitchFamily="2" charset="0"/>
              </a:rPr>
              <a:t>Schéma cinématique de la nacelle</a:t>
            </a:r>
          </a:p>
        </p:txBody>
      </p:sp>
      <p:sp>
        <p:nvSpPr>
          <p:cNvPr id="60" name="TextBox 15">
            <a:extLst>
              <a:ext uri="{FF2B5EF4-FFF2-40B4-BE49-F238E27FC236}">
                <a16:creationId xmlns:a16="http://schemas.microsoft.com/office/drawing/2014/main" id="{4097E8F6-4E70-1E47-857A-E3FD78804863}"/>
              </a:ext>
            </a:extLst>
          </p:cNvPr>
          <p:cNvSpPr txBox="1"/>
          <p:nvPr/>
        </p:nvSpPr>
        <p:spPr>
          <a:xfrm>
            <a:off x="160020" y="4934917"/>
            <a:ext cx="2873150" cy="208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1200" i="1" dirty="0">
                <a:solidFill>
                  <a:schemeClr val="tx1"/>
                </a:solidFill>
                <a:latin typeface="Helvetica" pitchFamily="2" charset="0"/>
              </a:rPr>
              <a:t>Vue de côté d’un axe donnée</a:t>
            </a:r>
          </a:p>
        </p:txBody>
      </p:sp>
      <p:sp>
        <p:nvSpPr>
          <p:cNvPr id="64" name="TextBox 17">
            <a:extLst>
              <a:ext uri="{FF2B5EF4-FFF2-40B4-BE49-F238E27FC236}">
                <a16:creationId xmlns:a16="http://schemas.microsoft.com/office/drawing/2014/main" id="{936D7942-4100-F844-B84C-E70E3912F841}"/>
              </a:ext>
            </a:extLst>
          </p:cNvPr>
          <p:cNvSpPr txBox="1"/>
          <p:nvPr/>
        </p:nvSpPr>
        <p:spPr>
          <a:xfrm>
            <a:off x="263154" y="1015928"/>
            <a:ext cx="5486927" cy="12754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1400" b="1" dirty="0">
                <a:solidFill>
                  <a:srgbClr val="262626"/>
                </a:solidFill>
                <a:latin typeface="Helvetica" pitchFamily="2" charset="0"/>
              </a:rPr>
              <a:t>Schéma cinématique :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rgbClr val="262626"/>
                </a:solidFill>
                <a:latin typeface="Helvetica" pitchFamily="2" charset="0"/>
              </a:rPr>
              <a:t>Liaison hélicoïdale entrainée par des moteurs pas à pas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rgbClr val="262626"/>
                </a:solidFill>
                <a:latin typeface="Helvetica" pitchFamily="2" charset="0"/>
              </a:rPr>
              <a:t>Translation verticale du coulisseau assuré par la liaison hélicoïdale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rgbClr val="262626"/>
                </a:solidFill>
                <a:latin typeface="Helvetica" pitchFamily="2" charset="0"/>
              </a:rPr>
              <a:t>Nacelle attaché au coulisseau par l’intermédiaire de rotules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FAC15CE-544B-8D4D-BB4B-D82FFA6BAF8D}"/>
                  </a:ext>
                </a:extLst>
              </p:cNvPr>
              <p:cNvSpPr txBox="1"/>
              <p:nvPr/>
            </p:nvSpPr>
            <p:spPr>
              <a:xfrm>
                <a:off x="2961524" y="3001518"/>
                <a:ext cx="5577113" cy="19967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fr-FR" sz="1400" dirty="0">
                    <a:solidFill>
                      <a:srgbClr val="262626"/>
                    </a:solidFill>
                    <a:latin typeface="Helvetica" pitchFamily="2" charset="0"/>
                  </a:rPr>
                  <a:t>Par l’intermédiaire d’une fermeture géométrique on établie :  </a:t>
                </a:r>
              </a:p>
              <a:p>
                <a:pPr>
                  <a:lnSpc>
                    <a:spcPct val="120000"/>
                  </a:lnSpc>
                </a:pPr>
                <a:endParaRPr lang="fr-FR" sz="1400" dirty="0">
                  <a:solidFill>
                    <a:srgbClr val="262626"/>
                  </a:solidFill>
                  <a:latin typeface="Helvetica" pitchFamily="2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fr-FR" sz="140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140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40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fr-FR" sz="140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fr-FR" sz="1400" i="1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fr-FR" sz="1400" i="1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40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fr-FR" sz="140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sz="140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 −[</m:t>
                        </m:r>
                        <m:d>
                          <m:dPr>
                            <m:ctrlPr>
                              <a:rPr lang="fr-FR" sz="1400" i="1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40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fr-FR" sz="140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140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fr-FR" sz="140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func>
                          <m:funcPr>
                            <m:ctrlPr>
                              <a:rPr lang="fr-FR" sz="1400" i="1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sz="140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fr-FR" sz="1400" i="1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140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fr-FR" sz="140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fr-FR" sz="140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sz="140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140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  <m:t>]²−[</m:t>
                            </m:r>
                            <m:d>
                              <m:dPr>
                                <m:ctrlPr>
                                  <a:rPr lang="fr-FR" sz="1400" i="1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140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fr-FR" sz="140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sz="140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  <m:r>
                              <a:rPr lang="fr-FR" sz="140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func>
                              <m:funcPr>
                                <m:ctrlPr>
                                  <a:rPr lang="fr-FR" sz="1400" i="1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fr-FR" sz="140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fr-FR" sz="1400" i="1">
                                        <a:solidFill>
                                          <a:srgbClr val="26262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400">
                                        <a:solidFill>
                                          <a:srgbClr val="26262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fr-FR" sz="1400">
                                        <a:solidFill>
                                          <a:srgbClr val="26262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lang="fr-FR" sz="140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sz="140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fr-FR" sz="140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  <m:t>]²  </m:t>
                                </m:r>
                              </m:e>
                            </m:func>
                          </m:e>
                        </m:func>
                      </m:e>
                    </m:rad>
                  </m:oMath>
                </a14:m>
                <a:endParaRPr lang="en-GB" sz="1400" dirty="0">
                  <a:solidFill>
                    <a:srgbClr val="262626"/>
                  </a:solidFill>
                  <a:latin typeface="Helvetica" pitchFamily="2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fr-FR" sz="140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sz="140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40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fr-FR" sz="140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fr-FR" sz="1400" i="1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fr-FR" sz="1400" i="1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40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fr-FR" sz="140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sz="140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 −[−</m:t>
                        </m:r>
                        <m:d>
                          <m:dPr>
                            <m:ctrlPr>
                              <a:rPr lang="fr-FR" sz="1400" i="1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40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fr-FR" sz="140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140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fr-FR" sz="140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func>
                          <m:funcPr>
                            <m:ctrlPr>
                              <a:rPr lang="fr-FR" sz="1400" i="1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sz="140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fr-FR" sz="1400" i="1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140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fr-FR" sz="140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fr-FR" sz="140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sz="140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140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  <m:t>]²−[</m:t>
                            </m:r>
                            <m:d>
                              <m:dPr>
                                <m:ctrlPr>
                                  <a:rPr lang="fr-FR" sz="1400" i="1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140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fr-FR" sz="140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sz="140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  <m:r>
                              <a:rPr lang="fr-FR" sz="140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func>
                              <m:funcPr>
                                <m:ctrlPr>
                                  <a:rPr lang="fr-FR" sz="1400" i="1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fr-FR" sz="140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fr-FR" sz="1400" i="1">
                                        <a:solidFill>
                                          <a:srgbClr val="26262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400">
                                        <a:solidFill>
                                          <a:srgbClr val="26262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fr-FR" sz="1400">
                                        <a:solidFill>
                                          <a:srgbClr val="26262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lang="fr-FR" sz="140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sz="140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fr-FR" sz="140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  <m:t>]²  </m:t>
                                </m:r>
                              </m:e>
                            </m:func>
                          </m:e>
                        </m:func>
                      </m:e>
                    </m:rad>
                  </m:oMath>
                </a14:m>
                <a:endParaRPr lang="en-GB" sz="1400" dirty="0">
                  <a:solidFill>
                    <a:srgbClr val="262626"/>
                  </a:solidFill>
                  <a:latin typeface="Helvetica" pitchFamily="2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fr-FR" sz="140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fr-FR" sz="140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40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fr-FR" sz="140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fr-FR" sz="1400" i="1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fr-FR" sz="1400" i="1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40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fr-FR" sz="140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sz="140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fr-FR" sz="1400" i="1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40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140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sz="140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fr-FR" sz="1400" i="1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fr-FR" sz="1400" i="1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140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fr-FR" sz="1400" i="1">
                                        <a:solidFill>
                                          <a:srgbClr val="26262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1400">
                                        <a:solidFill>
                                          <a:srgbClr val="26262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r>
                                      <a:rPr lang="fr-FR" sz="1400">
                                        <a:solidFill>
                                          <a:srgbClr val="26262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sz="1400">
                                        <a:solidFill>
                                          <a:srgbClr val="26262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d>
                                <m:r>
                                  <a:rPr lang="fr-FR" sz="140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sz="140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p>
                            <m:r>
                              <a:rPr lang="fr-FR" sz="140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GB" sz="1400" dirty="0">
                  <a:solidFill>
                    <a:srgbClr val="262626"/>
                  </a:solidFill>
                  <a:latin typeface="Helvetica" pitchFamily="2" charset="0"/>
                </a:endParaRPr>
              </a:p>
              <a:p>
                <a:pPr>
                  <a:lnSpc>
                    <a:spcPct val="120000"/>
                  </a:lnSpc>
                </a:pPr>
                <a:endParaRPr lang="fr-FR" sz="1600" dirty="0">
                  <a:solidFill>
                    <a:srgbClr val="262626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FAC15CE-544B-8D4D-BB4B-D82FFA6BA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524" y="3001518"/>
                <a:ext cx="5577113" cy="1996700"/>
              </a:xfrm>
              <a:prstGeom prst="rect">
                <a:avLst/>
              </a:prstGeom>
              <a:blipFill>
                <a:blip r:embed="rId6"/>
                <a:stretch>
                  <a:fillRect l="-2045" t="-189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18975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39"/>
          <p:cNvSpPr/>
          <p:nvPr/>
        </p:nvSpPr>
        <p:spPr>
          <a:xfrm>
            <a:off x="3602925" y="4229475"/>
            <a:ext cx="2090700" cy="5073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32" name="Google Shape;932;p39"/>
          <p:cNvSpPr/>
          <p:nvPr/>
        </p:nvSpPr>
        <p:spPr>
          <a:xfrm>
            <a:off x="533388" y="3295250"/>
            <a:ext cx="1337400" cy="5073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33" name="Google Shape;933;p39"/>
          <p:cNvSpPr/>
          <p:nvPr/>
        </p:nvSpPr>
        <p:spPr>
          <a:xfrm>
            <a:off x="2170063" y="3295250"/>
            <a:ext cx="1337400" cy="5073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34" name="Google Shape;934;p39"/>
          <p:cNvSpPr/>
          <p:nvPr/>
        </p:nvSpPr>
        <p:spPr>
          <a:xfrm>
            <a:off x="1351725" y="2394300"/>
            <a:ext cx="1337400" cy="507300"/>
          </a:xfrm>
          <a:prstGeom prst="roundRect">
            <a:avLst>
              <a:gd name="adj" fmla="val 324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35" name="Google Shape;935;p39"/>
          <p:cNvSpPr/>
          <p:nvPr/>
        </p:nvSpPr>
        <p:spPr>
          <a:xfrm>
            <a:off x="5788913" y="3295250"/>
            <a:ext cx="1337400" cy="5073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36" name="Google Shape;936;p39"/>
          <p:cNvSpPr/>
          <p:nvPr/>
        </p:nvSpPr>
        <p:spPr>
          <a:xfrm>
            <a:off x="7425588" y="3295250"/>
            <a:ext cx="1337400" cy="5073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37" name="Google Shape;937;p39"/>
          <p:cNvSpPr/>
          <p:nvPr/>
        </p:nvSpPr>
        <p:spPr>
          <a:xfrm>
            <a:off x="6607250" y="2394300"/>
            <a:ext cx="1337400" cy="5073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38" name="Google Shape;938;p39"/>
          <p:cNvSpPr/>
          <p:nvPr/>
        </p:nvSpPr>
        <p:spPr>
          <a:xfrm>
            <a:off x="3979488" y="2394300"/>
            <a:ext cx="1337400" cy="5073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39" name="Google Shape;939;p39"/>
          <p:cNvSpPr/>
          <p:nvPr/>
        </p:nvSpPr>
        <p:spPr>
          <a:xfrm>
            <a:off x="3979488" y="3295250"/>
            <a:ext cx="1337400" cy="5073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40" name="Google Shape;940;p39"/>
          <p:cNvSpPr/>
          <p:nvPr/>
        </p:nvSpPr>
        <p:spPr>
          <a:xfrm>
            <a:off x="3979488" y="1493350"/>
            <a:ext cx="1337400" cy="5073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41" name="Google Shape;941;p3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Root Cause Analysis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42" name="Google Shape;942;p39"/>
          <p:cNvSpPr/>
          <p:nvPr/>
        </p:nvSpPr>
        <p:spPr>
          <a:xfrm>
            <a:off x="3526725" y="4153275"/>
            <a:ext cx="2090700" cy="507300"/>
          </a:xfrm>
          <a:prstGeom prst="roundRect">
            <a:avLst>
              <a:gd name="adj" fmla="val 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43" name="Google Shape;943;p39"/>
          <p:cNvSpPr txBox="1"/>
          <p:nvPr/>
        </p:nvSpPr>
        <p:spPr>
          <a:xfrm>
            <a:off x="3659550" y="4285725"/>
            <a:ext cx="18501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Root Cause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44" name="Google Shape;944;p39"/>
          <p:cNvSpPr/>
          <p:nvPr/>
        </p:nvSpPr>
        <p:spPr>
          <a:xfrm>
            <a:off x="457188" y="3219050"/>
            <a:ext cx="1337400" cy="507300"/>
          </a:xfrm>
          <a:prstGeom prst="roundRect">
            <a:avLst>
              <a:gd name="adj" fmla="val 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45" name="Google Shape;945;p39"/>
          <p:cNvSpPr txBox="1"/>
          <p:nvPr/>
        </p:nvSpPr>
        <p:spPr>
          <a:xfrm>
            <a:off x="584525" y="3280988"/>
            <a:ext cx="10827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Possible cause 1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6" name="Google Shape;946;p39"/>
          <p:cNvSpPr/>
          <p:nvPr/>
        </p:nvSpPr>
        <p:spPr>
          <a:xfrm>
            <a:off x="2093863" y="3219050"/>
            <a:ext cx="1337400" cy="507300"/>
          </a:xfrm>
          <a:prstGeom prst="roundRect">
            <a:avLst>
              <a:gd name="adj" fmla="val 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47" name="Google Shape;947;p39"/>
          <p:cNvSpPr txBox="1"/>
          <p:nvPr/>
        </p:nvSpPr>
        <p:spPr>
          <a:xfrm>
            <a:off x="2221200" y="3280988"/>
            <a:ext cx="10827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Possible cause 2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8" name="Google Shape;948;p39"/>
          <p:cNvSpPr/>
          <p:nvPr/>
        </p:nvSpPr>
        <p:spPr>
          <a:xfrm>
            <a:off x="1275525" y="2318100"/>
            <a:ext cx="1337400" cy="507300"/>
          </a:xfrm>
          <a:prstGeom prst="roundRect">
            <a:avLst>
              <a:gd name="adj" fmla="val 324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49" name="Google Shape;949;p39"/>
          <p:cNvSpPr txBox="1"/>
          <p:nvPr/>
        </p:nvSpPr>
        <p:spPr>
          <a:xfrm>
            <a:off x="1402863" y="2380038"/>
            <a:ext cx="10827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Symptom 1</a:t>
            </a:r>
            <a:endParaRPr sz="16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50" name="Google Shape;950;p39"/>
          <p:cNvSpPr/>
          <p:nvPr/>
        </p:nvSpPr>
        <p:spPr>
          <a:xfrm>
            <a:off x="5712713" y="3219050"/>
            <a:ext cx="1337400" cy="507300"/>
          </a:xfrm>
          <a:prstGeom prst="roundRect">
            <a:avLst>
              <a:gd name="adj" fmla="val 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51" name="Google Shape;951;p39"/>
          <p:cNvSpPr txBox="1"/>
          <p:nvPr/>
        </p:nvSpPr>
        <p:spPr>
          <a:xfrm>
            <a:off x="5840050" y="3280988"/>
            <a:ext cx="10827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Possible cause 4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2" name="Google Shape;952;p39"/>
          <p:cNvSpPr/>
          <p:nvPr/>
        </p:nvSpPr>
        <p:spPr>
          <a:xfrm>
            <a:off x="7349388" y="3219050"/>
            <a:ext cx="1337400" cy="507300"/>
          </a:xfrm>
          <a:prstGeom prst="roundRect">
            <a:avLst>
              <a:gd name="adj" fmla="val 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53" name="Google Shape;953;p39"/>
          <p:cNvSpPr txBox="1"/>
          <p:nvPr/>
        </p:nvSpPr>
        <p:spPr>
          <a:xfrm>
            <a:off x="7476725" y="3280988"/>
            <a:ext cx="10827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Possible cause 5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4" name="Google Shape;954;p39"/>
          <p:cNvSpPr/>
          <p:nvPr/>
        </p:nvSpPr>
        <p:spPr>
          <a:xfrm>
            <a:off x="6531050" y="2318100"/>
            <a:ext cx="1337400" cy="507300"/>
          </a:xfrm>
          <a:prstGeom prst="roundRect">
            <a:avLst>
              <a:gd name="adj" fmla="val 0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55" name="Google Shape;955;p39"/>
          <p:cNvSpPr txBox="1"/>
          <p:nvPr/>
        </p:nvSpPr>
        <p:spPr>
          <a:xfrm>
            <a:off x="6658388" y="2380038"/>
            <a:ext cx="10827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Symptom 3</a:t>
            </a:r>
            <a:endParaRPr sz="16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56" name="Google Shape;956;p39"/>
          <p:cNvSpPr/>
          <p:nvPr/>
        </p:nvSpPr>
        <p:spPr>
          <a:xfrm>
            <a:off x="3903288" y="2318100"/>
            <a:ext cx="1337400" cy="507300"/>
          </a:xfrm>
          <a:prstGeom prst="roundRect">
            <a:avLst>
              <a:gd name="adj" fmla="val 0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57" name="Google Shape;957;p39"/>
          <p:cNvSpPr txBox="1"/>
          <p:nvPr/>
        </p:nvSpPr>
        <p:spPr>
          <a:xfrm>
            <a:off x="4030625" y="2380038"/>
            <a:ext cx="10827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Symptom 2</a:t>
            </a:r>
            <a:endParaRPr sz="16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58" name="Google Shape;958;p39"/>
          <p:cNvSpPr/>
          <p:nvPr/>
        </p:nvSpPr>
        <p:spPr>
          <a:xfrm>
            <a:off x="3903288" y="3219050"/>
            <a:ext cx="1337400" cy="507300"/>
          </a:xfrm>
          <a:prstGeom prst="roundRect">
            <a:avLst>
              <a:gd name="adj" fmla="val 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59" name="Google Shape;959;p39"/>
          <p:cNvSpPr txBox="1"/>
          <p:nvPr/>
        </p:nvSpPr>
        <p:spPr>
          <a:xfrm>
            <a:off x="4030625" y="3280988"/>
            <a:ext cx="10827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Possible cause 3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0" name="Google Shape;960;p39"/>
          <p:cNvSpPr/>
          <p:nvPr/>
        </p:nvSpPr>
        <p:spPr>
          <a:xfrm>
            <a:off x="3903288" y="1417150"/>
            <a:ext cx="1337400" cy="507300"/>
          </a:xfrm>
          <a:prstGeom prst="roundRect">
            <a:avLst>
              <a:gd name="adj" fmla="val 0"/>
            </a:avLst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61" name="Google Shape;961;p39"/>
          <p:cNvSpPr txBox="1"/>
          <p:nvPr/>
        </p:nvSpPr>
        <p:spPr>
          <a:xfrm>
            <a:off x="4030625" y="1479088"/>
            <a:ext cx="10827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Problem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62" name="Google Shape;962;p39"/>
          <p:cNvCxnSpPr>
            <a:stCxn id="960" idx="2"/>
            <a:endCxn id="956" idx="0"/>
          </p:cNvCxnSpPr>
          <p:nvPr/>
        </p:nvCxnSpPr>
        <p:spPr>
          <a:xfrm rot="-5400000" flipH="1">
            <a:off x="4375488" y="2120950"/>
            <a:ext cx="393600" cy="6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3" name="Google Shape;963;p39"/>
          <p:cNvCxnSpPr>
            <a:stCxn id="956" idx="2"/>
            <a:endCxn id="958" idx="0"/>
          </p:cNvCxnSpPr>
          <p:nvPr/>
        </p:nvCxnSpPr>
        <p:spPr>
          <a:xfrm rot="-5400000" flipH="1">
            <a:off x="4375488" y="3021900"/>
            <a:ext cx="393600" cy="6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4" name="Google Shape;964;p39"/>
          <p:cNvCxnSpPr>
            <a:endCxn id="942" idx="0"/>
          </p:cNvCxnSpPr>
          <p:nvPr/>
        </p:nvCxnSpPr>
        <p:spPr>
          <a:xfrm rot="-5400000" flipH="1">
            <a:off x="4358325" y="3939525"/>
            <a:ext cx="426900" cy="6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5" name="Google Shape;965;p39"/>
          <p:cNvCxnSpPr>
            <a:stCxn id="960" idx="2"/>
            <a:endCxn id="948" idx="0"/>
          </p:cNvCxnSpPr>
          <p:nvPr/>
        </p:nvCxnSpPr>
        <p:spPr>
          <a:xfrm rot="5400000">
            <a:off x="3061338" y="807400"/>
            <a:ext cx="393600" cy="2627700"/>
          </a:xfrm>
          <a:prstGeom prst="bentConnector3">
            <a:avLst>
              <a:gd name="adj1" fmla="val 50007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6" name="Google Shape;966;p39"/>
          <p:cNvCxnSpPr>
            <a:stCxn id="960" idx="2"/>
            <a:endCxn id="954" idx="0"/>
          </p:cNvCxnSpPr>
          <p:nvPr/>
        </p:nvCxnSpPr>
        <p:spPr>
          <a:xfrm rot="-5400000" flipH="1">
            <a:off x="5689038" y="807400"/>
            <a:ext cx="393600" cy="26277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7" name="Google Shape;967;p39"/>
          <p:cNvCxnSpPr>
            <a:stCxn id="948" idx="2"/>
            <a:endCxn id="944" idx="0"/>
          </p:cNvCxnSpPr>
          <p:nvPr/>
        </p:nvCxnSpPr>
        <p:spPr>
          <a:xfrm rot="5400000">
            <a:off x="1338225" y="2613000"/>
            <a:ext cx="393600" cy="8184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8" name="Google Shape;968;p39"/>
          <p:cNvCxnSpPr>
            <a:stCxn id="948" idx="2"/>
            <a:endCxn id="946" idx="0"/>
          </p:cNvCxnSpPr>
          <p:nvPr/>
        </p:nvCxnSpPr>
        <p:spPr>
          <a:xfrm rot="-5400000" flipH="1">
            <a:off x="2156625" y="2613000"/>
            <a:ext cx="393600" cy="8184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9" name="Google Shape;969;p39"/>
          <p:cNvCxnSpPr>
            <a:stCxn id="954" idx="2"/>
            <a:endCxn id="950" idx="0"/>
          </p:cNvCxnSpPr>
          <p:nvPr/>
        </p:nvCxnSpPr>
        <p:spPr>
          <a:xfrm rot="5400000">
            <a:off x="6593750" y="2613000"/>
            <a:ext cx="393600" cy="8184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70" name="Google Shape;970;p39"/>
          <p:cNvCxnSpPr>
            <a:stCxn id="954" idx="2"/>
            <a:endCxn id="952" idx="0"/>
          </p:cNvCxnSpPr>
          <p:nvPr/>
        </p:nvCxnSpPr>
        <p:spPr>
          <a:xfrm rot="-5400000" flipH="1">
            <a:off x="7412150" y="2613000"/>
            <a:ext cx="393600" cy="8184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40"/>
          <p:cNvSpPr/>
          <p:nvPr/>
        </p:nvSpPr>
        <p:spPr>
          <a:xfrm>
            <a:off x="339389" y="2379250"/>
            <a:ext cx="8049982" cy="1074576"/>
          </a:xfrm>
          <a:custGeom>
            <a:avLst/>
            <a:gdLst/>
            <a:ahLst/>
            <a:cxnLst/>
            <a:rect l="l" t="t" r="r" b="b"/>
            <a:pathLst>
              <a:path w="17562" h="32814" extrusionOk="0">
                <a:moveTo>
                  <a:pt x="0" y="0"/>
                </a:moveTo>
                <a:cubicBezTo>
                  <a:pt x="1036" y="11049"/>
                  <a:pt x="1036" y="21765"/>
                  <a:pt x="0" y="32814"/>
                </a:cubicBezTo>
                <a:lnTo>
                  <a:pt x="16526" y="32814"/>
                </a:lnTo>
                <a:cubicBezTo>
                  <a:pt x="17562" y="21765"/>
                  <a:pt x="17562" y="11049"/>
                  <a:pt x="16526" y="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0"/>
          <p:cNvSpPr/>
          <p:nvPr/>
        </p:nvSpPr>
        <p:spPr>
          <a:xfrm>
            <a:off x="7725356" y="1843096"/>
            <a:ext cx="943979" cy="2146435"/>
          </a:xfrm>
          <a:custGeom>
            <a:avLst/>
            <a:gdLst/>
            <a:ahLst/>
            <a:cxnLst/>
            <a:rect l="l" t="t" r="r" b="b"/>
            <a:pathLst>
              <a:path w="28826" h="65545" extrusionOk="0">
                <a:moveTo>
                  <a:pt x="0" y="1"/>
                </a:moveTo>
                <a:lnTo>
                  <a:pt x="0" y="1"/>
                </a:lnTo>
                <a:cubicBezTo>
                  <a:pt x="4560" y="22039"/>
                  <a:pt x="4560" y="43530"/>
                  <a:pt x="0" y="65545"/>
                </a:cubicBezTo>
                <a:cubicBezTo>
                  <a:pt x="10263" y="55163"/>
                  <a:pt x="19872" y="44316"/>
                  <a:pt x="28825" y="32779"/>
                </a:cubicBezTo>
                <a:cubicBezTo>
                  <a:pt x="19872" y="21242"/>
                  <a:pt x="10263" y="10395"/>
                  <a:pt x="0" y="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40"/>
          <p:cNvSpPr txBox="1"/>
          <p:nvPr/>
        </p:nvSpPr>
        <p:spPr>
          <a:xfrm>
            <a:off x="7474418" y="2662652"/>
            <a:ext cx="11949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Effect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78" name="Google Shape;978;p4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Root Cause Analysis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79" name="Google Shape;979;p40"/>
          <p:cNvSpPr/>
          <p:nvPr/>
        </p:nvSpPr>
        <p:spPr>
          <a:xfrm>
            <a:off x="3463304" y="2916494"/>
            <a:ext cx="1801767" cy="1419277"/>
          </a:xfrm>
          <a:custGeom>
            <a:avLst/>
            <a:gdLst/>
            <a:ahLst/>
            <a:cxnLst/>
            <a:rect l="l" t="t" r="r" b="b"/>
            <a:pathLst>
              <a:path w="55020" h="43340" extrusionOk="0">
                <a:moveTo>
                  <a:pt x="7513" y="1"/>
                </a:moveTo>
                <a:cubicBezTo>
                  <a:pt x="7513" y="14574"/>
                  <a:pt x="5013" y="29135"/>
                  <a:pt x="0" y="43339"/>
                </a:cubicBezTo>
                <a:lnTo>
                  <a:pt x="47518" y="43339"/>
                </a:lnTo>
                <a:cubicBezTo>
                  <a:pt x="52519" y="29135"/>
                  <a:pt x="55019" y="14574"/>
                  <a:pt x="55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37150" tIns="91425" rIns="91425" bIns="1828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980" name="Google Shape;980;p40"/>
          <p:cNvSpPr/>
          <p:nvPr/>
        </p:nvSpPr>
        <p:spPr>
          <a:xfrm>
            <a:off x="5019399" y="2916494"/>
            <a:ext cx="1801374" cy="1419277"/>
          </a:xfrm>
          <a:custGeom>
            <a:avLst/>
            <a:gdLst/>
            <a:ahLst/>
            <a:cxnLst/>
            <a:rect l="l" t="t" r="r" b="b"/>
            <a:pathLst>
              <a:path w="55008" h="43340" extrusionOk="0">
                <a:moveTo>
                  <a:pt x="7501" y="1"/>
                </a:moveTo>
                <a:cubicBezTo>
                  <a:pt x="7501" y="14574"/>
                  <a:pt x="5001" y="29135"/>
                  <a:pt x="0" y="43339"/>
                </a:cubicBezTo>
                <a:lnTo>
                  <a:pt x="47494" y="43339"/>
                </a:lnTo>
                <a:cubicBezTo>
                  <a:pt x="52507" y="29135"/>
                  <a:pt x="55007" y="14574"/>
                  <a:pt x="5500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37150" tIns="91425" rIns="91425" bIns="1828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981" name="Google Shape;981;p40"/>
          <p:cNvSpPr/>
          <p:nvPr/>
        </p:nvSpPr>
        <p:spPr>
          <a:xfrm>
            <a:off x="3463304" y="1497283"/>
            <a:ext cx="1801767" cy="1419244"/>
          </a:xfrm>
          <a:custGeom>
            <a:avLst/>
            <a:gdLst/>
            <a:ahLst/>
            <a:cxnLst/>
            <a:rect l="l" t="t" r="r" b="b"/>
            <a:pathLst>
              <a:path w="55020" h="43339" extrusionOk="0">
                <a:moveTo>
                  <a:pt x="0" y="0"/>
                </a:moveTo>
                <a:cubicBezTo>
                  <a:pt x="5013" y="14204"/>
                  <a:pt x="7513" y="28766"/>
                  <a:pt x="7513" y="43339"/>
                </a:cubicBezTo>
                <a:lnTo>
                  <a:pt x="55019" y="43339"/>
                </a:lnTo>
                <a:cubicBezTo>
                  <a:pt x="55019" y="28766"/>
                  <a:pt x="52519" y="14204"/>
                  <a:pt x="475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37150" tIns="91425" rIns="91425" bIns="1828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982" name="Google Shape;982;p40"/>
          <p:cNvSpPr/>
          <p:nvPr/>
        </p:nvSpPr>
        <p:spPr>
          <a:xfrm>
            <a:off x="5019006" y="1497283"/>
            <a:ext cx="1801767" cy="1419244"/>
          </a:xfrm>
          <a:custGeom>
            <a:avLst/>
            <a:gdLst/>
            <a:ahLst/>
            <a:cxnLst/>
            <a:rect l="l" t="t" r="r" b="b"/>
            <a:pathLst>
              <a:path w="55020" h="43339" extrusionOk="0">
                <a:moveTo>
                  <a:pt x="0" y="0"/>
                </a:moveTo>
                <a:cubicBezTo>
                  <a:pt x="5013" y="14204"/>
                  <a:pt x="7513" y="28766"/>
                  <a:pt x="7513" y="43339"/>
                </a:cubicBezTo>
                <a:lnTo>
                  <a:pt x="55019" y="43339"/>
                </a:lnTo>
                <a:cubicBezTo>
                  <a:pt x="55019" y="28766"/>
                  <a:pt x="52519" y="14204"/>
                  <a:pt x="4750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37150" tIns="91425" rIns="91425" bIns="1828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983" name="Google Shape;983;p40"/>
          <p:cNvSpPr/>
          <p:nvPr/>
        </p:nvSpPr>
        <p:spPr>
          <a:xfrm>
            <a:off x="1907994" y="1497283"/>
            <a:ext cx="1801374" cy="1419244"/>
          </a:xfrm>
          <a:custGeom>
            <a:avLst/>
            <a:gdLst/>
            <a:ahLst/>
            <a:cxnLst/>
            <a:rect l="l" t="t" r="r" b="b"/>
            <a:pathLst>
              <a:path w="55008" h="43339" extrusionOk="0">
                <a:moveTo>
                  <a:pt x="0" y="0"/>
                </a:moveTo>
                <a:cubicBezTo>
                  <a:pt x="5001" y="14204"/>
                  <a:pt x="7501" y="28766"/>
                  <a:pt x="7501" y="43339"/>
                </a:cubicBezTo>
                <a:lnTo>
                  <a:pt x="55007" y="43339"/>
                </a:lnTo>
                <a:cubicBezTo>
                  <a:pt x="55007" y="28766"/>
                  <a:pt x="52507" y="14204"/>
                  <a:pt x="474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37150" tIns="91425" rIns="91425" bIns="1828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984" name="Google Shape;984;p40"/>
          <p:cNvSpPr/>
          <p:nvPr/>
        </p:nvSpPr>
        <p:spPr>
          <a:xfrm>
            <a:off x="1907994" y="2916494"/>
            <a:ext cx="1801374" cy="1419277"/>
          </a:xfrm>
          <a:custGeom>
            <a:avLst/>
            <a:gdLst/>
            <a:ahLst/>
            <a:cxnLst/>
            <a:rect l="l" t="t" r="r" b="b"/>
            <a:pathLst>
              <a:path w="55008" h="43340" extrusionOk="0">
                <a:moveTo>
                  <a:pt x="7501" y="1"/>
                </a:moveTo>
                <a:cubicBezTo>
                  <a:pt x="7501" y="14574"/>
                  <a:pt x="5001" y="29135"/>
                  <a:pt x="0" y="43339"/>
                </a:cubicBezTo>
                <a:lnTo>
                  <a:pt x="47494" y="43339"/>
                </a:lnTo>
                <a:cubicBezTo>
                  <a:pt x="52507" y="29135"/>
                  <a:pt x="55007" y="14574"/>
                  <a:pt x="5500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37150" tIns="91425" rIns="91425" bIns="1828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985" name="Google Shape;985;p40"/>
          <p:cNvSpPr txBox="1"/>
          <p:nvPr/>
        </p:nvSpPr>
        <p:spPr>
          <a:xfrm>
            <a:off x="2228325" y="2107588"/>
            <a:ext cx="1313400" cy="7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6" name="Google Shape;986;p40"/>
          <p:cNvSpPr txBox="1"/>
          <p:nvPr/>
        </p:nvSpPr>
        <p:spPr>
          <a:xfrm>
            <a:off x="5341900" y="1812913"/>
            <a:ext cx="11607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Skills</a:t>
            </a:r>
            <a:endParaRPr sz="16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87" name="Google Shape;987;p40"/>
          <p:cNvSpPr txBox="1"/>
          <p:nvPr/>
        </p:nvSpPr>
        <p:spPr>
          <a:xfrm>
            <a:off x="3785100" y="1794988"/>
            <a:ext cx="12111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Performance</a:t>
            </a:r>
            <a:endParaRPr sz="16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88" name="Google Shape;988;p40"/>
          <p:cNvSpPr txBox="1"/>
          <p:nvPr/>
        </p:nvSpPr>
        <p:spPr>
          <a:xfrm>
            <a:off x="2228325" y="1812913"/>
            <a:ext cx="11607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Expectation</a:t>
            </a:r>
            <a:endParaRPr sz="16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89" name="Google Shape;989;p40"/>
          <p:cNvSpPr txBox="1"/>
          <p:nvPr/>
        </p:nvSpPr>
        <p:spPr>
          <a:xfrm>
            <a:off x="5418238" y="3233700"/>
            <a:ext cx="11607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Support</a:t>
            </a:r>
            <a:endParaRPr sz="16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90" name="Google Shape;990;p40"/>
          <p:cNvSpPr txBox="1"/>
          <p:nvPr/>
        </p:nvSpPr>
        <p:spPr>
          <a:xfrm>
            <a:off x="3848688" y="3219063"/>
            <a:ext cx="12111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Motivation</a:t>
            </a:r>
            <a:endParaRPr sz="16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91" name="Google Shape;991;p40"/>
          <p:cNvSpPr txBox="1"/>
          <p:nvPr/>
        </p:nvSpPr>
        <p:spPr>
          <a:xfrm>
            <a:off x="2228325" y="3219050"/>
            <a:ext cx="11607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Environment</a:t>
            </a:r>
            <a:endParaRPr sz="16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92" name="Google Shape;992;p40"/>
          <p:cNvSpPr txBox="1"/>
          <p:nvPr/>
        </p:nvSpPr>
        <p:spPr>
          <a:xfrm>
            <a:off x="3785113" y="2107588"/>
            <a:ext cx="1313400" cy="7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Earth is the only planet that harbors life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3" name="Google Shape;993;p40"/>
          <p:cNvSpPr txBox="1"/>
          <p:nvPr/>
        </p:nvSpPr>
        <p:spPr>
          <a:xfrm>
            <a:off x="5341900" y="2107588"/>
            <a:ext cx="1313400" cy="7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4" name="Google Shape;994;p40"/>
          <p:cNvSpPr txBox="1"/>
          <p:nvPr/>
        </p:nvSpPr>
        <p:spPr>
          <a:xfrm>
            <a:off x="2228325" y="3530013"/>
            <a:ext cx="1313400" cy="7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hot Sun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5" name="Google Shape;995;p40"/>
          <p:cNvSpPr txBox="1"/>
          <p:nvPr/>
        </p:nvSpPr>
        <p:spPr>
          <a:xfrm>
            <a:off x="3785113" y="3530013"/>
            <a:ext cx="1313400" cy="7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Despite being red Mars is a very cold place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6" name="Google Shape;996;p40"/>
          <p:cNvSpPr txBox="1"/>
          <p:nvPr/>
        </p:nvSpPr>
        <p:spPr>
          <a:xfrm>
            <a:off x="5341900" y="3530013"/>
            <a:ext cx="1313400" cy="7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it’s cold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oogle Shape;1001;p41"/>
          <p:cNvGrpSpPr/>
          <p:nvPr/>
        </p:nvGrpSpPr>
        <p:grpSpPr>
          <a:xfrm>
            <a:off x="3374575" y="1745000"/>
            <a:ext cx="2350400" cy="600"/>
            <a:chOff x="3374575" y="1745000"/>
            <a:chExt cx="2350400" cy="600"/>
          </a:xfrm>
        </p:grpSpPr>
        <p:cxnSp>
          <p:nvCxnSpPr>
            <p:cNvPr id="1002" name="Google Shape;1002;p41"/>
            <p:cNvCxnSpPr/>
            <p:nvPr/>
          </p:nvCxnSpPr>
          <p:spPr>
            <a:xfrm>
              <a:off x="5005575" y="1745000"/>
              <a:ext cx="719400" cy="6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3" name="Google Shape;1003;p41"/>
            <p:cNvCxnSpPr/>
            <p:nvPr/>
          </p:nvCxnSpPr>
          <p:spPr>
            <a:xfrm>
              <a:off x="3374575" y="1745000"/>
              <a:ext cx="719400" cy="6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04" name="Google Shape;1004;p41"/>
          <p:cNvGrpSpPr/>
          <p:nvPr/>
        </p:nvGrpSpPr>
        <p:grpSpPr>
          <a:xfrm>
            <a:off x="1354950" y="2335325"/>
            <a:ext cx="6430500" cy="242700"/>
            <a:chOff x="1354950" y="2335325"/>
            <a:chExt cx="6430500" cy="242700"/>
          </a:xfrm>
        </p:grpSpPr>
        <p:cxnSp>
          <p:nvCxnSpPr>
            <p:cNvPr id="1005" name="Google Shape;1005;p41"/>
            <p:cNvCxnSpPr>
              <a:stCxn id="1006" idx="0"/>
              <a:endCxn id="1007" idx="0"/>
            </p:cNvCxnSpPr>
            <p:nvPr/>
          </p:nvCxnSpPr>
          <p:spPr>
            <a:xfrm rot="5400000">
              <a:off x="4569900" y="-637525"/>
              <a:ext cx="600" cy="6430500"/>
            </a:xfrm>
            <a:prstGeom prst="bentConnector3">
              <a:avLst>
                <a:gd name="adj1" fmla="val -39687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8" name="Google Shape;1008;p41"/>
            <p:cNvCxnSpPr>
              <a:endCxn id="1009" idx="0"/>
            </p:cNvCxnSpPr>
            <p:nvPr/>
          </p:nvCxnSpPr>
          <p:spPr>
            <a:xfrm rot="-5400000" flipH="1">
              <a:off x="4448550" y="2455775"/>
              <a:ext cx="242100" cy="12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07" name="Google Shape;1007;p41"/>
          <p:cNvSpPr/>
          <p:nvPr/>
        </p:nvSpPr>
        <p:spPr>
          <a:xfrm>
            <a:off x="481650" y="2577425"/>
            <a:ext cx="1746600" cy="9954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4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Root Cause Analysis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11" name="Google Shape;1011;p41"/>
          <p:cNvSpPr/>
          <p:nvPr/>
        </p:nvSpPr>
        <p:spPr>
          <a:xfrm>
            <a:off x="2228250" y="1498162"/>
            <a:ext cx="1357982" cy="481182"/>
          </a:xfrm>
          <a:custGeom>
            <a:avLst/>
            <a:gdLst/>
            <a:ahLst/>
            <a:cxnLst/>
            <a:rect l="l" t="t" r="r" b="b"/>
            <a:pathLst>
              <a:path w="49935" h="15920" extrusionOk="0">
                <a:moveTo>
                  <a:pt x="3715" y="0"/>
                </a:moveTo>
                <a:cubicBezTo>
                  <a:pt x="2703" y="0"/>
                  <a:pt x="1750" y="417"/>
                  <a:pt x="1084" y="1084"/>
                </a:cubicBezTo>
                <a:cubicBezTo>
                  <a:pt x="417" y="1751"/>
                  <a:pt x="0" y="2703"/>
                  <a:pt x="0" y="3727"/>
                </a:cubicBezTo>
                <a:lnTo>
                  <a:pt x="0" y="12192"/>
                </a:lnTo>
                <a:cubicBezTo>
                  <a:pt x="0" y="13216"/>
                  <a:pt x="417" y="14157"/>
                  <a:pt x="1084" y="14824"/>
                </a:cubicBezTo>
                <a:cubicBezTo>
                  <a:pt x="1750" y="15490"/>
                  <a:pt x="2703" y="15919"/>
                  <a:pt x="3715" y="15919"/>
                </a:cubicBezTo>
                <a:lnTo>
                  <a:pt x="46208" y="15919"/>
                </a:lnTo>
                <a:cubicBezTo>
                  <a:pt x="47232" y="15919"/>
                  <a:pt x="48185" y="15490"/>
                  <a:pt x="48851" y="14824"/>
                </a:cubicBezTo>
                <a:cubicBezTo>
                  <a:pt x="49518" y="14157"/>
                  <a:pt x="49935" y="13216"/>
                  <a:pt x="49935" y="12192"/>
                </a:cubicBezTo>
                <a:lnTo>
                  <a:pt x="49935" y="3727"/>
                </a:lnTo>
                <a:cubicBezTo>
                  <a:pt x="49935" y="2703"/>
                  <a:pt x="49518" y="1751"/>
                  <a:pt x="48851" y="1084"/>
                </a:cubicBezTo>
                <a:cubicBezTo>
                  <a:pt x="48185" y="417"/>
                  <a:pt x="47232" y="0"/>
                  <a:pt x="462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Symptom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1012" name="Google Shape;1012;p41"/>
          <p:cNvSpPr/>
          <p:nvPr/>
        </p:nvSpPr>
        <p:spPr>
          <a:xfrm>
            <a:off x="5554165" y="1498162"/>
            <a:ext cx="1358309" cy="481182"/>
          </a:xfrm>
          <a:custGeom>
            <a:avLst/>
            <a:gdLst/>
            <a:ahLst/>
            <a:cxnLst/>
            <a:rect l="l" t="t" r="r" b="b"/>
            <a:pathLst>
              <a:path w="49947" h="15920" extrusionOk="0">
                <a:moveTo>
                  <a:pt x="3727" y="0"/>
                </a:moveTo>
                <a:cubicBezTo>
                  <a:pt x="2703" y="0"/>
                  <a:pt x="1762" y="417"/>
                  <a:pt x="1096" y="1084"/>
                </a:cubicBezTo>
                <a:cubicBezTo>
                  <a:pt x="417" y="1751"/>
                  <a:pt x="0" y="2703"/>
                  <a:pt x="0" y="3727"/>
                </a:cubicBezTo>
                <a:lnTo>
                  <a:pt x="0" y="12192"/>
                </a:lnTo>
                <a:cubicBezTo>
                  <a:pt x="0" y="13216"/>
                  <a:pt x="417" y="14157"/>
                  <a:pt x="1096" y="14824"/>
                </a:cubicBezTo>
                <a:cubicBezTo>
                  <a:pt x="1762" y="15490"/>
                  <a:pt x="2703" y="15919"/>
                  <a:pt x="3727" y="15919"/>
                </a:cubicBezTo>
                <a:lnTo>
                  <a:pt x="46220" y="15919"/>
                </a:lnTo>
                <a:cubicBezTo>
                  <a:pt x="47244" y="15919"/>
                  <a:pt x="48185" y="15490"/>
                  <a:pt x="48852" y="14824"/>
                </a:cubicBezTo>
                <a:cubicBezTo>
                  <a:pt x="49518" y="14157"/>
                  <a:pt x="49947" y="13216"/>
                  <a:pt x="49947" y="12192"/>
                </a:cubicBezTo>
                <a:lnTo>
                  <a:pt x="49947" y="3727"/>
                </a:lnTo>
                <a:cubicBezTo>
                  <a:pt x="49947" y="2703"/>
                  <a:pt x="49518" y="1751"/>
                  <a:pt x="48852" y="1084"/>
                </a:cubicBezTo>
                <a:cubicBezTo>
                  <a:pt x="48185" y="417"/>
                  <a:pt x="47244" y="0"/>
                  <a:pt x="462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Symptom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1013" name="Google Shape;1013;p41"/>
          <p:cNvSpPr/>
          <p:nvPr/>
        </p:nvSpPr>
        <p:spPr>
          <a:xfrm>
            <a:off x="675950" y="2577424"/>
            <a:ext cx="1357982" cy="481177"/>
          </a:xfrm>
          <a:custGeom>
            <a:avLst/>
            <a:gdLst/>
            <a:ahLst/>
            <a:cxnLst/>
            <a:rect l="l" t="t" r="r" b="b"/>
            <a:pathLst>
              <a:path w="49935" h="15908" extrusionOk="0">
                <a:moveTo>
                  <a:pt x="3715" y="0"/>
                </a:moveTo>
                <a:cubicBezTo>
                  <a:pt x="2703" y="0"/>
                  <a:pt x="1750" y="417"/>
                  <a:pt x="1084" y="1084"/>
                </a:cubicBezTo>
                <a:cubicBezTo>
                  <a:pt x="417" y="1750"/>
                  <a:pt x="0" y="2703"/>
                  <a:pt x="0" y="3715"/>
                </a:cubicBezTo>
                <a:lnTo>
                  <a:pt x="0" y="12192"/>
                </a:lnTo>
                <a:cubicBezTo>
                  <a:pt x="0" y="13204"/>
                  <a:pt x="417" y="14157"/>
                  <a:pt x="1084" y="14823"/>
                </a:cubicBezTo>
                <a:cubicBezTo>
                  <a:pt x="1750" y="15490"/>
                  <a:pt x="2703" y="15907"/>
                  <a:pt x="3715" y="15907"/>
                </a:cubicBezTo>
                <a:lnTo>
                  <a:pt x="46208" y="15907"/>
                </a:lnTo>
                <a:cubicBezTo>
                  <a:pt x="46222" y="15907"/>
                  <a:pt x="46236" y="15907"/>
                  <a:pt x="46250" y="15907"/>
                </a:cubicBezTo>
                <a:cubicBezTo>
                  <a:pt x="47258" y="15907"/>
                  <a:pt x="48194" y="15481"/>
                  <a:pt x="48851" y="14823"/>
                </a:cubicBezTo>
                <a:cubicBezTo>
                  <a:pt x="49518" y="14157"/>
                  <a:pt x="49935" y="13204"/>
                  <a:pt x="49935" y="12192"/>
                </a:cubicBezTo>
                <a:lnTo>
                  <a:pt x="49935" y="3715"/>
                </a:lnTo>
                <a:cubicBezTo>
                  <a:pt x="49935" y="2703"/>
                  <a:pt x="49518" y="1750"/>
                  <a:pt x="48851" y="1084"/>
                </a:cubicBezTo>
                <a:cubicBezTo>
                  <a:pt x="48185" y="417"/>
                  <a:pt x="47232" y="0"/>
                  <a:pt x="462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Cause</a:t>
            </a:r>
            <a:endParaRPr/>
          </a:p>
        </p:txBody>
      </p:sp>
      <p:sp>
        <p:nvSpPr>
          <p:cNvPr id="1014" name="Google Shape;1014;p41"/>
          <p:cNvSpPr/>
          <p:nvPr/>
        </p:nvSpPr>
        <p:spPr>
          <a:xfrm>
            <a:off x="4008902" y="1079165"/>
            <a:ext cx="1122610" cy="1256164"/>
          </a:xfrm>
          <a:custGeom>
            <a:avLst/>
            <a:gdLst/>
            <a:ahLst/>
            <a:cxnLst/>
            <a:rect l="l" t="t" r="r" b="b"/>
            <a:pathLst>
              <a:path w="41280" h="46191" extrusionOk="0">
                <a:moveTo>
                  <a:pt x="20645" y="0"/>
                </a:moveTo>
                <a:cubicBezTo>
                  <a:pt x="19825" y="0"/>
                  <a:pt x="19003" y="211"/>
                  <a:pt x="18265" y="634"/>
                </a:cubicBezTo>
                <a:lnTo>
                  <a:pt x="2382" y="9814"/>
                </a:lnTo>
                <a:cubicBezTo>
                  <a:pt x="905" y="10659"/>
                  <a:pt x="1" y="12219"/>
                  <a:pt x="1" y="13921"/>
                </a:cubicBezTo>
                <a:lnTo>
                  <a:pt x="1" y="32269"/>
                </a:lnTo>
                <a:cubicBezTo>
                  <a:pt x="1" y="33960"/>
                  <a:pt x="905" y="35531"/>
                  <a:pt x="2382" y="36377"/>
                </a:cubicBezTo>
                <a:lnTo>
                  <a:pt x="18265" y="45556"/>
                </a:lnTo>
                <a:cubicBezTo>
                  <a:pt x="19003" y="45979"/>
                  <a:pt x="19825" y="46190"/>
                  <a:pt x="20645" y="46190"/>
                </a:cubicBezTo>
                <a:cubicBezTo>
                  <a:pt x="21465" y="46190"/>
                  <a:pt x="22283" y="45979"/>
                  <a:pt x="23015" y="45556"/>
                </a:cubicBezTo>
                <a:lnTo>
                  <a:pt x="38910" y="36377"/>
                </a:lnTo>
                <a:cubicBezTo>
                  <a:pt x="40375" y="35531"/>
                  <a:pt x="41280" y="33960"/>
                  <a:pt x="41280" y="32269"/>
                </a:cubicBezTo>
                <a:lnTo>
                  <a:pt x="41280" y="13921"/>
                </a:lnTo>
                <a:cubicBezTo>
                  <a:pt x="41280" y="12219"/>
                  <a:pt x="40375" y="10659"/>
                  <a:pt x="38910" y="9814"/>
                </a:cubicBezTo>
                <a:lnTo>
                  <a:pt x="23015" y="634"/>
                </a:lnTo>
                <a:cubicBezTo>
                  <a:pt x="22283" y="211"/>
                  <a:pt x="21465" y="0"/>
                  <a:pt x="2064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41"/>
          <p:cNvSpPr/>
          <p:nvPr/>
        </p:nvSpPr>
        <p:spPr>
          <a:xfrm>
            <a:off x="4056168" y="1132088"/>
            <a:ext cx="1028080" cy="1150294"/>
          </a:xfrm>
          <a:custGeom>
            <a:avLst/>
            <a:gdLst/>
            <a:ahLst/>
            <a:cxnLst/>
            <a:rect l="l" t="t" r="r" b="b"/>
            <a:pathLst>
              <a:path w="37804" h="42298" extrusionOk="0">
                <a:moveTo>
                  <a:pt x="18902" y="1"/>
                </a:moveTo>
                <a:cubicBezTo>
                  <a:pt x="18152" y="1"/>
                  <a:pt x="17402" y="194"/>
                  <a:pt x="16729" y="581"/>
                </a:cubicBezTo>
                <a:lnTo>
                  <a:pt x="2180" y="8987"/>
                </a:lnTo>
                <a:cubicBezTo>
                  <a:pt x="834" y="9761"/>
                  <a:pt x="1" y="11190"/>
                  <a:pt x="1" y="12749"/>
                </a:cubicBezTo>
                <a:lnTo>
                  <a:pt x="1" y="29549"/>
                </a:lnTo>
                <a:cubicBezTo>
                  <a:pt x="1" y="31097"/>
                  <a:pt x="834" y="32538"/>
                  <a:pt x="2180" y="33311"/>
                </a:cubicBezTo>
                <a:lnTo>
                  <a:pt x="16729" y="41717"/>
                </a:lnTo>
                <a:cubicBezTo>
                  <a:pt x="17402" y="42104"/>
                  <a:pt x="18152" y="42298"/>
                  <a:pt x="18902" y="42298"/>
                </a:cubicBezTo>
                <a:cubicBezTo>
                  <a:pt x="19652" y="42298"/>
                  <a:pt x="20402" y="42104"/>
                  <a:pt x="21075" y="41717"/>
                </a:cubicBezTo>
                <a:lnTo>
                  <a:pt x="35624" y="33311"/>
                </a:lnTo>
                <a:cubicBezTo>
                  <a:pt x="36970" y="32538"/>
                  <a:pt x="37803" y="31097"/>
                  <a:pt x="37803" y="29549"/>
                </a:cubicBezTo>
                <a:lnTo>
                  <a:pt x="37803" y="12749"/>
                </a:lnTo>
                <a:cubicBezTo>
                  <a:pt x="37803" y="11190"/>
                  <a:pt x="36970" y="9761"/>
                  <a:pt x="35624" y="8987"/>
                </a:cubicBezTo>
                <a:lnTo>
                  <a:pt x="21075" y="581"/>
                </a:lnTo>
                <a:cubicBezTo>
                  <a:pt x="20402" y="194"/>
                  <a:pt x="19652" y="1"/>
                  <a:pt x="1890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Problem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1016" name="Google Shape;1016;p41"/>
          <p:cNvSpPr txBox="1"/>
          <p:nvPr/>
        </p:nvSpPr>
        <p:spPr>
          <a:xfrm>
            <a:off x="457188" y="3058600"/>
            <a:ext cx="17955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7" name="Google Shape;1017;p41"/>
          <p:cNvSpPr/>
          <p:nvPr/>
        </p:nvSpPr>
        <p:spPr>
          <a:xfrm>
            <a:off x="481650" y="3783513"/>
            <a:ext cx="1746600" cy="995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1"/>
          <p:cNvSpPr/>
          <p:nvPr/>
        </p:nvSpPr>
        <p:spPr>
          <a:xfrm>
            <a:off x="675950" y="3783512"/>
            <a:ext cx="1357982" cy="481177"/>
          </a:xfrm>
          <a:custGeom>
            <a:avLst/>
            <a:gdLst/>
            <a:ahLst/>
            <a:cxnLst/>
            <a:rect l="l" t="t" r="r" b="b"/>
            <a:pathLst>
              <a:path w="49935" h="15908" extrusionOk="0">
                <a:moveTo>
                  <a:pt x="3715" y="0"/>
                </a:moveTo>
                <a:cubicBezTo>
                  <a:pt x="2703" y="0"/>
                  <a:pt x="1750" y="417"/>
                  <a:pt x="1084" y="1084"/>
                </a:cubicBezTo>
                <a:cubicBezTo>
                  <a:pt x="417" y="1750"/>
                  <a:pt x="0" y="2703"/>
                  <a:pt x="0" y="3715"/>
                </a:cubicBezTo>
                <a:lnTo>
                  <a:pt x="0" y="12192"/>
                </a:lnTo>
                <a:cubicBezTo>
                  <a:pt x="0" y="13204"/>
                  <a:pt x="417" y="14157"/>
                  <a:pt x="1084" y="14823"/>
                </a:cubicBezTo>
                <a:cubicBezTo>
                  <a:pt x="1750" y="15490"/>
                  <a:pt x="2703" y="15907"/>
                  <a:pt x="3715" y="15907"/>
                </a:cubicBezTo>
                <a:lnTo>
                  <a:pt x="46208" y="15907"/>
                </a:lnTo>
                <a:cubicBezTo>
                  <a:pt x="46222" y="15907"/>
                  <a:pt x="46236" y="15907"/>
                  <a:pt x="46250" y="15907"/>
                </a:cubicBezTo>
                <a:cubicBezTo>
                  <a:pt x="47258" y="15907"/>
                  <a:pt x="48194" y="15481"/>
                  <a:pt x="48851" y="14823"/>
                </a:cubicBezTo>
                <a:cubicBezTo>
                  <a:pt x="49518" y="14157"/>
                  <a:pt x="49935" y="13204"/>
                  <a:pt x="49935" y="12192"/>
                </a:cubicBezTo>
                <a:lnTo>
                  <a:pt x="49935" y="3715"/>
                </a:lnTo>
                <a:cubicBezTo>
                  <a:pt x="49935" y="2703"/>
                  <a:pt x="49518" y="1750"/>
                  <a:pt x="48851" y="1084"/>
                </a:cubicBezTo>
                <a:cubicBezTo>
                  <a:pt x="48185" y="417"/>
                  <a:pt x="47232" y="0"/>
                  <a:pt x="46208" y="0"/>
                </a:cubicBez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Cause</a:t>
            </a:r>
            <a:endParaRPr/>
          </a:p>
        </p:txBody>
      </p:sp>
      <p:sp>
        <p:nvSpPr>
          <p:cNvPr id="1019" name="Google Shape;1019;p41"/>
          <p:cNvSpPr txBox="1"/>
          <p:nvPr/>
        </p:nvSpPr>
        <p:spPr>
          <a:xfrm>
            <a:off x="457188" y="4264687"/>
            <a:ext cx="17955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Venus has a nice name, but it’s a cold place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9" name="Google Shape;1009;p41"/>
          <p:cNvSpPr/>
          <p:nvPr/>
        </p:nvSpPr>
        <p:spPr>
          <a:xfrm>
            <a:off x="3696900" y="2577425"/>
            <a:ext cx="1746600" cy="995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1"/>
          <p:cNvSpPr/>
          <p:nvPr/>
        </p:nvSpPr>
        <p:spPr>
          <a:xfrm>
            <a:off x="3891200" y="2577424"/>
            <a:ext cx="1357982" cy="481177"/>
          </a:xfrm>
          <a:custGeom>
            <a:avLst/>
            <a:gdLst/>
            <a:ahLst/>
            <a:cxnLst/>
            <a:rect l="l" t="t" r="r" b="b"/>
            <a:pathLst>
              <a:path w="49935" h="15908" extrusionOk="0">
                <a:moveTo>
                  <a:pt x="3715" y="0"/>
                </a:moveTo>
                <a:cubicBezTo>
                  <a:pt x="2703" y="0"/>
                  <a:pt x="1750" y="417"/>
                  <a:pt x="1084" y="1084"/>
                </a:cubicBezTo>
                <a:cubicBezTo>
                  <a:pt x="417" y="1750"/>
                  <a:pt x="0" y="2703"/>
                  <a:pt x="0" y="3715"/>
                </a:cubicBezTo>
                <a:lnTo>
                  <a:pt x="0" y="12192"/>
                </a:lnTo>
                <a:cubicBezTo>
                  <a:pt x="0" y="13204"/>
                  <a:pt x="417" y="14157"/>
                  <a:pt x="1084" y="14823"/>
                </a:cubicBezTo>
                <a:cubicBezTo>
                  <a:pt x="1750" y="15490"/>
                  <a:pt x="2703" y="15907"/>
                  <a:pt x="3715" y="15907"/>
                </a:cubicBezTo>
                <a:lnTo>
                  <a:pt x="46208" y="15907"/>
                </a:lnTo>
                <a:cubicBezTo>
                  <a:pt x="46222" y="15907"/>
                  <a:pt x="46236" y="15907"/>
                  <a:pt x="46250" y="15907"/>
                </a:cubicBezTo>
                <a:cubicBezTo>
                  <a:pt x="47258" y="15907"/>
                  <a:pt x="48194" y="15481"/>
                  <a:pt x="48851" y="14823"/>
                </a:cubicBezTo>
                <a:cubicBezTo>
                  <a:pt x="49518" y="14157"/>
                  <a:pt x="49935" y="13204"/>
                  <a:pt x="49935" y="12192"/>
                </a:cubicBezTo>
                <a:lnTo>
                  <a:pt x="49935" y="3715"/>
                </a:lnTo>
                <a:cubicBezTo>
                  <a:pt x="49935" y="2703"/>
                  <a:pt x="49518" y="1750"/>
                  <a:pt x="48851" y="1084"/>
                </a:cubicBezTo>
                <a:cubicBezTo>
                  <a:pt x="48185" y="417"/>
                  <a:pt x="47232" y="0"/>
                  <a:pt x="46208" y="0"/>
                </a:cubicBez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Cause</a:t>
            </a:r>
            <a:endParaRPr/>
          </a:p>
        </p:txBody>
      </p:sp>
      <p:sp>
        <p:nvSpPr>
          <p:cNvPr id="1021" name="Google Shape;1021;p41"/>
          <p:cNvSpPr txBox="1"/>
          <p:nvPr/>
        </p:nvSpPr>
        <p:spPr>
          <a:xfrm>
            <a:off x="3672438" y="3058600"/>
            <a:ext cx="17955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2" name="Google Shape;1022;p41"/>
          <p:cNvSpPr/>
          <p:nvPr/>
        </p:nvSpPr>
        <p:spPr>
          <a:xfrm>
            <a:off x="3696900" y="3783513"/>
            <a:ext cx="1746600" cy="9954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41"/>
          <p:cNvSpPr/>
          <p:nvPr/>
        </p:nvSpPr>
        <p:spPr>
          <a:xfrm>
            <a:off x="3891200" y="3783512"/>
            <a:ext cx="1357982" cy="481177"/>
          </a:xfrm>
          <a:custGeom>
            <a:avLst/>
            <a:gdLst/>
            <a:ahLst/>
            <a:cxnLst/>
            <a:rect l="l" t="t" r="r" b="b"/>
            <a:pathLst>
              <a:path w="49935" h="15908" extrusionOk="0">
                <a:moveTo>
                  <a:pt x="3715" y="0"/>
                </a:moveTo>
                <a:cubicBezTo>
                  <a:pt x="2703" y="0"/>
                  <a:pt x="1750" y="417"/>
                  <a:pt x="1084" y="1084"/>
                </a:cubicBezTo>
                <a:cubicBezTo>
                  <a:pt x="417" y="1750"/>
                  <a:pt x="0" y="2703"/>
                  <a:pt x="0" y="3715"/>
                </a:cubicBezTo>
                <a:lnTo>
                  <a:pt x="0" y="12192"/>
                </a:lnTo>
                <a:cubicBezTo>
                  <a:pt x="0" y="13204"/>
                  <a:pt x="417" y="14157"/>
                  <a:pt x="1084" y="14823"/>
                </a:cubicBezTo>
                <a:cubicBezTo>
                  <a:pt x="1750" y="15490"/>
                  <a:pt x="2703" y="15907"/>
                  <a:pt x="3715" y="15907"/>
                </a:cubicBezTo>
                <a:lnTo>
                  <a:pt x="46208" y="15907"/>
                </a:lnTo>
                <a:cubicBezTo>
                  <a:pt x="46222" y="15907"/>
                  <a:pt x="46236" y="15907"/>
                  <a:pt x="46250" y="15907"/>
                </a:cubicBezTo>
                <a:cubicBezTo>
                  <a:pt x="47258" y="15907"/>
                  <a:pt x="48194" y="15481"/>
                  <a:pt x="48851" y="14823"/>
                </a:cubicBezTo>
                <a:cubicBezTo>
                  <a:pt x="49518" y="14157"/>
                  <a:pt x="49935" y="13204"/>
                  <a:pt x="49935" y="12192"/>
                </a:cubicBezTo>
                <a:lnTo>
                  <a:pt x="49935" y="3715"/>
                </a:lnTo>
                <a:cubicBezTo>
                  <a:pt x="49935" y="2703"/>
                  <a:pt x="49518" y="1750"/>
                  <a:pt x="48851" y="1084"/>
                </a:cubicBezTo>
                <a:cubicBezTo>
                  <a:pt x="48185" y="417"/>
                  <a:pt x="47232" y="0"/>
                  <a:pt x="46208" y="0"/>
                </a:cubicBez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Cause</a:t>
            </a:r>
            <a:endParaRPr/>
          </a:p>
        </p:txBody>
      </p:sp>
      <p:sp>
        <p:nvSpPr>
          <p:cNvPr id="1024" name="Google Shape;1024;p41"/>
          <p:cNvSpPr txBox="1"/>
          <p:nvPr/>
        </p:nvSpPr>
        <p:spPr>
          <a:xfrm>
            <a:off x="3672438" y="4264687"/>
            <a:ext cx="17955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Despite being red, Mars is a very cold place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6" name="Google Shape;1006;p41"/>
          <p:cNvSpPr/>
          <p:nvPr/>
        </p:nvSpPr>
        <p:spPr>
          <a:xfrm>
            <a:off x="6912150" y="2577425"/>
            <a:ext cx="1746600" cy="9954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41"/>
          <p:cNvSpPr/>
          <p:nvPr/>
        </p:nvSpPr>
        <p:spPr>
          <a:xfrm>
            <a:off x="7106450" y="2577424"/>
            <a:ext cx="1357982" cy="481177"/>
          </a:xfrm>
          <a:custGeom>
            <a:avLst/>
            <a:gdLst/>
            <a:ahLst/>
            <a:cxnLst/>
            <a:rect l="l" t="t" r="r" b="b"/>
            <a:pathLst>
              <a:path w="49935" h="15908" extrusionOk="0">
                <a:moveTo>
                  <a:pt x="3715" y="0"/>
                </a:moveTo>
                <a:cubicBezTo>
                  <a:pt x="2703" y="0"/>
                  <a:pt x="1750" y="417"/>
                  <a:pt x="1084" y="1084"/>
                </a:cubicBezTo>
                <a:cubicBezTo>
                  <a:pt x="417" y="1750"/>
                  <a:pt x="0" y="2703"/>
                  <a:pt x="0" y="3715"/>
                </a:cubicBezTo>
                <a:lnTo>
                  <a:pt x="0" y="12192"/>
                </a:lnTo>
                <a:cubicBezTo>
                  <a:pt x="0" y="13204"/>
                  <a:pt x="417" y="14157"/>
                  <a:pt x="1084" y="14823"/>
                </a:cubicBezTo>
                <a:cubicBezTo>
                  <a:pt x="1750" y="15490"/>
                  <a:pt x="2703" y="15907"/>
                  <a:pt x="3715" y="15907"/>
                </a:cubicBezTo>
                <a:lnTo>
                  <a:pt x="46208" y="15907"/>
                </a:lnTo>
                <a:cubicBezTo>
                  <a:pt x="46222" y="15907"/>
                  <a:pt x="46236" y="15907"/>
                  <a:pt x="46250" y="15907"/>
                </a:cubicBezTo>
                <a:cubicBezTo>
                  <a:pt x="47258" y="15907"/>
                  <a:pt x="48194" y="15481"/>
                  <a:pt x="48851" y="14823"/>
                </a:cubicBezTo>
                <a:cubicBezTo>
                  <a:pt x="49518" y="14157"/>
                  <a:pt x="49935" y="13204"/>
                  <a:pt x="49935" y="12192"/>
                </a:cubicBezTo>
                <a:lnTo>
                  <a:pt x="49935" y="3715"/>
                </a:lnTo>
                <a:cubicBezTo>
                  <a:pt x="49935" y="2703"/>
                  <a:pt x="49518" y="1750"/>
                  <a:pt x="48851" y="1084"/>
                </a:cubicBezTo>
                <a:cubicBezTo>
                  <a:pt x="48185" y="417"/>
                  <a:pt x="47232" y="0"/>
                  <a:pt x="46208" y="0"/>
                </a:cubicBez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Cause</a:t>
            </a:r>
            <a:endParaRPr/>
          </a:p>
        </p:txBody>
      </p:sp>
      <p:sp>
        <p:nvSpPr>
          <p:cNvPr id="1026" name="Google Shape;1026;p41"/>
          <p:cNvSpPr txBox="1"/>
          <p:nvPr/>
        </p:nvSpPr>
        <p:spPr>
          <a:xfrm>
            <a:off x="6887688" y="3058600"/>
            <a:ext cx="17955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Earth is the third planet and it harbors life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7" name="Google Shape;1027;p41"/>
          <p:cNvSpPr/>
          <p:nvPr/>
        </p:nvSpPr>
        <p:spPr>
          <a:xfrm>
            <a:off x="6912150" y="3783513"/>
            <a:ext cx="1746600" cy="995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41"/>
          <p:cNvSpPr/>
          <p:nvPr/>
        </p:nvSpPr>
        <p:spPr>
          <a:xfrm>
            <a:off x="7106450" y="3783512"/>
            <a:ext cx="1357982" cy="481177"/>
          </a:xfrm>
          <a:custGeom>
            <a:avLst/>
            <a:gdLst/>
            <a:ahLst/>
            <a:cxnLst/>
            <a:rect l="l" t="t" r="r" b="b"/>
            <a:pathLst>
              <a:path w="49935" h="15908" extrusionOk="0">
                <a:moveTo>
                  <a:pt x="3715" y="0"/>
                </a:moveTo>
                <a:cubicBezTo>
                  <a:pt x="2703" y="0"/>
                  <a:pt x="1750" y="417"/>
                  <a:pt x="1084" y="1084"/>
                </a:cubicBezTo>
                <a:cubicBezTo>
                  <a:pt x="417" y="1750"/>
                  <a:pt x="0" y="2703"/>
                  <a:pt x="0" y="3715"/>
                </a:cubicBezTo>
                <a:lnTo>
                  <a:pt x="0" y="12192"/>
                </a:lnTo>
                <a:cubicBezTo>
                  <a:pt x="0" y="13204"/>
                  <a:pt x="417" y="14157"/>
                  <a:pt x="1084" y="14823"/>
                </a:cubicBezTo>
                <a:cubicBezTo>
                  <a:pt x="1750" y="15490"/>
                  <a:pt x="2703" y="15907"/>
                  <a:pt x="3715" y="15907"/>
                </a:cubicBezTo>
                <a:lnTo>
                  <a:pt x="46208" y="15907"/>
                </a:lnTo>
                <a:cubicBezTo>
                  <a:pt x="46222" y="15907"/>
                  <a:pt x="46236" y="15907"/>
                  <a:pt x="46250" y="15907"/>
                </a:cubicBezTo>
                <a:cubicBezTo>
                  <a:pt x="47258" y="15907"/>
                  <a:pt x="48194" y="15481"/>
                  <a:pt x="48851" y="14823"/>
                </a:cubicBezTo>
                <a:cubicBezTo>
                  <a:pt x="49518" y="14157"/>
                  <a:pt x="49935" y="13204"/>
                  <a:pt x="49935" y="12192"/>
                </a:cubicBezTo>
                <a:lnTo>
                  <a:pt x="49935" y="3715"/>
                </a:lnTo>
                <a:cubicBezTo>
                  <a:pt x="49935" y="2703"/>
                  <a:pt x="49518" y="1750"/>
                  <a:pt x="48851" y="1084"/>
                </a:cubicBezTo>
                <a:cubicBezTo>
                  <a:pt x="48185" y="417"/>
                  <a:pt x="47232" y="0"/>
                  <a:pt x="46208" y="0"/>
                </a:cubicBez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Cause</a:t>
            </a:r>
            <a:endParaRPr/>
          </a:p>
        </p:txBody>
      </p:sp>
      <p:sp>
        <p:nvSpPr>
          <p:cNvPr id="1029" name="Google Shape;1029;p41"/>
          <p:cNvSpPr txBox="1"/>
          <p:nvPr/>
        </p:nvSpPr>
        <p:spPr>
          <a:xfrm>
            <a:off x="6887688" y="4264687"/>
            <a:ext cx="17955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Saturn is the ringed one and a gas giant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30" name="Google Shape;1030;p41"/>
          <p:cNvCxnSpPr>
            <a:stCxn id="1007" idx="2"/>
            <a:endCxn id="1017" idx="0"/>
          </p:cNvCxnSpPr>
          <p:nvPr/>
        </p:nvCxnSpPr>
        <p:spPr>
          <a:xfrm rot="-5400000" flipH="1">
            <a:off x="1249950" y="3677825"/>
            <a:ext cx="210600" cy="600"/>
          </a:xfrm>
          <a:prstGeom prst="bentConnector3">
            <a:avLst>
              <a:gd name="adj1" fmla="val 5002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1" name="Google Shape;1031;p41"/>
          <p:cNvCxnSpPr>
            <a:endCxn id="1022" idx="0"/>
          </p:cNvCxnSpPr>
          <p:nvPr/>
        </p:nvCxnSpPr>
        <p:spPr>
          <a:xfrm rot="-5400000" flipH="1">
            <a:off x="4464600" y="3677913"/>
            <a:ext cx="2106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2" name="Google Shape;1032;p41"/>
          <p:cNvCxnSpPr>
            <a:endCxn id="1027" idx="0"/>
          </p:cNvCxnSpPr>
          <p:nvPr/>
        </p:nvCxnSpPr>
        <p:spPr>
          <a:xfrm rot="-5400000" flipH="1">
            <a:off x="7679850" y="3677913"/>
            <a:ext cx="2106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4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Root Cause Analysis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38" name="Google Shape;1038;p42"/>
          <p:cNvSpPr txBox="1"/>
          <p:nvPr/>
        </p:nvSpPr>
        <p:spPr>
          <a:xfrm>
            <a:off x="1857475" y="1431013"/>
            <a:ext cx="25875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Technical barrier</a:t>
            </a:r>
            <a:endParaRPr sz="180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39" name="Google Shape;1039;p42"/>
          <p:cNvSpPr/>
          <p:nvPr/>
        </p:nvSpPr>
        <p:spPr>
          <a:xfrm>
            <a:off x="1957145" y="1893448"/>
            <a:ext cx="2452289" cy="211"/>
          </a:xfrm>
          <a:custGeom>
            <a:avLst/>
            <a:gdLst/>
            <a:ahLst/>
            <a:cxnLst/>
            <a:rect l="l" t="t" r="r" b="b"/>
            <a:pathLst>
              <a:path w="7634" h="1" fill="none" extrusionOk="0">
                <a:moveTo>
                  <a:pt x="0" y="1"/>
                </a:moveTo>
                <a:lnTo>
                  <a:pt x="7633" y="1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42"/>
          <p:cNvSpPr txBox="1"/>
          <p:nvPr/>
        </p:nvSpPr>
        <p:spPr>
          <a:xfrm>
            <a:off x="695551" y="1834500"/>
            <a:ext cx="7884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25%</a:t>
            </a:r>
            <a:endParaRPr sz="24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41" name="Google Shape;1041;p42"/>
          <p:cNvSpPr txBox="1"/>
          <p:nvPr/>
        </p:nvSpPr>
        <p:spPr>
          <a:xfrm>
            <a:off x="1857468" y="2028979"/>
            <a:ext cx="25875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actually a cold place. This planet is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2" name="Google Shape;1042;p42"/>
          <p:cNvSpPr/>
          <p:nvPr/>
        </p:nvSpPr>
        <p:spPr>
          <a:xfrm>
            <a:off x="505650" y="1372825"/>
            <a:ext cx="1168200" cy="1168200"/>
          </a:xfrm>
          <a:prstGeom prst="donut">
            <a:avLst>
              <a:gd name="adj" fmla="val 11964"/>
            </a:avLst>
          </a:prstGeom>
          <a:solidFill>
            <a:srgbClr val="E6E6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42"/>
          <p:cNvSpPr/>
          <p:nvPr/>
        </p:nvSpPr>
        <p:spPr>
          <a:xfrm>
            <a:off x="505650" y="1372825"/>
            <a:ext cx="1168200" cy="1168200"/>
          </a:xfrm>
          <a:prstGeom prst="blockArc">
            <a:avLst>
              <a:gd name="adj1" fmla="val 16239071"/>
              <a:gd name="adj2" fmla="val 96918"/>
              <a:gd name="adj3" fmla="val 1211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42"/>
          <p:cNvSpPr/>
          <p:nvPr/>
        </p:nvSpPr>
        <p:spPr>
          <a:xfrm>
            <a:off x="4765235" y="1372825"/>
            <a:ext cx="1168200" cy="1168200"/>
          </a:xfrm>
          <a:prstGeom prst="donut">
            <a:avLst>
              <a:gd name="adj" fmla="val 11964"/>
            </a:avLst>
          </a:prstGeom>
          <a:solidFill>
            <a:srgbClr val="E6E6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42"/>
          <p:cNvSpPr/>
          <p:nvPr/>
        </p:nvSpPr>
        <p:spPr>
          <a:xfrm>
            <a:off x="4765235" y="1372825"/>
            <a:ext cx="1168200" cy="1168200"/>
          </a:xfrm>
          <a:prstGeom prst="blockArc">
            <a:avLst>
              <a:gd name="adj1" fmla="val 10791335"/>
              <a:gd name="adj2" fmla="val 16205811"/>
              <a:gd name="adj3" fmla="val 1190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42"/>
          <p:cNvSpPr/>
          <p:nvPr/>
        </p:nvSpPr>
        <p:spPr>
          <a:xfrm>
            <a:off x="505650" y="3100265"/>
            <a:ext cx="1168200" cy="1168200"/>
          </a:xfrm>
          <a:prstGeom prst="donut">
            <a:avLst>
              <a:gd name="adj" fmla="val 11964"/>
            </a:avLst>
          </a:prstGeom>
          <a:solidFill>
            <a:srgbClr val="E6E6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42"/>
          <p:cNvSpPr/>
          <p:nvPr/>
        </p:nvSpPr>
        <p:spPr>
          <a:xfrm>
            <a:off x="505650" y="3100265"/>
            <a:ext cx="1168200" cy="1168200"/>
          </a:xfrm>
          <a:prstGeom prst="blockArc">
            <a:avLst>
              <a:gd name="adj1" fmla="val 6805655"/>
              <a:gd name="adj2" fmla="val 16215121"/>
              <a:gd name="adj3" fmla="val 12223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42"/>
          <p:cNvSpPr/>
          <p:nvPr/>
        </p:nvSpPr>
        <p:spPr>
          <a:xfrm>
            <a:off x="4765235" y="3100265"/>
            <a:ext cx="1168200" cy="1168200"/>
          </a:xfrm>
          <a:prstGeom prst="donut">
            <a:avLst>
              <a:gd name="adj" fmla="val 11964"/>
            </a:avLst>
          </a:prstGeom>
          <a:solidFill>
            <a:srgbClr val="E6E6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42"/>
          <p:cNvSpPr/>
          <p:nvPr/>
        </p:nvSpPr>
        <p:spPr>
          <a:xfrm>
            <a:off x="4765235" y="3100265"/>
            <a:ext cx="1168200" cy="1168200"/>
          </a:xfrm>
          <a:prstGeom prst="blockArc">
            <a:avLst>
              <a:gd name="adj1" fmla="val 10645134"/>
              <a:gd name="adj2" fmla="val 15004407"/>
              <a:gd name="adj3" fmla="val 11861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42"/>
          <p:cNvSpPr/>
          <p:nvPr/>
        </p:nvSpPr>
        <p:spPr>
          <a:xfrm>
            <a:off x="6150540" y="1893448"/>
            <a:ext cx="2452289" cy="211"/>
          </a:xfrm>
          <a:custGeom>
            <a:avLst/>
            <a:gdLst/>
            <a:ahLst/>
            <a:cxnLst/>
            <a:rect l="l" t="t" r="r" b="b"/>
            <a:pathLst>
              <a:path w="7634" h="1" fill="none" extrusionOk="0">
                <a:moveTo>
                  <a:pt x="0" y="1"/>
                </a:moveTo>
                <a:lnTo>
                  <a:pt x="7633" y="1"/>
                </a:lnTo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42"/>
          <p:cNvSpPr txBox="1"/>
          <p:nvPr/>
        </p:nvSpPr>
        <p:spPr>
          <a:xfrm>
            <a:off x="4955124" y="1828075"/>
            <a:ext cx="7884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25%</a:t>
            </a:r>
            <a:endParaRPr sz="24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52" name="Google Shape;1052;p42"/>
          <p:cNvSpPr txBox="1"/>
          <p:nvPr/>
        </p:nvSpPr>
        <p:spPr>
          <a:xfrm>
            <a:off x="6050861" y="2028979"/>
            <a:ext cx="25875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a gas giant, the biggest planet in the Solar System and the fourth-brightest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3" name="Google Shape;1053;p42"/>
          <p:cNvSpPr/>
          <p:nvPr/>
        </p:nvSpPr>
        <p:spPr>
          <a:xfrm>
            <a:off x="6150540" y="3759613"/>
            <a:ext cx="2452289" cy="211"/>
          </a:xfrm>
          <a:custGeom>
            <a:avLst/>
            <a:gdLst/>
            <a:ahLst/>
            <a:cxnLst/>
            <a:rect l="l" t="t" r="r" b="b"/>
            <a:pathLst>
              <a:path w="7634" h="1" fill="none" extrusionOk="0">
                <a:moveTo>
                  <a:pt x="0" y="1"/>
                </a:moveTo>
                <a:lnTo>
                  <a:pt x="7633" y="1"/>
                </a:ln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42"/>
          <p:cNvSpPr txBox="1"/>
          <p:nvPr/>
        </p:nvSpPr>
        <p:spPr>
          <a:xfrm>
            <a:off x="4955124" y="3531100"/>
            <a:ext cx="7884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10%</a:t>
            </a:r>
            <a:endParaRPr sz="24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55" name="Google Shape;1055;p42"/>
          <p:cNvSpPr txBox="1"/>
          <p:nvPr/>
        </p:nvSpPr>
        <p:spPr>
          <a:xfrm>
            <a:off x="6050861" y="3905503"/>
            <a:ext cx="25875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is the farthest planet from the Sun and the fourth-largest by diameter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6" name="Google Shape;1056;p42"/>
          <p:cNvSpPr/>
          <p:nvPr/>
        </p:nvSpPr>
        <p:spPr>
          <a:xfrm>
            <a:off x="1957145" y="3753190"/>
            <a:ext cx="2452289" cy="211"/>
          </a:xfrm>
          <a:custGeom>
            <a:avLst/>
            <a:gdLst/>
            <a:ahLst/>
            <a:cxnLst/>
            <a:rect l="l" t="t" r="r" b="b"/>
            <a:pathLst>
              <a:path w="7634" h="1" fill="none" extrusionOk="0">
                <a:moveTo>
                  <a:pt x="0" y="1"/>
                </a:moveTo>
                <a:lnTo>
                  <a:pt x="7633" y="1"/>
                </a:ln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1057" name="Google Shape;1057;p42"/>
          <p:cNvSpPr txBox="1"/>
          <p:nvPr/>
        </p:nvSpPr>
        <p:spPr>
          <a:xfrm>
            <a:off x="695551" y="3531101"/>
            <a:ext cx="7884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40%</a:t>
            </a:r>
            <a:endParaRPr sz="24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58" name="Google Shape;1058;p42"/>
          <p:cNvSpPr txBox="1"/>
          <p:nvPr/>
        </p:nvSpPr>
        <p:spPr>
          <a:xfrm>
            <a:off x="1857468" y="3888721"/>
            <a:ext cx="25875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Sun. It’s terribly hot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9" name="Google Shape;1059;p42"/>
          <p:cNvSpPr txBox="1"/>
          <p:nvPr/>
        </p:nvSpPr>
        <p:spPr>
          <a:xfrm>
            <a:off x="1857475" y="3290300"/>
            <a:ext cx="25875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Legal &amp; regulatory</a:t>
            </a:r>
            <a:endParaRPr sz="18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60" name="Google Shape;1060;p42"/>
          <p:cNvSpPr txBox="1"/>
          <p:nvPr/>
        </p:nvSpPr>
        <p:spPr>
          <a:xfrm>
            <a:off x="6050850" y="1431013"/>
            <a:ext cx="26361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Economic &amp; financial</a:t>
            </a:r>
            <a:endParaRPr sz="18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61" name="Google Shape;1061;p42"/>
          <p:cNvSpPr txBox="1"/>
          <p:nvPr/>
        </p:nvSpPr>
        <p:spPr>
          <a:xfrm>
            <a:off x="6050850" y="3290300"/>
            <a:ext cx="26361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Institutional &amp; organization</a:t>
            </a:r>
            <a:endParaRPr sz="1800">
              <a:solidFill>
                <a:schemeClr val="accent6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62" name="Google Shape;1062;p42"/>
          <p:cNvSpPr txBox="1"/>
          <p:nvPr/>
        </p:nvSpPr>
        <p:spPr>
          <a:xfrm>
            <a:off x="1857475" y="1118863"/>
            <a:ext cx="25875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180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63" name="Google Shape;1063;p42"/>
          <p:cNvSpPr txBox="1"/>
          <p:nvPr/>
        </p:nvSpPr>
        <p:spPr>
          <a:xfrm>
            <a:off x="1857475" y="2928350"/>
            <a:ext cx="25875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18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64" name="Google Shape;1064;p42"/>
          <p:cNvSpPr txBox="1"/>
          <p:nvPr/>
        </p:nvSpPr>
        <p:spPr>
          <a:xfrm>
            <a:off x="6050850" y="1118863"/>
            <a:ext cx="26361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18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65" name="Google Shape;1065;p42"/>
          <p:cNvSpPr txBox="1"/>
          <p:nvPr/>
        </p:nvSpPr>
        <p:spPr>
          <a:xfrm>
            <a:off x="6050850" y="2928350"/>
            <a:ext cx="2636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1800">
              <a:solidFill>
                <a:schemeClr val="accent6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43"/>
          <p:cNvSpPr/>
          <p:nvPr/>
        </p:nvSpPr>
        <p:spPr>
          <a:xfrm rot="10800000">
            <a:off x="5229431" y="1355930"/>
            <a:ext cx="779400" cy="7797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43"/>
          <p:cNvSpPr/>
          <p:nvPr/>
        </p:nvSpPr>
        <p:spPr>
          <a:xfrm rot="10800000">
            <a:off x="7360114" y="1355930"/>
            <a:ext cx="779400" cy="7797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4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Root Cause Analysis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73" name="Google Shape;1073;p43"/>
          <p:cNvSpPr/>
          <p:nvPr/>
        </p:nvSpPr>
        <p:spPr>
          <a:xfrm>
            <a:off x="457200" y="3735949"/>
            <a:ext cx="2092027" cy="779702"/>
          </a:xfrm>
          <a:custGeom>
            <a:avLst/>
            <a:gdLst/>
            <a:ahLst/>
            <a:cxnLst/>
            <a:rect l="l" t="t" r="r" b="b"/>
            <a:pathLst>
              <a:path w="11177" h="3089" extrusionOk="0">
                <a:moveTo>
                  <a:pt x="1" y="0"/>
                </a:moveTo>
                <a:lnTo>
                  <a:pt x="1" y="3088"/>
                </a:lnTo>
                <a:lnTo>
                  <a:pt x="9536" y="3088"/>
                </a:lnTo>
                <a:lnTo>
                  <a:pt x="11177" y="1545"/>
                </a:lnTo>
                <a:lnTo>
                  <a:pt x="95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43"/>
          <p:cNvSpPr/>
          <p:nvPr/>
        </p:nvSpPr>
        <p:spPr>
          <a:xfrm rot="10800000">
            <a:off x="990895" y="1355930"/>
            <a:ext cx="779400" cy="779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75" name="Google Shape;1075;p43"/>
          <p:cNvCxnSpPr>
            <a:stCxn id="1074" idx="0"/>
          </p:cNvCxnSpPr>
          <p:nvPr/>
        </p:nvCxnSpPr>
        <p:spPr>
          <a:xfrm>
            <a:off x="1380595" y="2135630"/>
            <a:ext cx="0" cy="4311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none" w="med" len="med"/>
            <a:tailEnd type="oval" w="med" len="med"/>
          </a:ln>
        </p:spPr>
      </p:cxnSp>
      <p:sp>
        <p:nvSpPr>
          <p:cNvPr id="1076" name="Google Shape;1076;p43"/>
          <p:cNvSpPr txBox="1"/>
          <p:nvPr/>
        </p:nvSpPr>
        <p:spPr>
          <a:xfrm>
            <a:off x="1085936" y="1476380"/>
            <a:ext cx="5895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24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77" name="Google Shape;1077;p43"/>
          <p:cNvSpPr/>
          <p:nvPr/>
        </p:nvSpPr>
        <p:spPr>
          <a:xfrm rot="10800000">
            <a:off x="3107462" y="1355930"/>
            <a:ext cx="779400" cy="7797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43"/>
          <p:cNvSpPr/>
          <p:nvPr/>
        </p:nvSpPr>
        <p:spPr>
          <a:xfrm>
            <a:off x="2503183" y="3735949"/>
            <a:ext cx="2092027" cy="779702"/>
          </a:xfrm>
          <a:custGeom>
            <a:avLst/>
            <a:gdLst/>
            <a:ahLst/>
            <a:cxnLst/>
            <a:rect l="l" t="t" r="r" b="b"/>
            <a:pathLst>
              <a:path w="11177" h="3089" extrusionOk="0">
                <a:moveTo>
                  <a:pt x="0" y="0"/>
                </a:moveTo>
                <a:lnTo>
                  <a:pt x="1641" y="1545"/>
                </a:lnTo>
                <a:lnTo>
                  <a:pt x="0" y="3088"/>
                </a:lnTo>
                <a:lnTo>
                  <a:pt x="9535" y="3088"/>
                </a:lnTo>
                <a:lnTo>
                  <a:pt x="11177" y="1545"/>
                </a:lnTo>
                <a:lnTo>
                  <a:pt x="95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43"/>
          <p:cNvSpPr txBox="1"/>
          <p:nvPr/>
        </p:nvSpPr>
        <p:spPr>
          <a:xfrm>
            <a:off x="3202407" y="1476791"/>
            <a:ext cx="5895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24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080" name="Google Shape;1080;p43"/>
          <p:cNvCxnSpPr>
            <a:stCxn id="1077" idx="0"/>
          </p:cNvCxnSpPr>
          <p:nvPr/>
        </p:nvCxnSpPr>
        <p:spPr>
          <a:xfrm>
            <a:off x="3497162" y="2135630"/>
            <a:ext cx="0" cy="4311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oval" w="med" len="med"/>
          </a:ln>
        </p:spPr>
      </p:cxnSp>
      <p:sp>
        <p:nvSpPr>
          <p:cNvPr id="1081" name="Google Shape;1081;p43"/>
          <p:cNvSpPr/>
          <p:nvPr/>
        </p:nvSpPr>
        <p:spPr>
          <a:xfrm>
            <a:off x="4548978" y="3735949"/>
            <a:ext cx="2092027" cy="779702"/>
          </a:xfrm>
          <a:custGeom>
            <a:avLst/>
            <a:gdLst/>
            <a:ahLst/>
            <a:cxnLst/>
            <a:rect l="l" t="t" r="r" b="b"/>
            <a:pathLst>
              <a:path w="11177" h="3089" extrusionOk="0">
                <a:moveTo>
                  <a:pt x="0" y="0"/>
                </a:moveTo>
                <a:lnTo>
                  <a:pt x="1641" y="1545"/>
                </a:lnTo>
                <a:lnTo>
                  <a:pt x="0" y="3088"/>
                </a:lnTo>
                <a:lnTo>
                  <a:pt x="9536" y="3088"/>
                </a:lnTo>
                <a:lnTo>
                  <a:pt x="11176" y="1545"/>
                </a:lnTo>
                <a:lnTo>
                  <a:pt x="953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43"/>
          <p:cNvSpPr txBox="1"/>
          <p:nvPr/>
        </p:nvSpPr>
        <p:spPr>
          <a:xfrm>
            <a:off x="5324376" y="1476791"/>
            <a:ext cx="5895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24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083" name="Google Shape;1083;p43"/>
          <p:cNvCxnSpPr>
            <a:stCxn id="1070" idx="0"/>
          </p:cNvCxnSpPr>
          <p:nvPr/>
        </p:nvCxnSpPr>
        <p:spPr>
          <a:xfrm>
            <a:off x="5619131" y="2135630"/>
            <a:ext cx="0" cy="4311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dash"/>
            <a:round/>
            <a:headEnd type="none" w="med" len="med"/>
            <a:tailEnd type="oval" w="med" len="med"/>
          </a:ln>
        </p:spPr>
      </p:cxnSp>
      <p:sp>
        <p:nvSpPr>
          <p:cNvPr id="1084" name="Google Shape;1084;p43"/>
          <p:cNvSpPr/>
          <p:nvPr/>
        </p:nvSpPr>
        <p:spPr>
          <a:xfrm>
            <a:off x="6594773" y="3735949"/>
            <a:ext cx="2092027" cy="779702"/>
          </a:xfrm>
          <a:custGeom>
            <a:avLst/>
            <a:gdLst/>
            <a:ahLst/>
            <a:cxnLst/>
            <a:rect l="l" t="t" r="r" b="b"/>
            <a:pathLst>
              <a:path w="11177" h="3089" extrusionOk="0">
                <a:moveTo>
                  <a:pt x="0" y="0"/>
                </a:moveTo>
                <a:lnTo>
                  <a:pt x="1641" y="1545"/>
                </a:lnTo>
                <a:lnTo>
                  <a:pt x="0" y="3088"/>
                </a:lnTo>
                <a:lnTo>
                  <a:pt x="11176" y="3088"/>
                </a:lnTo>
                <a:lnTo>
                  <a:pt x="11176" y="1545"/>
                </a:lnTo>
                <a:lnTo>
                  <a:pt x="1117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43"/>
          <p:cNvSpPr txBox="1"/>
          <p:nvPr/>
        </p:nvSpPr>
        <p:spPr>
          <a:xfrm>
            <a:off x="7455059" y="1476791"/>
            <a:ext cx="5895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sz="24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086" name="Google Shape;1086;p43"/>
          <p:cNvCxnSpPr>
            <a:stCxn id="1071" idx="0"/>
          </p:cNvCxnSpPr>
          <p:nvPr/>
        </p:nvCxnSpPr>
        <p:spPr>
          <a:xfrm>
            <a:off x="7749814" y="2135630"/>
            <a:ext cx="0" cy="4311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ash"/>
            <a:round/>
            <a:headEnd type="none" w="med" len="med"/>
            <a:tailEnd type="oval" w="med" len="med"/>
          </a:ln>
        </p:spPr>
      </p:cxnSp>
      <p:sp>
        <p:nvSpPr>
          <p:cNvPr id="1087" name="Google Shape;1087;p43"/>
          <p:cNvSpPr txBox="1"/>
          <p:nvPr/>
        </p:nvSpPr>
        <p:spPr>
          <a:xfrm>
            <a:off x="809900" y="3813532"/>
            <a:ext cx="11415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Technical barrier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88" name="Google Shape;1088;p43"/>
          <p:cNvSpPr txBox="1"/>
          <p:nvPr/>
        </p:nvSpPr>
        <p:spPr>
          <a:xfrm>
            <a:off x="4826083" y="2686871"/>
            <a:ext cx="15378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Saturn, the ringed one, is composed mostly of hydrogen and helium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9" name="Google Shape;1089;p43"/>
          <p:cNvSpPr txBox="1"/>
          <p:nvPr/>
        </p:nvSpPr>
        <p:spPr>
          <a:xfrm>
            <a:off x="2718905" y="2686871"/>
            <a:ext cx="15378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0" name="Google Shape;1090;p43"/>
          <p:cNvSpPr txBox="1"/>
          <p:nvPr/>
        </p:nvSpPr>
        <p:spPr>
          <a:xfrm>
            <a:off x="6962950" y="2686871"/>
            <a:ext cx="15378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is the farthest planet from the Sun and the fourth-largest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1" name="Google Shape;1091;p43"/>
          <p:cNvSpPr txBox="1"/>
          <p:nvPr/>
        </p:nvSpPr>
        <p:spPr>
          <a:xfrm>
            <a:off x="611750" y="2686871"/>
            <a:ext cx="15378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2" name="Google Shape;1092;p43"/>
          <p:cNvSpPr txBox="1"/>
          <p:nvPr/>
        </p:nvSpPr>
        <p:spPr>
          <a:xfrm>
            <a:off x="2917055" y="3813532"/>
            <a:ext cx="11415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Economic &amp; financial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93" name="Google Shape;1093;p43"/>
          <p:cNvSpPr txBox="1"/>
          <p:nvPr/>
        </p:nvSpPr>
        <p:spPr>
          <a:xfrm>
            <a:off x="5024233" y="3813532"/>
            <a:ext cx="11415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Legal &amp; regulatory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94" name="Google Shape;1094;p43"/>
          <p:cNvSpPr txBox="1"/>
          <p:nvPr/>
        </p:nvSpPr>
        <p:spPr>
          <a:xfrm>
            <a:off x="6933250" y="3813523"/>
            <a:ext cx="15972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Institutional &amp; organization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4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Root Cause Analysis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00" name="Google Shape;1100;p44"/>
          <p:cNvSpPr/>
          <p:nvPr/>
        </p:nvSpPr>
        <p:spPr>
          <a:xfrm>
            <a:off x="2985247" y="1809840"/>
            <a:ext cx="26025" cy="27312"/>
          </a:xfrm>
          <a:custGeom>
            <a:avLst/>
            <a:gdLst/>
            <a:ahLst/>
            <a:cxnLst/>
            <a:rect l="l" t="t" r="r" b="b"/>
            <a:pathLst>
              <a:path w="364" h="382" extrusionOk="0">
                <a:moveTo>
                  <a:pt x="364" y="0"/>
                </a:moveTo>
                <a:lnTo>
                  <a:pt x="364" y="0"/>
                </a:lnTo>
                <a:cubicBezTo>
                  <a:pt x="266" y="87"/>
                  <a:pt x="166" y="172"/>
                  <a:pt x="63" y="252"/>
                </a:cubicBezTo>
                <a:cubicBezTo>
                  <a:pt x="19" y="286"/>
                  <a:pt x="1" y="334"/>
                  <a:pt x="2" y="382"/>
                </a:cubicBezTo>
                <a:cubicBezTo>
                  <a:pt x="129" y="260"/>
                  <a:pt x="249" y="132"/>
                  <a:pt x="364" y="0"/>
                </a:cubicBezTo>
                <a:close/>
              </a:path>
            </a:pathLst>
          </a:custGeom>
          <a:solidFill>
            <a:srgbClr val="70C2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44"/>
          <p:cNvSpPr/>
          <p:nvPr/>
        </p:nvSpPr>
        <p:spPr>
          <a:xfrm>
            <a:off x="2009474" y="3405410"/>
            <a:ext cx="5125084" cy="969935"/>
          </a:xfrm>
          <a:custGeom>
            <a:avLst/>
            <a:gdLst/>
            <a:ahLst/>
            <a:cxnLst/>
            <a:rect l="l" t="t" r="r" b="b"/>
            <a:pathLst>
              <a:path w="71682" h="13566" extrusionOk="0">
                <a:moveTo>
                  <a:pt x="3422" y="0"/>
                </a:moveTo>
                <a:cubicBezTo>
                  <a:pt x="1536" y="0"/>
                  <a:pt x="1" y="1535"/>
                  <a:pt x="1" y="3422"/>
                </a:cubicBezTo>
                <a:cubicBezTo>
                  <a:pt x="1" y="5309"/>
                  <a:pt x="1536" y="6844"/>
                  <a:pt x="3422" y="6844"/>
                </a:cubicBezTo>
                <a:lnTo>
                  <a:pt x="68260" y="6844"/>
                </a:lnTo>
                <a:cubicBezTo>
                  <a:pt x="70079" y="6844"/>
                  <a:pt x="71560" y="8324"/>
                  <a:pt x="71560" y="10144"/>
                </a:cubicBezTo>
                <a:cubicBezTo>
                  <a:pt x="71560" y="11964"/>
                  <a:pt x="70079" y="13444"/>
                  <a:pt x="68260" y="13444"/>
                </a:cubicBezTo>
                <a:lnTo>
                  <a:pt x="66842" y="13444"/>
                </a:lnTo>
                <a:cubicBezTo>
                  <a:pt x="66808" y="13444"/>
                  <a:pt x="66780" y="13471"/>
                  <a:pt x="66780" y="13505"/>
                </a:cubicBezTo>
                <a:cubicBezTo>
                  <a:pt x="66780" y="13538"/>
                  <a:pt x="66808" y="13565"/>
                  <a:pt x="66842" y="13565"/>
                </a:cubicBezTo>
                <a:lnTo>
                  <a:pt x="68260" y="13565"/>
                </a:lnTo>
                <a:cubicBezTo>
                  <a:pt x="70146" y="13565"/>
                  <a:pt x="71681" y="12030"/>
                  <a:pt x="71681" y="10144"/>
                </a:cubicBezTo>
                <a:cubicBezTo>
                  <a:pt x="71681" y="8258"/>
                  <a:pt x="70146" y="6723"/>
                  <a:pt x="68260" y="6723"/>
                </a:cubicBezTo>
                <a:lnTo>
                  <a:pt x="3422" y="6723"/>
                </a:lnTo>
                <a:cubicBezTo>
                  <a:pt x="1603" y="6723"/>
                  <a:pt x="122" y="5242"/>
                  <a:pt x="122" y="3422"/>
                </a:cubicBezTo>
                <a:cubicBezTo>
                  <a:pt x="122" y="1603"/>
                  <a:pt x="1603" y="122"/>
                  <a:pt x="3422" y="122"/>
                </a:cubicBezTo>
                <a:lnTo>
                  <a:pt x="4963" y="122"/>
                </a:lnTo>
                <a:cubicBezTo>
                  <a:pt x="4996" y="122"/>
                  <a:pt x="5023" y="95"/>
                  <a:pt x="5023" y="61"/>
                </a:cubicBezTo>
                <a:cubicBezTo>
                  <a:pt x="5023" y="27"/>
                  <a:pt x="4996" y="0"/>
                  <a:pt x="49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44"/>
          <p:cNvSpPr/>
          <p:nvPr/>
        </p:nvSpPr>
        <p:spPr>
          <a:xfrm>
            <a:off x="2364236" y="3049504"/>
            <a:ext cx="721338" cy="721338"/>
          </a:xfrm>
          <a:custGeom>
            <a:avLst/>
            <a:gdLst/>
            <a:ahLst/>
            <a:cxnLst/>
            <a:rect l="l" t="t" r="r" b="b"/>
            <a:pathLst>
              <a:path w="10089" h="10089" extrusionOk="0">
                <a:moveTo>
                  <a:pt x="5045" y="1"/>
                </a:moveTo>
                <a:cubicBezTo>
                  <a:pt x="2259" y="1"/>
                  <a:pt x="1" y="2259"/>
                  <a:pt x="1" y="5045"/>
                </a:cubicBezTo>
                <a:cubicBezTo>
                  <a:pt x="1" y="7830"/>
                  <a:pt x="2259" y="10089"/>
                  <a:pt x="5045" y="10089"/>
                </a:cubicBezTo>
                <a:cubicBezTo>
                  <a:pt x="7830" y="10089"/>
                  <a:pt x="10089" y="7830"/>
                  <a:pt x="10089" y="5045"/>
                </a:cubicBezTo>
                <a:cubicBezTo>
                  <a:pt x="10089" y="2259"/>
                  <a:pt x="7830" y="1"/>
                  <a:pt x="504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44"/>
          <p:cNvSpPr/>
          <p:nvPr/>
        </p:nvSpPr>
        <p:spPr>
          <a:xfrm>
            <a:off x="2442023" y="3127291"/>
            <a:ext cx="565760" cy="565760"/>
          </a:xfrm>
          <a:custGeom>
            <a:avLst/>
            <a:gdLst/>
            <a:ahLst/>
            <a:cxnLst/>
            <a:rect l="l" t="t" r="r" b="b"/>
            <a:pathLst>
              <a:path w="7913" h="7913" extrusionOk="0">
                <a:moveTo>
                  <a:pt x="3957" y="1"/>
                </a:moveTo>
                <a:cubicBezTo>
                  <a:pt x="1771" y="1"/>
                  <a:pt x="1" y="1772"/>
                  <a:pt x="1" y="3957"/>
                </a:cubicBezTo>
                <a:cubicBezTo>
                  <a:pt x="1" y="6141"/>
                  <a:pt x="1771" y="7913"/>
                  <a:pt x="3957" y="7913"/>
                </a:cubicBezTo>
                <a:cubicBezTo>
                  <a:pt x="6141" y="7913"/>
                  <a:pt x="7913" y="6141"/>
                  <a:pt x="7913" y="3957"/>
                </a:cubicBezTo>
                <a:cubicBezTo>
                  <a:pt x="7913" y="1772"/>
                  <a:pt x="6141" y="1"/>
                  <a:pt x="395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44"/>
          <p:cNvSpPr/>
          <p:nvPr/>
        </p:nvSpPr>
        <p:spPr>
          <a:xfrm>
            <a:off x="2981100" y="3049504"/>
            <a:ext cx="3816537" cy="721338"/>
          </a:xfrm>
          <a:custGeom>
            <a:avLst/>
            <a:gdLst/>
            <a:ahLst/>
            <a:cxnLst/>
            <a:rect l="l" t="t" r="r" b="b"/>
            <a:pathLst>
              <a:path w="53380" h="10089" extrusionOk="0">
                <a:moveTo>
                  <a:pt x="224" y="1"/>
                </a:moveTo>
                <a:cubicBezTo>
                  <a:pt x="71" y="1"/>
                  <a:pt x="1" y="194"/>
                  <a:pt x="121" y="289"/>
                </a:cubicBezTo>
                <a:cubicBezTo>
                  <a:pt x="1536" y="1392"/>
                  <a:pt x="2447" y="3112"/>
                  <a:pt x="2447" y="5045"/>
                </a:cubicBezTo>
                <a:cubicBezTo>
                  <a:pt x="2447" y="6978"/>
                  <a:pt x="1536" y="8698"/>
                  <a:pt x="121" y="9801"/>
                </a:cubicBezTo>
                <a:cubicBezTo>
                  <a:pt x="1" y="9895"/>
                  <a:pt x="71" y="10089"/>
                  <a:pt x="224" y="10089"/>
                </a:cubicBezTo>
                <a:lnTo>
                  <a:pt x="48335" y="10089"/>
                </a:lnTo>
                <a:cubicBezTo>
                  <a:pt x="51121" y="10089"/>
                  <a:pt x="53379" y="7830"/>
                  <a:pt x="53379" y="5045"/>
                </a:cubicBezTo>
                <a:cubicBezTo>
                  <a:pt x="53379" y="2259"/>
                  <a:pt x="51121" y="1"/>
                  <a:pt x="4833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44"/>
          <p:cNvSpPr/>
          <p:nvPr/>
        </p:nvSpPr>
        <p:spPr>
          <a:xfrm>
            <a:off x="2985247" y="3732145"/>
            <a:ext cx="26025" cy="27312"/>
          </a:xfrm>
          <a:custGeom>
            <a:avLst/>
            <a:gdLst/>
            <a:ahLst/>
            <a:cxnLst/>
            <a:rect l="l" t="t" r="r" b="b"/>
            <a:pathLst>
              <a:path w="364" h="382" extrusionOk="0">
                <a:moveTo>
                  <a:pt x="364" y="0"/>
                </a:moveTo>
                <a:lnTo>
                  <a:pt x="364" y="0"/>
                </a:lnTo>
                <a:cubicBezTo>
                  <a:pt x="266" y="88"/>
                  <a:pt x="166" y="172"/>
                  <a:pt x="63" y="253"/>
                </a:cubicBezTo>
                <a:cubicBezTo>
                  <a:pt x="19" y="287"/>
                  <a:pt x="1" y="335"/>
                  <a:pt x="2" y="382"/>
                </a:cubicBezTo>
                <a:cubicBezTo>
                  <a:pt x="129" y="261"/>
                  <a:pt x="249" y="132"/>
                  <a:pt x="364" y="0"/>
                </a:cubicBezTo>
                <a:close/>
              </a:path>
            </a:pathLst>
          </a:custGeom>
          <a:solidFill>
            <a:srgbClr val="70C2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44"/>
          <p:cNvSpPr/>
          <p:nvPr/>
        </p:nvSpPr>
        <p:spPr>
          <a:xfrm>
            <a:off x="4359461" y="3181349"/>
            <a:ext cx="8723" cy="457727"/>
          </a:xfrm>
          <a:custGeom>
            <a:avLst/>
            <a:gdLst/>
            <a:ahLst/>
            <a:cxnLst/>
            <a:rect l="l" t="t" r="r" b="b"/>
            <a:pathLst>
              <a:path w="122" h="6402" extrusionOk="0">
                <a:moveTo>
                  <a:pt x="61" y="1"/>
                </a:moveTo>
                <a:cubicBezTo>
                  <a:pt x="27" y="1"/>
                  <a:pt x="0" y="28"/>
                  <a:pt x="0" y="62"/>
                </a:cubicBezTo>
                <a:lnTo>
                  <a:pt x="0" y="6342"/>
                </a:lnTo>
                <a:cubicBezTo>
                  <a:pt x="0" y="6375"/>
                  <a:pt x="27" y="6402"/>
                  <a:pt x="61" y="6402"/>
                </a:cubicBezTo>
                <a:cubicBezTo>
                  <a:pt x="94" y="6402"/>
                  <a:pt x="122" y="6375"/>
                  <a:pt x="122" y="6342"/>
                </a:cubicBezTo>
                <a:lnTo>
                  <a:pt x="122" y="62"/>
                </a:lnTo>
                <a:cubicBezTo>
                  <a:pt x="122" y="28"/>
                  <a:pt x="94" y="1"/>
                  <a:pt x="61" y="1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44"/>
          <p:cNvSpPr/>
          <p:nvPr/>
        </p:nvSpPr>
        <p:spPr>
          <a:xfrm>
            <a:off x="2355156" y="4010692"/>
            <a:ext cx="3816465" cy="721338"/>
          </a:xfrm>
          <a:custGeom>
            <a:avLst/>
            <a:gdLst/>
            <a:ahLst/>
            <a:cxnLst/>
            <a:rect l="l" t="t" r="r" b="b"/>
            <a:pathLst>
              <a:path w="53379" h="10089" extrusionOk="0">
                <a:moveTo>
                  <a:pt x="5044" y="0"/>
                </a:moveTo>
                <a:cubicBezTo>
                  <a:pt x="2258" y="0"/>
                  <a:pt x="0" y="2258"/>
                  <a:pt x="0" y="5044"/>
                </a:cubicBezTo>
                <a:cubicBezTo>
                  <a:pt x="0" y="7831"/>
                  <a:pt x="2258" y="10089"/>
                  <a:pt x="5044" y="10089"/>
                </a:cubicBezTo>
                <a:lnTo>
                  <a:pt x="53156" y="10089"/>
                </a:lnTo>
                <a:cubicBezTo>
                  <a:pt x="53308" y="10089"/>
                  <a:pt x="53378" y="9895"/>
                  <a:pt x="53258" y="9800"/>
                </a:cubicBezTo>
                <a:cubicBezTo>
                  <a:pt x="51843" y="8698"/>
                  <a:pt x="50933" y="6978"/>
                  <a:pt x="50933" y="5044"/>
                </a:cubicBezTo>
                <a:cubicBezTo>
                  <a:pt x="50933" y="3111"/>
                  <a:pt x="51843" y="1391"/>
                  <a:pt x="53258" y="288"/>
                </a:cubicBezTo>
                <a:cubicBezTo>
                  <a:pt x="53378" y="194"/>
                  <a:pt x="53308" y="0"/>
                  <a:pt x="5315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44"/>
          <p:cNvSpPr/>
          <p:nvPr/>
        </p:nvSpPr>
        <p:spPr>
          <a:xfrm>
            <a:off x="6067067" y="4010692"/>
            <a:ext cx="721338" cy="721338"/>
          </a:xfrm>
          <a:custGeom>
            <a:avLst/>
            <a:gdLst/>
            <a:ahLst/>
            <a:cxnLst/>
            <a:rect l="l" t="t" r="r" b="b"/>
            <a:pathLst>
              <a:path w="10089" h="10089" extrusionOk="0">
                <a:moveTo>
                  <a:pt x="5044" y="0"/>
                </a:moveTo>
                <a:cubicBezTo>
                  <a:pt x="2259" y="0"/>
                  <a:pt x="0" y="2258"/>
                  <a:pt x="0" y="5044"/>
                </a:cubicBezTo>
                <a:cubicBezTo>
                  <a:pt x="0" y="7830"/>
                  <a:pt x="2259" y="10089"/>
                  <a:pt x="5044" y="10089"/>
                </a:cubicBezTo>
                <a:cubicBezTo>
                  <a:pt x="7831" y="10089"/>
                  <a:pt x="10089" y="7830"/>
                  <a:pt x="10089" y="5044"/>
                </a:cubicBezTo>
                <a:cubicBezTo>
                  <a:pt x="10089" y="2258"/>
                  <a:pt x="7831" y="0"/>
                  <a:pt x="50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p44"/>
          <p:cNvSpPr/>
          <p:nvPr/>
        </p:nvSpPr>
        <p:spPr>
          <a:xfrm>
            <a:off x="6144855" y="4088480"/>
            <a:ext cx="565760" cy="565760"/>
          </a:xfrm>
          <a:custGeom>
            <a:avLst/>
            <a:gdLst/>
            <a:ahLst/>
            <a:cxnLst/>
            <a:rect l="l" t="t" r="r" b="b"/>
            <a:pathLst>
              <a:path w="7913" h="7913" extrusionOk="0">
                <a:moveTo>
                  <a:pt x="3956" y="0"/>
                </a:moveTo>
                <a:cubicBezTo>
                  <a:pt x="1772" y="0"/>
                  <a:pt x="0" y="1772"/>
                  <a:pt x="0" y="3956"/>
                </a:cubicBezTo>
                <a:cubicBezTo>
                  <a:pt x="0" y="6141"/>
                  <a:pt x="1772" y="7913"/>
                  <a:pt x="3956" y="7913"/>
                </a:cubicBezTo>
                <a:cubicBezTo>
                  <a:pt x="6141" y="7913"/>
                  <a:pt x="7913" y="6141"/>
                  <a:pt x="7913" y="3956"/>
                </a:cubicBezTo>
                <a:cubicBezTo>
                  <a:pt x="7913" y="1772"/>
                  <a:pt x="6141" y="0"/>
                  <a:pt x="395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44"/>
          <p:cNvSpPr/>
          <p:nvPr/>
        </p:nvSpPr>
        <p:spPr>
          <a:xfrm>
            <a:off x="4756036" y="4173818"/>
            <a:ext cx="8794" cy="457798"/>
          </a:xfrm>
          <a:custGeom>
            <a:avLst/>
            <a:gdLst/>
            <a:ahLst/>
            <a:cxnLst/>
            <a:rect l="l" t="t" r="r" b="b"/>
            <a:pathLst>
              <a:path w="123" h="6403" extrusionOk="0">
                <a:moveTo>
                  <a:pt x="61" y="0"/>
                </a:moveTo>
                <a:cubicBezTo>
                  <a:pt x="28" y="0"/>
                  <a:pt x="1" y="28"/>
                  <a:pt x="1" y="62"/>
                </a:cubicBezTo>
                <a:lnTo>
                  <a:pt x="1" y="6341"/>
                </a:lnTo>
                <a:cubicBezTo>
                  <a:pt x="1" y="6374"/>
                  <a:pt x="28" y="6402"/>
                  <a:pt x="61" y="6402"/>
                </a:cubicBezTo>
                <a:cubicBezTo>
                  <a:pt x="95" y="6402"/>
                  <a:pt x="122" y="6374"/>
                  <a:pt x="122" y="6341"/>
                </a:cubicBezTo>
                <a:lnTo>
                  <a:pt x="122" y="62"/>
                </a:lnTo>
                <a:cubicBezTo>
                  <a:pt x="122" y="28"/>
                  <a:pt x="95" y="0"/>
                  <a:pt x="61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44"/>
          <p:cNvSpPr/>
          <p:nvPr/>
        </p:nvSpPr>
        <p:spPr>
          <a:xfrm>
            <a:off x="6067067" y="2088316"/>
            <a:ext cx="721338" cy="721410"/>
          </a:xfrm>
          <a:custGeom>
            <a:avLst/>
            <a:gdLst/>
            <a:ahLst/>
            <a:cxnLst/>
            <a:rect l="l" t="t" r="r" b="b"/>
            <a:pathLst>
              <a:path w="10089" h="10090" extrusionOk="0">
                <a:moveTo>
                  <a:pt x="5044" y="1"/>
                </a:moveTo>
                <a:cubicBezTo>
                  <a:pt x="2259" y="1"/>
                  <a:pt x="0" y="2259"/>
                  <a:pt x="0" y="5045"/>
                </a:cubicBezTo>
                <a:cubicBezTo>
                  <a:pt x="0" y="7830"/>
                  <a:pt x="2259" y="10089"/>
                  <a:pt x="5044" y="10089"/>
                </a:cubicBezTo>
                <a:cubicBezTo>
                  <a:pt x="7831" y="10089"/>
                  <a:pt x="10089" y="7830"/>
                  <a:pt x="10089" y="5045"/>
                </a:cubicBezTo>
                <a:cubicBezTo>
                  <a:pt x="10089" y="2259"/>
                  <a:pt x="7831" y="1"/>
                  <a:pt x="504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44"/>
          <p:cNvSpPr/>
          <p:nvPr/>
        </p:nvSpPr>
        <p:spPr>
          <a:xfrm>
            <a:off x="6144855" y="2166103"/>
            <a:ext cx="565760" cy="565831"/>
          </a:xfrm>
          <a:custGeom>
            <a:avLst/>
            <a:gdLst/>
            <a:ahLst/>
            <a:cxnLst/>
            <a:rect l="l" t="t" r="r" b="b"/>
            <a:pathLst>
              <a:path w="7913" h="7914" extrusionOk="0">
                <a:moveTo>
                  <a:pt x="3956" y="1"/>
                </a:moveTo>
                <a:cubicBezTo>
                  <a:pt x="1772" y="1"/>
                  <a:pt x="0" y="1772"/>
                  <a:pt x="0" y="3957"/>
                </a:cubicBezTo>
                <a:cubicBezTo>
                  <a:pt x="0" y="6142"/>
                  <a:pt x="1772" y="7913"/>
                  <a:pt x="3956" y="7913"/>
                </a:cubicBezTo>
                <a:cubicBezTo>
                  <a:pt x="6141" y="7913"/>
                  <a:pt x="7913" y="6142"/>
                  <a:pt x="7913" y="3957"/>
                </a:cubicBezTo>
                <a:cubicBezTo>
                  <a:pt x="7913" y="1772"/>
                  <a:pt x="6141" y="1"/>
                  <a:pt x="395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44"/>
          <p:cNvSpPr/>
          <p:nvPr/>
        </p:nvSpPr>
        <p:spPr>
          <a:xfrm>
            <a:off x="2009474" y="2444579"/>
            <a:ext cx="5125084" cy="970007"/>
          </a:xfrm>
          <a:custGeom>
            <a:avLst/>
            <a:gdLst/>
            <a:ahLst/>
            <a:cxnLst/>
            <a:rect l="l" t="t" r="r" b="b"/>
            <a:pathLst>
              <a:path w="71682" h="13567" extrusionOk="0">
                <a:moveTo>
                  <a:pt x="3422" y="1"/>
                </a:moveTo>
                <a:cubicBezTo>
                  <a:pt x="1536" y="1"/>
                  <a:pt x="1" y="1536"/>
                  <a:pt x="1" y="3423"/>
                </a:cubicBezTo>
                <a:cubicBezTo>
                  <a:pt x="1" y="5310"/>
                  <a:pt x="1536" y="6845"/>
                  <a:pt x="3422" y="6845"/>
                </a:cubicBezTo>
                <a:lnTo>
                  <a:pt x="68260" y="6845"/>
                </a:lnTo>
                <a:cubicBezTo>
                  <a:pt x="70079" y="6845"/>
                  <a:pt x="71560" y="8325"/>
                  <a:pt x="71560" y="10145"/>
                </a:cubicBezTo>
                <a:cubicBezTo>
                  <a:pt x="71560" y="11965"/>
                  <a:pt x="70079" y="13445"/>
                  <a:pt x="68260" y="13445"/>
                </a:cubicBezTo>
                <a:lnTo>
                  <a:pt x="66842" y="13445"/>
                </a:lnTo>
                <a:cubicBezTo>
                  <a:pt x="66808" y="13445"/>
                  <a:pt x="66780" y="13472"/>
                  <a:pt x="66780" y="13506"/>
                </a:cubicBezTo>
                <a:cubicBezTo>
                  <a:pt x="66780" y="13539"/>
                  <a:pt x="66808" y="13567"/>
                  <a:pt x="66842" y="13567"/>
                </a:cubicBezTo>
                <a:lnTo>
                  <a:pt x="68260" y="13567"/>
                </a:lnTo>
                <a:cubicBezTo>
                  <a:pt x="70146" y="13567"/>
                  <a:pt x="71681" y="12031"/>
                  <a:pt x="71681" y="10145"/>
                </a:cubicBezTo>
                <a:cubicBezTo>
                  <a:pt x="71681" y="8258"/>
                  <a:pt x="70146" y="6723"/>
                  <a:pt x="68260" y="6723"/>
                </a:cubicBezTo>
                <a:lnTo>
                  <a:pt x="3422" y="6723"/>
                </a:lnTo>
                <a:cubicBezTo>
                  <a:pt x="1603" y="6723"/>
                  <a:pt x="122" y="5242"/>
                  <a:pt x="122" y="3423"/>
                </a:cubicBezTo>
                <a:cubicBezTo>
                  <a:pt x="122" y="1603"/>
                  <a:pt x="1603" y="122"/>
                  <a:pt x="3422" y="122"/>
                </a:cubicBezTo>
                <a:lnTo>
                  <a:pt x="4963" y="122"/>
                </a:lnTo>
                <a:cubicBezTo>
                  <a:pt x="4996" y="122"/>
                  <a:pt x="5023" y="95"/>
                  <a:pt x="5023" y="62"/>
                </a:cubicBezTo>
                <a:cubicBezTo>
                  <a:pt x="5023" y="28"/>
                  <a:pt x="4996" y="1"/>
                  <a:pt x="496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44"/>
          <p:cNvSpPr/>
          <p:nvPr/>
        </p:nvSpPr>
        <p:spPr>
          <a:xfrm>
            <a:off x="2355156" y="2088316"/>
            <a:ext cx="3816465" cy="721410"/>
          </a:xfrm>
          <a:custGeom>
            <a:avLst/>
            <a:gdLst/>
            <a:ahLst/>
            <a:cxnLst/>
            <a:rect l="l" t="t" r="r" b="b"/>
            <a:pathLst>
              <a:path w="53379" h="10090" extrusionOk="0">
                <a:moveTo>
                  <a:pt x="5044" y="1"/>
                </a:moveTo>
                <a:cubicBezTo>
                  <a:pt x="2258" y="1"/>
                  <a:pt x="0" y="2259"/>
                  <a:pt x="0" y="5045"/>
                </a:cubicBezTo>
                <a:cubicBezTo>
                  <a:pt x="0" y="7830"/>
                  <a:pt x="2258" y="10089"/>
                  <a:pt x="5044" y="10089"/>
                </a:cubicBezTo>
                <a:lnTo>
                  <a:pt x="53156" y="10089"/>
                </a:lnTo>
                <a:cubicBezTo>
                  <a:pt x="53308" y="10089"/>
                  <a:pt x="53378" y="9895"/>
                  <a:pt x="53258" y="9801"/>
                </a:cubicBezTo>
                <a:cubicBezTo>
                  <a:pt x="51843" y="8697"/>
                  <a:pt x="50933" y="6978"/>
                  <a:pt x="50933" y="5045"/>
                </a:cubicBezTo>
                <a:cubicBezTo>
                  <a:pt x="50933" y="3112"/>
                  <a:pt x="51843" y="1392"/>
                  <a:pt x="53258" y="289"/>
                </a:cubicBezTo>
                <a:cubicBezTo>
                  <a:pt x="53378" y="195"/>
                  <a:pt x="53308" y="1"/>
                  <a:pt x="5315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44"/>
          <p:cNvSpPr/>
          <p:nvPr/>
        </p:nvSpPr>
        <p:spPr>
          <a:xfrm>
            <a:off x="4756036" y="2220137"/>
            <a:ext cx="8794" cy="457727"/>
          </a:xfrm>
          <a:custGeom>
            <a:avLst/>
            <a:gdLst/>
            <a:ahLst/>
            <a:cxnLst/>
            <a:rect l="l" t="t" r="r" b="b"/>
            <a:pathLst>
              <a:path w="123" h="6402" extrusionOk="0">
                <a:moveTo>
                  <a:pt x="61" y="0"/>
                </a:moveTo>
                <a:cubicBezTo>
                  <a:pt x="28" y="0"/>
                  <a:pt x="1" y="27"/>
                  <a:pt x="1" y="61"/>
                </a:cubicBezTo>
                <a:lnTo>
                  <a:pt x="1" y="6341"/>
                </a:lnTo>
                <a:cubicBezTo>
                  <a:pt x="1" y="6374"/>
                  <a:pt x="28" y="6401"/>
                  <a:pt x="61" y="6401"/>
                </a:cubicBezTo>
                <a:cubicBezTo>
                  <a:pt x="95" y="6401"/>
                  <a:pt x="122" y="6374"/>
                  <a:pt x="122" y="6341"/>
                </a:cubicBezTo>
                <a:lnTo>
                  <a:pt x="122" y="61"/>
                </a:lnTo>
                <a:cubicBezTo>
                  <a:pt x="122" y="27"/>
                  <a:pt x="95" y="0"/>
                  <a:pt x="61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44"/>
          <p:cNvSpPr/>
          <p:nvPr/>
        </p:nvSpPr>
        <p:spPr>
          <a:xfrm>
            <a:off x="2009474" y="1483462"/>
            <a:ext cx="5125084" cy="969935"/>
          </a:xfrm>
          <a:custGeom>
            <a:avLst/>
            <a:gdLst/>
            <a:ahLst/>
            <a:cxnLst/>
            <a:rect l="l" t="t" r="r" b="b"/>
            <a:pathLst>
              <a:path w="71682" h="13566" extrusionOk="0">
                <a:moveTo>
                  <a:pt x="3422" y="0"/>
                </a:moveTo>
                <a:cubicBezTo>
                  <a:pt x="1536" y="0"/>
                  <a:pt x="1" y="1535"/>
                  <a:pt x="1" y="3422"/>
                </a:cubicBezTo>
                <a:cubicBezTo>
                  <a:pt x="1" y="5309"/>
                  <a:pt x="1536" y="6844"/>
                  <a:pt x="3422" y="6844"/>
                </a:cubicBezTo>
                <a:lnTo>
                  <a:pt x="68260" y="6844"/>
                </a:lnTo>
                <a:cubicBezTo>
                  <a:pt x="70079" y="6844"/>
                  <a:pt x="71560" y="8324"/>
                  <a:pt x="71560" y="10144"/>
                </a:cubicBezTo>
                <a:cubicBezTo>
                  <a:pt x="71560" y="11964"/>
                  <a:pt x="70079" y="13444"/>
                  <a:pt x="68260" y="13444"/>
                </a:cubicBezTo>
                <a:lnTo>
                  <a:pt x="66842" y="13444"/>
                </a:lnTo>
                <a:cubicBezTo>
                  <a:pt x="66808" y="13444"/>
                  <a:pt x="66780" y="13471"/>
                  <a:pt x="66780" y="13505"/>
                </a:cubicBezTo>
                <a:cubicBezTo>
                  <a:pt x="66780" y="13538"/>
                  <a:pt x="66808" y="13565"/>
                  <a:pt x="66842" y="13565"/>
                </a:cubicBezTo>
                <a:lnTo>
                  <a:pt x="68260" y="13565"/>
                </a:lnTo>
                <a:cubicBezTo>
                  <a:pt x="70146" y="13565"/>
                  <a:pt x="71681" y="12030"/>
                  <a:pt x="71681" y="10144"/>
                </a:cubicBezTo>
                <a:cubicBezTo>
                  <a:pt x="71681" y="8258"/>
                  <a:pt x="70146" y="6723"/>
                  <a:pt x="68260" y="6723"/>
                </a:cubicBezTo>
                <a:lnTo>
                  <a:pt x="3422" y="6723"/>
                </a:lnTo>
                <a:cubicBezTo>
                  <a:pt x="1603" y="6723"/>
                  <a:pt x="122" y="5242"/>
                  <a:pt x="122" y="3422"/>
                </a:cubicBezTo>
                <a:cubicBezTo>
                  <a:pt x="122" y="1602"/>
                  <a:pt x="1603" y="122"/>
                  <a:pt x="3422" y="122"/>
                </a:cubicBezTo>
                <a:lnTo>
                  <a:pt x="4963" y="122"/>
                </a:lnTo>
                <a:cubicBezTo>
                  <a:pt x="4996" y="122"/>
                  <a:pt x="5023" y="95"/>
                  <a:pt x="5023" y="61"/>
                </a:cubicBezTo>
                <a:cubicBezTo>
                  <a:pt x="5023" y="27"/>
                  <a:pt x="4996" y="0"/>
                  <a:pt x="496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44"/>
          <p:cNvSpPr/>
          <p:nvPr/>
        </p:nvSpPr>
        <p:spPr>
          <a:xfrm>
            <a:off x="2364236" y="1127199"/>
            <a:ext cx="721338" cy="721338"/>
          </a:xfrm>
          <a:custGeom>
            <a:avLst/>
            <a:gdLst/>
            <a:ahLst/>
            <a:cxnLst/>
            <a:rect l="l" t="t" r="r" b="b"/>
            <a:pathLst>
              <a:path w="10089" h="10089" extrusionOk="0">
                <a:moveTo>
                  <a:pt x="5045" y="0"/>
                </a:moveTo>
                <a:cubicBezTo>
                  <a:pt x="2259" y="0"/>
                  <a:pt x="1" y="2258"/>
                  <a:pt x="1" y="5044"/>
                </a:cubicBezTo>
                <a:cubicBezTo>
                  <a:pt x="1" y="7830"/>
                  <a:pt x="2259" y="10088"/>
                  <a:pt x="5045" y="10088"/>
                </a:cubicBezTo>
                <a:cubicBezTo>
                  <a:pt x="7830" y="10088"/>
                  <a:pt x="10089" y="7830"/>
                  <a:pt x="10089" y="5044"/>
                </a:cubicBezTo>
                <a:cubicBezTo>
                  <a:pt x="10089" y="2258"/>
                  <a:pt x="7830" y="0"/>
                  <a:pt x="50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44"/>
          <p:cNvSpPr/>
          <p:nvPr/>
        </p:nvSpPr>
        <p:spPr>
          <a:xfrm>
            <a:off x="2442023" y="1204986"/>
            <a:ext cx="565760" cy="565760"/>
          </a:xfrm>
          <a:custGeom>
            <a:avLst/>
            <a:gdLst/>
            <a:ahLst/>
            <a:cxnLst/>
            <a:rect l="l" t="t" r="r" b="b"/>
            <a:pathLst>
              <a:path w="7913" h="7913" extrusionOk="0">
                <a:moveTo>
                  <a:pt x="3957" y="0"/>
                </a:moveTo>
                <a:cubicBezTo>
                  <a:pt x="1771" y="0"/>
                  <a:pt x="1" y="1771"/>
                  <a:pt x="1" y="3956"/>
                </a:cubicBezTo>
                <a:cubicBezTo>
                  <a:pt x="1" y="6141"/>
                  <a:pt x="1771" y="7913"/>
                  <a:pt x="3957" y="7913"/>
                </a:cubicBezTo>
                <a:cubicBezTo>
                  <a:pt x="6141" y="7913"/>
                  <a:pt x="7913" y="6141"/>
                  <a:pt x="7913" y="3956"/>
                </a:cubicBezTo>
                <a:cubicBezTo>
                  <a:pt x="7913" y="1771"/>
                  <a:pt x="6141" y="0"/>
                  <a:pt x="39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44"/>
          <p:cNvSpPr/>
          <p:nvPr/>
        </p:nvSpPr>
        <p:spPr>
          <a:xfrm>
            <a:off x="2981100" y="1127199"/>
            <a:ext cx="3816537" cy="721338"/>
          </a:xfrm>
          <a:custGeom>
            <a:avLst/>
            <a:gdLst/>
            <a:ahLst/>
            <a:cxnLst/>
            <a:rect l="l" t="t" r="r" b="b"/>
            <a:pathLst>
              <a:path w="53380" h="10089" extrusionOk="0">
                <a:moveTo>
                  <a:pt x="224" y="0"/>
                </a:moveTo>
                <a:cubicBezTo>
                  <a:pt x="71" y="0"/>
                  <a:pt x="1" y="194"/>
                  <a:pt x="121" y="288"/>
                </a:cubicBezTo>
                <a:cubicBezTo>
                  <a:pt x="1536" y="1391"/>
                  <a:pt x="2447" y="3111"/>
                  <a:pt x="2447" y="5044"/>
                </a:cubicBezTo>
                <a:cubicBezTo>
                  <a:pt x="2447" y="6978"/>
                  <a:pt x="1536" y="8697"/>
                  <a:pt x="121" y="9800"/>
                </a:cubicBezTo>
                <a:cubicBezTo>
                  <a:pt x="1" y="9894"/>
                  <a:pt x="71" y="10088"/>
                  <a:pt x="224" y="10088"/>
                </a:cubicBezTo>
                <a:lnTo>
                  <a:pt x="48335" y="10088"/>
                </a:lnTo>
                <a:cubicBezTo>
                  <a:pt x="51121" y="10088"/>
                  <a:pt x="53379" y="7830"/>
                  <a:pt x="53379" y="5044"/>
                </a:cubicBezTo>
                <a:cubicBezTo>
                  <a:pt x="53379" y="2258"/>
                  <a:pt x="51121" y="0"/>
                  <a:pt x="483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44"/>
          <p:cNvSpPr/>
          <p:nvPr/>
        </p:nvSpPr>
        <p:spPr>
          <a:xfrm>
            <a:off x="4359461" y="1252849"/>
            <a:ext cx="8723" cy="457727"/>
          </a:xfrm>
          <a:custGeom>
            <a:avLst/>
            <a:gdLst/>
            <a:ahLst/>
            <a:cxnLst/>
            <a:rect l="l" t="t" r="r" b="b"/>
            <a:pathLst>
              <a:path w="122" h="6402" extrusionOk="0">
                <a:moveTo>
                  <a:pt x="61" y="0"/>
                </a:moveTo>
                <a:cubicBezTo>
                  <a:pt x="27" y="0"/>
                  <a:pt x="0" y="28"/>
                  <a:pt x="0" y="62"/>
                </a:cubicBezTo>
                <a:lnTo>
                  <a:pt x="0" y="6341"/>
                </a:lnTo>
                <a:cubicBezTo>
                  <a:pt x="0" y="6374"/>
                  <a:pt x="27" y="6401"/>
                  <a:pt x="61" y="6401"/>
                </a:cubicBezTo>
                <a:cubicBezTo>
                  <a:pt x="94" y="6401"/>
                  <a:pt x="122" y="6374"/>
                  <a:pt x="122" y="6341"/>
                </a:cubicBezTo>
                <a:lnTo>
                  <a:pt x="122" y="62"/>
                </a:lnTo>
                <a:cubicBezTo>
                  <a:pt x="122" y="28"/>
                  <a:pt x="94" y="0"/>
                  <a:pt x="61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44"/>
          <p:cNvSpPr txBox="1"/>
          <p:nvPr/>
        </p:nvSpPr>
        <p:spPr>
          <a:xfrm>
            <a:off x="4756037" y="4287825"/>
            <a:ext cx="12192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Institutional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22" name="Google Shape;1122;p44"/>
          <p:cNvSpPr txBox="1"/>
          <p:nvPr/>
        </p:nvSpPr>
        <p:spPr>
          <a:xfrm>
            <a:off x="4756025" y="3149975"/>
            <a:ext cx="17847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3" name="Google Shape;1123;p44"/>
          <p:cNvSpPr txBox="1"/>
          <p:nvPr/>
        </p:nvSpPr>
        <p:spPr>
          <a:xfrm>
            <a:off x="3331400" y="1366813"/>
            <a:ext cx="9969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Technical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24" name="Google Shape;1124;p44"/>
          <p:cNvSpPr txBox="1"/>
          <p:nvPr/>
        </p:nvSpPr>
        <p:spPr>
          <a:xfrm>
            <a:off x="4756025" y="1221475"/>
            <a:ext cx="17847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5" name="Google Shape;1125;p44"/>
          <p:cNvSpPr txBox="1"/>
          <p:nvPr/>
        </p:nvSpPr>
        <p:spPr>
          <a:xfrm>
            <a:off x="4793875" y="2334100"/>
            <a:ext cx="9969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Economic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26" name="Google Shape;1126;p44"/>
          <p:cNvSpPr txBox="1"/>
          <p:nvPr/>
        </p:nvSpPr>
        <p:spPr>
          <a:xfrm>
            <a:off x="2714150" y="2188750"/>
            <a:ext cx="17847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Saturn is a gas giant and has rings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7" name="Google Shape;1127;p44"/>
          <p:cNvSpPr txBox="1"/>
          <p:nvPr/>
        </p:nvSpPr>
        <p:spPr>
          <a:xfrm>
            <a:off x="3331400" y="3295313"/>
            <a:ext cx="9969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Legal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28" name="Google Shape;1128;p44"/>
          <p:cNvSpPr txBox="1"/>
          <p:nvPr/>
        </p:nvSpPr>
        <p:spPr>
          <a:xfrm>
            <a:off x="2714150" y="4142475"/>
            <a:ext cx="17847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9" name="Google Shape;1129;p44"/>
          <p:cNvGrpSpPr/>
          <p:nvPr/>
        </p:nvGrpSpPr>
        <p:grpSpPr>
          <a:xfrm>
            <a:off x="6243694" y="2281813"/>
            <a:ext cx="368091" cy="334402"/>
            <a:chOff x="-62518200" y="2692475"/>
            <a:chExt cx="318225" cy="289100"/>
          </a:xfrm>
        </p:grpSpPr>
        <p:sp>
          <p:nvSpPr>
            <p:cNvPr id="1130" name="Google Shape;1130;p44"/>
            <p:cNvSpPr/>
            <p:nvPr/>
          </p:nvSpPr>
          <p:spPr>
            <a:xfrm>
              <a:off x="-62518200" y="2692475"/>
              <a:ext cx="318225" cy="289100"/>
            </a:xfrm>
            <a:custGeom>
              <a:avLst/>
              <a:gdLst/>
              <a:ahLst/>
              <a:cxnLst/>
              <a:rect l="l" t="t" r="r" b="b"/>
              <a:pathLst>
                <a:path w="12729" h="11564" extrusionOk="0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31" name="Google Shape;1131;p44"/>
            <p:cNvSpPr/>
            <p:nvPr/>
          </p:nvSpPr>
          <p:spPr>
            <a:xfrm>
              <a:off x="-62335475" y="2804325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132" name="Google Shape;1132;p44"/>
          <p:cNvGrpSpPr/>
          <p:nvPr/>
        </p:nvGrpSpPr>
        <p:grpSpPr>
          <a:xfrm>
            <a:off x="6245059" y="4186971"/>
            <a:ext cx="365344" cy="368785"/>
            <a:chOff x="-60987050" y="2671400"/>
            <a:chExt cx="315850" cy="318825"/>
          </a:xfrm>
        </p:grpSpPr>
        <p:sp>
          <p:nvSpPr>
            <p:cNvPr id="1133" name="Google Shape;1133;p44"/>
            <p:cNvSpPr/>
            <p:nvPr/>
          </p:nvSpPr>
          <p:spPr>
            <a:xfrm>
              <a:off x="-60987050" y="2671400"/>
              <a:ext cx="315850" cy="318825"/>
            </a:xfrm>
            <a:custGeom>
              <a:avLst/>
              <a:gdLst/>
              <a:ahLst/>
              <a:cxnLst/>
              <a:rect l="l" t="t" r="r" b="b"/>
              <a:pathLst>
                <a:path w="12634" h="12753" extrusionOk="0">
                  <a:moveTo>
                    <a:pt x="6270" y="844"/>
                  </a:moveTo>
                  <a:lnTo>
                    <a:pt x="11783" y="3175"/>
                  </a:lnTo>
                  <a:lnTo>
                    <a:pt x="11783" y="4152"/>
                  </a:lnTo>
                  <a:lnTo>
                    <a:pt x="757" y="4152"/>
                  </a:lnTo>
                  <a:lnTo>
                    <a:pt x="757" y="3175"/>
                  </a:lnTo>
                  <a:lnTo>
                    <a:pt x="6270" y="844"/>
                  </a:lnTo>
                  <a:close/>
                  <a:moveTo>
                    <a:pt x="2552" y="5002"/>
                  </a:moveTo>
                  <a:lnTo>
                    <a:pt x="2552" y="10232"/>
                  </a:lnTo>
                  <a:lnTo>
                    <a:pt x="1733" y="10232"/>
                  </a:lnTo>
                  <a:lnTo>
                    <a:pt x="1733" y="5002"/>
                  </a:lnTo>
                  <a:close/>
                  <a:moveTo>
                    <a:pt x="5041" y="5002"/>
                  </a:moveTo>
                  <a:lnTo>
                    <a:pt x="5041" y="10232"/>
                  </a:lnTo>
                  <a:lnTo>
                    <a:pt x="3403" y="10232"/>
                  </a:lnTo>
                  <a:lnTo>
                    <a:pt x="3403" y="5002"/>
                  </a:lnTo>
                  <a:close/>
                  <a:moveTo>
                    <a:pt x="6711" y="5002"/>
                  </a:moveTo>
                  <a:lnTo>
                    <a:pt x="6711" y="10232"/>
                  </a:lnTo>
                  <a:lnTo>
                    <a:pt x="5860" y="10232"/>
                  </a:lnTo>
                  <a:lnTo>
                    <a:pt x="5860" y="5002"/>
                  </a:lnTo>
                  <a:close/>
                  <a:moveTo>
                    <a:pt x="9168" y="5002"/>
                  </a:moveTo>
                  <a:lnTo>
                    <a:pt x="9168" y="10232"/>
                  </a:lnTo>
                  <a:lnTo>
                    <a:pt x="7530" y="10232"/>
                  </a:lnTo>
                  <a:lnTo>
                    <a:pt x="7530" y="5002"/>
                  </a:lnTo>
                  <a:close/>
                  <a:moveTo>
                    <a:pt x="10838" y="5002"/>
                  </a:moveTo>
                  <a:lnTo>
                    <a:pt x="10838" y="10232"/>
                  </a:lnTo>
                  <a:lnTo>
                    <a:pt x="10019" y="10232"/>
                  </a:lnTo>
                  <a:lnTo>
                    <a:pt x="10019" y="5002"/>
                  </a:lnTo>
                  <a:close/>
                  <a:moveTo>
                    <a:pt x="11374" y="11020"/>
                  </a:moveTo>
                  <a:cubicBezTo>
                    <a:pt x="11594" y="11051"/>
                    <a:pt x="11783" y="11209"/>
                    <a:pt x="11783" y="11461"/>
                  </a:cubicBezTo>
                  <a:lnTo>
                    <a:pt x="11783" y="11870"/>
                  </a:lnTo>
                  <a:lnTo>
                    <a:pt x="757" y="11870"/>
                  </a:lnTo>
                  <a:lnTo>
                    <a:pt x="757" y="11461"/>
                  </a:lnTo>
                  <a:cubicBezTo>
                    <a:pt x="757" y="11209"/>
                    <a:pt x="946" y="11020"/>
                    <a:pt x="1198" y="11020"/>
                  </a:cubicBezTo>
                  <a:close/>
                  <a:moveTo>
                    <a:pt x="6290" y="1"/>
                  </a:moveTo>
                  <a:cubicBezTo>
                    <a:pt x="6238" y="1"/>
                    <a:pt x="6191" y="9"/>
                    <a:pt x="6144" y="25"/>
                  </a:cubicBezTo>
                  <a:lnTo>
                    <a:pt x="252" y="2514"/>
                  </a:lnTo>
                  <a:cubicBezTo>
                    <a:pt x="95" y="2577"/>
                    <a:pt x="0" y="2703"/>
                    <a:pt x="0" y="2892"/>
                  </a:cubicBezTo>
                  <a:lnTo>
                    <a:pt x="0" y="4561"/>
                  </a:lnTo>
                  <a:cubicBezTo>
                    <a:pt x="0" y="4782"/>
                    <a:pt x="189" y="5002"/>
                    <a:pt x="410" y="5002"/>
                  </a:cubicBezTo>
                  <a:lnTo>
                    <a:pt x="946" y="5002"/>
                  </a:lnTo>
                  <a:lnTo>
                    <a:pt x="946" y="10264"/>
                  </a:lnTo>
                  <a:cubicBezTo>
                    <a:pt x="410" y="10390"/>
                    <a:pt x="0" y="10894"/>
                    <a:pt x="0" y="11492"/>
                  </a:cubicBezTo>
                  <a:lnTo>
                    <a:pt x="0" y="12311"/>
                  </a:lnTo>
                  <a:cubicBezTo>
                    <a:pt x="0" y="12532"/>
                    <a:pt x="189" y="12753"/>
                    <a:pt x="410" y="12753"/>
                  </a:cubicBezTo>
                  <a:lnTo>
                    <a:pt x="12256" y="12753"/>
                  </a:lnTo>
                  <a:cubicBezTo>
                    <a:pt x="12476" y="12753"/>
                    <a:pt x="12634" y="12532"/>
                    <a:pt x="12634" y="12311"/>
                  </a:cubicBezTo>
                  <a:lnTo>
                    <a:pt x="12634" y="11492"/>
                  </a:lnTo>
                  <a:cubicBezTo>
                    <a:pt x="12634" y="10894"/>
                    <a:pt x="12256" y="10390"/>
                    <a:pt x="11689" y="10264"/>
                  </a:cubicBezTo>
                  <a:lnTo>
                    <a:pt x="11689" y="5002"/>
                  </a:lnTo>
                  <a:lnTo>
                    <a:pt x="12256" y="5002"/>
                  </a:lnTo>
                  <a:cubicBezTo>
                    <a:pt x="12476" y="5002"/>
                    <a:pt x="12634" y="4782"/>
                    <a:pt x="12634" y="4561"/>
                  </a:cubicBezTo>
                  <a:lnTo>
                    <a:pt x="12634" y="2892"/>
                  </a:lnTo>
                  <a:cubicBezTo>
                    <a:pt x="12602" y="2734"/>
                    <a:pt x="12539" y="2577"/>
                    <a:pt x="12382" y="2514"/>
                  </a:cubicBezTo>
                  <a:lnTo>
                    <a:pt x="6459" y="25"/>
                  </a:lnTo>
                  <a:cubicBezTo>
                    <a:pt x="6396" y="9"/>
                    <a:pt x="6341" y="1"/>
                    <a:pt x="62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34" name="Google Shape;1134;p44"/>
            <p:cNvSpPr/>
            <p:nvPr/>
          </p:nvSpPr>
          <p:spPr>
            <a:xfrm>
              <a:off x="-60839775" y="27310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0"/>
                  </a:moveTo>
                  <a:cubicBezTo>
                    <a:pt x="158" y="0"/>
                    <a:pt x="1" y="190"/>
                    <a:pt x="1" y="379"/>
                  </a:cubicBezTo>
                  <a:cubicBezTo>
                    <a:pt x="1" y="599"/>
                    <a:pt x="158" y="788"/>
                    <a:pt x="379" y="788"/>
                  </a:cubicBezTo>
                  <a:cubicBezTo>
                    <a:pt x="599" y="788"/>
                    <a:pt x="789" y="599"/>
                    <a:pt x="789" y="379"/>
                  </a:cubicBezTo>
                  <a:cubicBezTo>
                    <a:pt x="789" y="190"/>
                    <a:pt x="599" y="0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135" name="Google Shape;1135;p44"/>
          <p:cNvSpPr/>
          <p:nvPr/>
        </p:nvSpPr>
        <p:spPr>
          <a:xfrm>
            <a:off x="2549550" y="3247097"/>
            <a:ext cx="354117" cy="326242"/>
          </a:xfrm>
          <a:custGeom>
            <a:avLst/>
            <a:gdLst/>
            <a:ahLst/>
            <a:cxnLst/>
            <a:rect l="l" t="t" r="r" b="b"/>
            <a:pathLst>
              <a:path w="12005" h="11060" extrusionOk="0">
                <a:moveTo>
                  <a:pt x="2049" y="2049"/>
                </a:moveTo>
                <a:cubicBezTo>
                  <a:pt x="2238" y="2049"/>
                  <a:pt x="2395" y="2206"/>
                  <a:pt x="2395" y="2395"/>
                </a:cubicBezTo>
                <a:cubicBezTo>
                  <a:pt x="2395" y="2584"/>
                  <a:pt x="2238" y="2742"/>
                  <a:pt x="2049" y="2742"/>
                </a:cubicBezTo>
                <a:cubicBezTo>
                  <a:pt x="1860" y="2742"/>
                  <a:pt x="1702" y="2584"/>
                  <a:pt x="1702" y="2395"/>
                </a:cubicBezTo>
                <a:cubicBezTo>
                  <a:pt x="1734" y="2206"/>
                  <a:pt x="1860" y="2049"/>
                  <a:pt x="2049" y="2049"/>
                </a:cubicBezTo>
                <a:close/>
                <a:moveTo>
                  <a:pt x="9736" y="2049"/>
                </a:moveTo>
                <a:cubicBezTo>
                  <a:pt x="9925" y="2049"/>
                  <a:pt x="10082" y="2206"/>
                  <a:pt x="10082" y="2395"/>
                </a:cubicBezTo>
                <a:cubicBezTo>
                  <a:pt x="10082" y="2584"/>
                  <a:pt x="9925" y="2742"/>
                  <a:pt x="9736" y="2742"/>
                </a:cubicBezTo>
                <a:cubicBezTo>
                  <a:pt x="9515" y="2742"/>
                  <a:pt x="9358" y="2584"/>
                  <a:pt x="9358" y="2395"/>
                </a:cubicBezTo>
                <a:cubicBezTo>
                  <a:pt x="9358" y="2206"/>
                  <a:pt x="9515" y="2049"/>
                  <a:pt x="9736" y="2049"/>
                </a:cubicBezTo>
                <a:close/>
                <a:moveTo>
                  <a:pt x="2049" y="3719"/>
                </a:moveTo>
                <a:lnTo>
                  <a:pt x="3151" y="5514"/>
                </a:lnTo>
                <a:lnTo>
                  <a:pt x="946" y="5514"/>
                </a:lnTo>
                <a:lnTo>
                  <a:pt x="2049" y="3719"/>
                </a:lnTo>
                <a:close/>
                <a:moveTo>
                  <a:pt x="9736" y="3719"/>
                </a:moveTo>
                <a:lnTo>
                  <a:pt x="10838" y="5514"/>
                </a:lnTo>
                <a:lnTo>
                  <a:pt x="8633" y="5514"/>
                </a:lnTo>
                <a:lnTo>
                  <a:pt x="9736" y="3719"/>
                </a:lnTo>
                <a:close/>
                <a:moveTo>
                  <a:pt x="3435" y="6207"/>
                </a:moveTo>
                <a:cubicBezTo>
                  <a:pt x="3466" y="6964"/>
                  <a:pt x="2836" y="7594"/>
                  <a:pt x="2049" y="7594"/>
                </a:cubicBezTo>
                <a:cubicBezTo>
                  <a:pt x="1292" y="7594"/>
                  <a:pt x="662" y="6964"/>
                  <a:pt x="662" y="6207"/>
                </a:cubicBezTo>
                <a:close/>
                <a:moveTo>
                  <a:pt x="11090" y="6207"/>
                </a:moveTo>
                <a:cubicBezTo>
                  <a:pt x="11090" y="6964"/>
                  <a:pt x="10460" y="7594"/>
                  <a:pt x="9736" y="7594"/>
                </a:cubicBezTo>
                <a:cubicBezTo>
                  <a:pt x="8980" y="7594"/>
                  <a:pt x="8350" y="6964"/>
                  <a:pt x="8350" y="6207"/>
                </a:cubicBezTo>
                <a:close/>
                <a:moveTo>
                  <a:pt x="5892" y="663"/>
                </a:moveTo>
                <a:cubicBezTo>
                  <a:pt x="6113" y="663"/>
                  <a:pt x="6270" y="820"/>
                  <a:pt x="6270" y="1009"/>
                </a:cubicBezTo>
                <a:lnTo>
                  <a:pt x="6270" y="8980"/>
                </a:lnTo>
                <a:lnTo>
                  <a:pt x="5546" y="8980"/>
                </a:lnTo>
                <a:lnTo>
                  <a:pt x="5546" y="1009"/>
                </a:lnTo>
                <a:cubicBezTo>
                  <a:pt x="5546" y="820"/>
                  <a:pt x="5703" y="663"/>
                  <a:pt x="5892" y="663"/>
                </a:cubicBezTo>
                <a:close/>
                <a:moveTo>
                  <a:pt x="8003" y="9673"/>
                </a:moveTo>
                <a:cubicBezTo>
                  <a:pt x="8192" y="9673"/>
                  <a:pt x="8350" y="9830"/>
                  <a:pt x="8350" y="10020"/>
                </a:cubicBezTo>
                <a:lnTo>
                  <a:pt x="8350" y="10398"/>
                </a:lnTo>
                <a:lnTo>
                  <a:pt x="3466" y="10398"/>
                </a:lnTo>
                <a:lnTo>
                  <a:pt x="3466" y="10020"/>
                </a:lnTo>
                <a:cubicBezTo>
                  <a:pt x="3466" y="9830"/>
                  <a:pt x="3624" y="9673"/>
                  <a:pt x="3813" y="9673"/>
                </a:cubicBezTo>
                <a:close/>
                <a:moveTo>
                  <a:pt x="5955" y="1"/>
                </a:moveTo>
                <a:cubicBezTo>
                  <a:pt x="5357" y="1"/>
                  <a:pt x="4916" y="474"/>
                  <a:pt x="4916" y="1009"/>
                </a:cubicBezTo>
                <a:lnTo>
                  <a:pt x="4916" y="1167"/>
                </a:lnTo>
                <a:cubicBezTo>
                  <a:pt x="3970" y="1671"/>
                  <a:pt x="3655" y="1891"/>
                  <a:pt x="3057" y="1954"/>
                </a:cubicBezTo>
                <a:cubicBezTo>
                  <a:pt x="2899" y="1608"/>
                  <a:pt x="2553" y="1324"/>
                  <a:pt x="2112" y="1324"/>
                </a:cubicBezTo>
                <a:cubicBezTo>
                  <a:pt x="1734" y="1324"/>
                  <a:pt x="1387" y="1576"/>
                  <a:pt x="1166" y="1923"/>
                </a:cubicBezTo>
                <a:cubicBezTo>
                  <a:pt x="946" y="1891"/>
                  <a:pt x="694" y="1797"/>
                  <a:pt x="505" y="1734"/>
                </a:cubicBezTo>
                <a:cubicBezTo>
                  <a:pt x="454" y="1708"/>
                  <a:pt x="404" y="1697"/>
                  <a:pt x="355" y="1697"/>
                </a:cubicBezTo>
                <a:cubicBezTo>
                  <a:pt x="224" y="1697"/>
                  <a:pt x="110" y="1784"/>
                  <a:pt x="64" y="1923"/>
                </a:cubicBezTo>
                <a:cubicBezTo>
                  <a:pt x="1" y="2112"/>
                  <a:pt x="64" y="2301"/>
                  <a:pt x="284" y="2364"/>
                </a:cubicBezTo>
                <a:cubicBezTo>
                  <a:pt x="536" y="2458"/>
                  <a:pt x="820" y="2553"/>
                  <a:pt x="1135" y="2616"/>
                </a:cubicBezTo>
                <a:cubicBezTo>
                  <a:pt x="1229" y="2899"/>
                  <a:pt x="1387" y="3151"/>
                  <a:pt x="1607" y="3277"/>
                </a:cubicBezTo>
                <a:lnTo>
                  <a:pt x="127" y="5703"/>
                </a:lnTo>
                <a:cubicBezTo>
                  <a:pt x="64" y="5735"/>
                  <a:pt x="64" y="5829"/>
                  <a:pt x="64" y="5892"/>
                </a:cubicBezTo>
                <a:lnTo>
                  <a:pt x="64" y="6239"/>
                </a:lnTo>
                <a:cubicBezTo>
                  <a:pt x="64" y="7405"/>
                  <a:pt x="1009" y="8350"/>
                  <a:pt x="2175" y="8350"/>
                </a:cubicBezTo>
                <a:cubicBezTo>
                  <a:pt x="3309" y="8350"/>
                  <a:pt x="4254" y="7405"/>
                  <a:pt x="4254" y="6239"/>
                </a:cubicBezTo>
                <a:lnTo>
                  <a:pt x="4254" y="5892"/>
                </a:lnTo>
                <a:cubicBezTo>
                  <a:pt x="4254" y="5829"/>
                  <a:pt x="4254" y="5766"/>
                  <a:pt x="4222" y="5703"/>
                </a:cubicBezTo>
                <a:lnTo>
                  <a:pt x="2710" y="3277"/>
                </a:lnTo>
                <a:cubicBezTo>
                  <a:pt x="2962" y="3183"/>
                  <a:pt x="3120" y="2931"/>
                  <a:pt x="3183" y="2647"/>
                </a:cubicBezTo>
                <a:cubicBezTo>
                  <a:pt x="3844" y="2553"/>
                  <a:pt x="4222" y="2332"/>
                  <a:pt x="4947" y="1954"/>
                </a:cubicBezTo>
                <a:lnTo>
                  <a:pt x="4947" y="8980"/>
                </a:lnTo>
                <a:lnTo>
                  <a:pt x="3939" y="8980"/>
                </a:lnTo>
                <a:cubicBezTo>
                  <a:pt x="3340" y="8980"/>
                  <a:pt x="2899" y="9421"/>
                  <a:pt x="2899" y="9988"/>
                </a:cubicBezTo>
                <a:lnTo>
                  <a:pt x="2899" y="10713"/>
                </a:lnTo>
                <a:cubicBezTo>
                  <a:pt x="2899" y="10902"/>
                  <a:pt x="3057" y="11059"/>
                  <a:pt x="3246" y="11059"/>
                </a:cubicBezTo>
                <a:lnTo>
                  <a:pt x="8822" y="11059"/>
                </a:lnTo>
                <a:cubicBezTo>
                  <a:pt x="9011" y="11059"/>
                  <a:pt x="9169" y="10902"/>
                  <a:pt x="9169" y="10713"/>
                </a:cubicBezTo>
                <a:lnTo>
                  <a:pt x="9169" y="9988"/>
                </a:lnTo>
                <a:cubicBezTo>
                  <a:pt x="9169" y="9389"/>
                  <a:pt x="8696" y="8980"/>
                  <a:pt x="8129" y="8980"/>
                </a:cubicBezTo>
                <a:lnTo>
                  <a:pt x="7089" y="8980"/>
                </a:lnTo>
                <a:lnTo>
                  <a:pt x="7089" y="1954"/>
                </a:lnTo>
                <a:cubicBezTo>
                  <a:pt x="7814" y="2332"/>
                  <a:pt x="8224" y="2553"/>
                  <a:pt x="8885" y="2647"/>
                </a:cubicBezTo>
                <a:cubicBezTo>
                  <a:pt x="8980" y="2931"/>
                  <a:pt x="9137" y="3120"/>
                  <a:pt x="9358" y="3277"/>
                </a:cubicBezTo>
                <a:lnTo>
                  <a:pt x="7877" y="5703"/>
                </a:lnTo>
                <a:cubicBezTo>
                  <a:pt x="7814" y="5735"/>
                  <a:pt x="7814" y="5829"/>
                  <a:pt x="7814" y="5892"/>
                </a:cubicBezTo>
                <a:lnTo>
                  <a:pt x="7814" y="6239"/>
                </a:lnTo>
                <a:cubicBezTo>
                  <a:pt x="7814" y="7405"/>
                  <a:pt x="8759" y="8350"/>
                  <a:pt x="9925" y="8350"/>
                </a:cubicBezTo>
                <a:cubicBezTo>
                  <a:pt x="11059" y="8350"/>
                  <a:pt x="12004" y="7405"/>
                  <a:pt x="12004" y="6239"/>
                </a:cubicBezTo>
                <a:lnTo>
                  <a:pt x="12004" y="5892"/>
                </a:lnTo>
                <a:cubicBezTo>
                  <a:pt x="12004" y="5829"/>
                  <a:pt x="12004" y="5766"/>
                  <a:pt x="11973" y="5703"/>
                </a:cubicBezTo>
                <a:lnTo>
                  <a:pt x="10460" y="3277"/>
                </a:lnTo>
                <a:cubicBezTo>
                  <a:pt x="10523" y="3151"/>
                  <a:pt x="10681" y="2899"/>
                  <a:pt x="10744" y="2616"/>
                </a:cubicBezTo>
                <a:cubicBezTo>
                  <a:pt x="11027" y="2553"/>
                  <a:pt x="11343" y="2458"/>
                  <a:pt x="11626" y="2364"/>
                </a:cubicBezTo>
                <a:cubicBezTo>
                  <a:pt x="11815" y="2269"/>
                  <a:pt x="11878" y="2080"/>
                  <a:pt x="11815" y="1923"/>
                </a:cubicBezTo>
                <a:cubicBezTo>
                  <a:pt x="11746" y="1784"/>
                  <a:pt x="11626" y="1697"/>
                  <a:pt x="11505" y="1697"/>
                </a:cubicBezTo>
                <a:cubicBezTo>
                  <a:pt x="11461" y="1697"/>
                  <a:pt x="11416" y="1708"/>
                  <a:pt x="11374" y="1734"/>
                </a:cubicBezTo>
                <a:cubicBezTo>
                  <a:pt x="11122" y="1797"/>
                  <a:pt x="10933" y="1891"/>
                  <a:pt x="10712" y="1923"/>
                </a:cubicBezTo>
                <a:cubicBezTo>
                  <a:pt x="10555" y="1576"/>
                  <a:pt x="10208" y="1324"/>
                  <a:pt x="9767" y="1324"/>
                </a:cubicBezTo>
                <a:cubicBezTo>
                  <a:pt x="9326" y="1324"/>
                  <a:pt x="8980" y="1576"/>
                  <a:pt x="8822" y="1954"/>
                </a:cubicBezTo>
                <a:cubicBezTo>
                  <a:pt x="8224" y="1828"/>
                  <a:pt x="7908" y="1639"/>
                  <a:pt x="6963" y="1167"/>
                </a:cubicBezTo>
                <a:lnTo>
                  <a:pt x="6963" y="1009"/>
                </a:lnTo>
                <a:cubicBezTo>
                  <a:pt x="6963" y="411"/>
                  <a:pt x="6491" y="1"/>
                  <a:pt x="595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136" name="Google Shape;1136;p44"/>
          <p:cNvSpPr/>
          <p:nvPr/>
        </p:nvSpPr>
        <p:spPr>
          <a:xfrm>
            <a:off x="2544359" y="1287339"/>
            <a:ext cx="359320" cy="356438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4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Root Cause Analysis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42" name="Google Shape;1142;p45"/>
          <p:cNvSpPr/>
          <p:nvPr/>
        </p:nvSpPr>
        <p:spPr>
          <a:xfrm>
            <a:off x="3331063" y="1266013"/>
            <a:ext cx="1458525" cy="1095975"/>
          </a:xfrm>
          <a:custGeom>
            <a:avLst/>
            <a:gdLst/>
            <a:ahLst/>
            <a:cxnLst/>
            <a:rect l="l" t="t" r="r" b="b"/>
            <a:pathLst>
              <a:path w="58341" h="43839" extrusionOk="0">
                <a:moveTo>
                  <a:pt x="49209" y="0"/>
                </a:moveTo>
                <a:cubicBezTo>
                  <a:pt x="28659" y="155"/>
                  <a:pt x="10585" y="10704"/>
                  <a:pt x="0" y="26658"/>
                </a:cubicBezTo>
                <a:lnTo>
                  <a:pt x="18586" y="27063"/>
                </a:lnTo>
                <a:lnTo>
                  <a:pt x="28885" y="43839"/>
                </a:lnTo>
                <a:cubicBezTo>
                  <a:pt x="33552" y="37683"/>
                  <a:pt x="40898" y="33671"/>
                  <a:pt x="49185" y="33528"/>
                </a:cubicBezTo>
                <a:lnTo>
                  <a:pt x="58341" y="16645"/>
                </a:lnTo>
                <a:lnTo>
                  <a:pt x="49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45"/>
          <p:cNvSpPr txBox="1"/>
          <p:nvPr/>
        </p:nvSpPr>
        <p:spPr>
          <a:xfrm>
            <a:off x="451353" y="1267825"/>
            <a:ext cx="17955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Share results</a:t>
            </a:r>
            <a:endParaRPr sz="170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44" name="Google Shape;1144;p45"/>
          <p:cNvSpPr txBox="1"/>
          <p:nvPr/>
        </p:nvSpPr>
        <p:spPr>
          <a:xfrm>
            <a:off x="451350" y="1690875"/>
            <a:ext cx="17955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45" name="Google Shape;1145;p45"/>
          <p:cNvCxnSpPr>
            <a:stCxn id="1143" idx="3"/>
          </p:cNvCxnSpPr>
          <p:nvPr/>
        </p:nvCxnSpPr>
        <p:spPr>
          <a:xfrm>
            <a:off x="2246853" y="1482625"/>
            <a:ext cx="1770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1146" name="Google Shape;1146;p45"/>
          <p:cNvSpPr/>
          <p:nvPr/>
        </p:nvSpPr>
        <p:spPr>
          <a:xfrm>
            <a:off x="3083713" y="2014013"/>
            <a:ext cx="919475" cy="1397825"/>
          </a:xfrm>
          <a:custGeom>
            <a:avLst/>
            <a:gdLst/>
            <a:ahLst/>
            <a:cxnLst/>
            <a:rect l="l" t="t" r="r" b="b"/>
            <a:pathLst>
              <a:path w="36779" h="55913" extrusionOk="0">
                <a:moveTo>
                  <a:pt x="7870" y="0"/>
                </a:moveTo>
                <a:cubicBezTo>
                  <a:pt x="2858" y="8716"/>
                  <a:pt x="0" y="18836"/>
                  <a:pt x="0" y="29611"/>
                </a:cubicBezTo>
                <a:cubicBezTo>
                  <a:pt x="0" y="39053"/>
                  <a:pt x="2203" y="47983"/>
                  <a:pt x="6108" y="55912"/>
                </a:cubicBezTo>
                <a:lnTo>
                  <a:pt x="15752" y="40029"/>
                </a:lnTo>
                <a:lnTo>
                  <a:pt x="35469" y="39505"/>
                </a:lnTo>
                <a:cubicBezTo>
                  <a:pt x="34207" y="36457"/>
                  <a:pt x="33516" y="33112"/>
                  <a:pt x="33516" y="29611"/>
                </a:cubicBezTo>
                <a:cubicBezTo>
                  <a:pt x="33516" y="25027"/>
                  <a:pt x="34695" y="20729"/>
                  <a:pt x="36779" y="16991"/>
                </a:cubicBezTo>
                <a:lnTo>
                  <a:pt x="26611" y="405"/>
                </a:lnTo>
                <a:lnTo>
                  <a:pt x="787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45"/>
          <p:cNvSpPr txBox="1"/>
          <p:nvPr/>
        </p:nvSpPr>
        <p:spPr>
          <a:xfrm>
            <a:off x="451353" y="2424125"/>
            <a:ext cx="17955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Results evaluation</a:t>
            </a:r>
            <a:endParaRPr sz="170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48" name="Google Shape;1148;p45"/>
          <p:cNvSpPr txBox="1"/>
          <p:nvPr/>
        </p:nvSpPr>
        <p:spPr>
          <a:xfrm>
            <a:off x="451350" y="2847175"/>
            <a:ext cx="17955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49" name="Google Shape;1149;p45"/>
          <p:cNvCxnSpPr>
            <a:stCxn id="1147" idx="3"/>
          </p:cNvCxnSpPr>
          <p:nvPr/>
        </p:nvCxnSpPr>
        <p:spPr>
          <a:xfrm>
            <a:off x="2246853" y="2638925"/>
            <a:ext cx="10509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1150" name="Google Shape;1150;p45"/>
          <p:cNvSpPr/>
          <p:nvPr/>
        </p:nvSpPr>
        <p:spPr>
          <a:xfrm>
            <a:off x="4652063" y="1268388"/>
            <a:ext cx="1203450" cy="1156700"/>
          </a:xfrm>
          <a:custGeom>
            <a:avLst/>
            <a:gdLst/>
            <a:ahLst/>
            <a:cxnLst/>
            <a:rect l="l" t="t" r="r" b="b"/>
            <a:pathLst>
              <a:path w="48138" h="46268" extrusionOk="0">
                <a:moveTo>
                  <a:pt x="191" y="0"/>
                </a:moveTo>
                <a:lnTo>
                  <a:pt x="9263" y="16550"/>
                </a:lnTo>
                <a:lnTo>
                  <a:pt x="0" y="33624"/>
                </a:lnTo>
                <a:cubicBezTo>
                  <a:pt x="8204" y="34636"/>
                  <a:pt x="15216" y="39458"/>
                  <a:pt x="19229" y="46268"/>
                </a:cubicBezTo>
                <a:lnTo>
                  <a:pt x="38148" y="45756"/>
                </a:lnTo>
                <a:lnTo>
                  <a:pt x="48137" y="29302"/>
                </a:lnTo>
                <a:cubicBezTo>
                  <a:pt x="38338" y="12621"/>
                  <a:pt x="20646" y="1155"/>
                  <a:pt x="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45"/>
          <p:cNvSpPr txBox="1"/>
          <p:nvPr/>
        </p:nvSpPr>
        <p:spPr>
          <a:xfrm>
            <a:off x="6878397" y="1690875"/>
            <a:ext cx="18084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nice name, but it’s a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2" name="Google Shape;1152;p45"/>
          <p:cNvSpPr txBox="1"/>
          <p:nvPr/>
        </p:nvSpPr>
        <p:spPr>
          <a:xfrm>
            <a:off x="6878391" y="1267825"/>
            <a:ext cx="18084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Define problem</a:t>
            </a:r>
            <a:endParaRPr sz="170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1153" name="Google Shape;1153;p45"/>
          <p:cNvCxnSpPr>
            <a:stCxn id="1152" idx="1"/>
          </p:cNvCxnSpPr>
          <p:nvPr/>
        </p:nvCxnSpPr>
        <p:spPr>
          <a:xfrm rot="10800000">
            <a:off x="5224191" y="1482625"/>
            <a:ext cx="16542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1154" name="Google Shape;1154;p45"/>
          <p:cNvSpPr/>
          <p:nvPr/>
        </p:nvSpPr>
        <p:spPr>
          <a:xfrm>
            <a:off x="5134263" y="2084563"/>
            <a:ext cx="926025" cy="1410300"/>
          </a:xfrm>
          <a:custGeom>
            <a:avLst/>
            <a:gdLst/>
            <a:ahLst/>
            <a:cxnLst/>
            <a:rect l="l" t="t" r="r" b="b"/>
            <a:pathLst>
              <a:path w="37041" h="56412" extrusionOk="0">
                <a:moveTo>
                  <a:pt x="30683" y="0"/>
                </a:moveTo>
                <a:lnTo>
                  <a:pt x="20753" y="16371"/>
                </a:lnTo>
                <a:lnTo>
                  <a:pt x="1572" y="16883"/>
                </a:lnTo>
                <a:cubicBezTo>
                  <a:pt x="2822" y="19931"/>
                  <a:pt x="3525" y="23277"/>
                  <a:pt x="3525" y="26789"/>
                </a:cubicBezTo>
                <a:cubicBezTo>
                  <a:pt x="3525" y="31552"/>
                  <a:pt x="2239" y="36017"/>
                  <a:pt x="0" y="39862"/>
                </a:cubicBezTo>
                <a:lnTo>
                  <a:pt x="9895" y="55995"/>
                </a:lnTo>
                <a:lnTo>
                  <a:pt x="29159" y="56412"/>
                </a:lnTo>
                <a:cubicBezTo>
                  <a:pt x="34171" y="47697"/>
                  <a:pt x="37041" y="37576"/>
                  <a:pt x="37041" y="26789"/>
                </a:cubicBezTo>
                <a:cubicBezTo>
                  <a:pt x="37041" y="17157"/>
                  <a:pt x="34755" y="8061"/>
                  <a:pt x="306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45"/>
          <p:cNvSpPr txBox="1"/>
          <p:nvPr/>
        </p:nvSpPr>
        <p:spPr>
          <a:xfrm>
            <a:off x="6878391" y="2424125"/>
            <a:ext cx="18084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Data collection</a:t>
            </a:r>
            <a:endParaRPr sz="170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56" name="Google Shape;1156;p45"/>
          <p:cNvSpPr txBox="1"/>
          <p:nvPr/>
        </p:nvSpPr>
        <p:spPr>
          <a:xfrm>
            <a:off x="6878397" y="2847175"/>
            <a:ext cx="18084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very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57" name="Google Shape;1157;p45"/>
          <p:cNvCxnSpPr>
            <a:stCxn id="1155" idx="1"/>
          </p:cNvCxnSpPr>
          <p:nvPr/>
        </p:nvCxnSpPr>
        <p:spPr>
          <a:xfrm rot="10800000">
            <a:off x="5969091" y="2638925"/>
            <a:ext cx="9093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1158" name="Google Shape;1158;p45"/>
          <p:cNvSpPr/>
          <p:nvPr/>
        </p:nvSpPr>
        <p:spPr>
          <a:xfrm>
            <a:off x="4341013" y="3156113"/>
            <a:ext cx="1471625" cy="1086475"/>
          </a:xfrm>
          <a:custGeom>
            <a:avLst/>
            <a:gdLst/>
            <a:ahLst/>
            <a:cxnLst/>
            <a:rect l="l" t="t" r="r" b="b"/>
            <a:pathLst>
              <a:path w="58865" h="43459" extrusionOk="0">
                <a:moveTo>
                  <a:pt x="29694" y="1"/>
                </a:moveTo>
                <a:cubicBezTo>
                  <a:pt x="24920" y="6049"/>
                  <a:pt x="17538" y="9942"/>
                  <a:pt x="9240" y="9942"/>
                </a:cubicBezTo>
                <a:lnTo>
                  <a:pt x="9156" y="9942"/>
                </a:lnTo>
                <a:lnTo>
                  <a:pt x="0" y="26813"/>
                </a:lnTo>
                <a:lnTo>
                  <a:pt x="9144" y="43458"/>
                </a:lnTo>
                <a:lnTo>
                  <a:pt x="9240" y="43458"/>
                </a:lnTo>
                <a:cubicBezTo>
                  <a:pt x="29956" y="43458"/>
                  <a:pt x="48197" y="32874"/>
                  <a:pt x="58865" y="16812"/>
                </a:cubicBezTo>
                <a:lnTo>
                  <a:pt x="39755" y="16395"/>
                </a:lnTo>
                <a:lnTo>
                  <a:pt x="2969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45"/>
          <p:cNvSpPr txBox="1"/>
          <p:nvPr/>
        </p:nvSpPr>
        <p:spPr>
          <a:xfrm>
            <a:off x="6878391" y="3580425"/>
            <a:ext cx="18084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Root cause analysis</a:t>
            </a:r>
            <a:endParaRPr sz="170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60" name="Google Shape;1160;p45"/>
          <p:cNvSpPr txBox="1"/>
          <p:nvPr/>
        </p:nvSpPr>
        <p:spPr>
          <a:xfrm>
            <a:off x="6878399" y="4003475"/>
            <a:ext cx="18084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Saturn is the ringed one and a gas giant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61" name="Google Shape;1161;p45"/>
          <p:cNvCxnSpPr>
            <a:stCxn id="1159" idx="1"/>
          </p:cNvCxnSpPr>
          <p:nvPr/>
        </p:nvCxnSpPr>
        <p:spPr>
          <a:xfrm rot="10800000">
            <a:off x="5326791" y="3795225"/>
            <a:ext cx="15516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1162" name="Google Shape;1162;p45"/>
          <p:cNvSpPr/>
          <p:nvPr/>
        </p:nvSpPr>
        <p:spPr>
          <a:xfrm>
            <a:off x="3281638" y="3083188"/>
            <a:ext cx="1197800" cy="1156125"/>
          </a:xfrm>
          <a:custGeom>
            <a:avLst/>
            <a:gdLst/>
            <a:ahLst/>
            <a:cxnLst/>
            <a:rect l="l" t="t" r="r" b="b"/>
            <a:pathLst>
              <a:path w="47912" h="46245" extrusionOk="0">
                <a:moveTo>
                  <a:pt x="29171" y="1"/>
                </a:moveTo>
                <a:lnTo>
                  <a:pt x="9728" y="524"/>
                </a:lnTo>
                <a:lnTo>
                  <a:pt x="1" y="16538"/>
                </a:lnTo>
                <a:cubicBezTo>
                  <a:pt x="9669" y="33302"/>
                  <a:pt x="27266" y="44911"/>
                  <a:pt x="47674" y="46244"/>
                </a:cubicBezTo>
                <a:lnTo>
                  <a:pt x="38613" y="29730"/>
                </a:lnTo>
                <a:lnTo>
                  <a:pt x="47912" y="12597"/>
                </a:lnTo>
                <a:cubicBezTo>
                  <a:pt x="39911" y="11454"/>
                  <a:pt x="33100" y="6680"/>
                  <a:pt x="2917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" name="Google Shape;1163;p45"/>
          <p:cNvSpPr txBox="1"/>
          <p:nvPr/>
        </p:nvSpPr>
        <p:spPr>
          <a:xfrm>
            <a:off x="464096" y="3580425"/>
            <a:ext cx="17955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Test solutions</a:t>
            </a:r>
            <a:endParaRPr sz="170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64" name="Google Shape;1164;p45"/>
          <p:cNvSpPr txBox="1"/>
          <p:nvPr/>
        </p:nvSpPr>
        <p:spPr>
          <a:xfrm>
            <a:off x="464100" y="4003475"/>
            <a:ext cx="17955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Earth is the third planet and it harbors life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65" name="Google Shape;1165;p45"/>
          <p:cNvCxnSpPr>
            <a:stCxn id="1163" idx="3"/>
          </p:cNvCxnSpPr>
          <p:nvPr/>
        </p:nvCxnSpPr>
        <p:spPr>
          <a:xfrm>
            <a:off x="2259596" y="3795225"/>
            <a:ext cx="15774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1166" name="Google Shape;1166;p45"/>
          <p:cNvSpPr/>
          <p:nvPr/>
        </p:nvSpPr>
        <p:spPr>
          <a:xfrm>
            <a:off x="4789603" y="3580425"/>
            <a:ext cx="348217" cy="347272"/>
          </a:xfrm>
          <a:custGeom>
            <a:avLst/>
            <a:gdLst/>
            <a:ahLst/>
            <a:cxnLst/>
            <a:rect l="l" t="t" r="r" b="b"/>
            <a:pathLst>
              <a:path w="11784" h="11752" extrusionOk="0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7" name="Google Shape;1167;p45"/>
          <p:cNvGrpSpPr/>
          <p:nvPr/>
        </p:nvGrpSpPr>
        <p:grpSpPr>
          <a:xfrm>
            <a:off x="5422720" y="2782469"/>
            <a:ext cx="349133" cy="349163"/>
            <a:chOff x="3497300" y="3955025"/>
            <a:chExt cx="295375" cy="295400"/>
          </a:xfrm>
        </p:grpSpPr>
        <p:sp>
          <p:nvSpPr>
            <p:cNvPr id="1168" name="Google Shape;1168;p45"/>
            <p:cNvSpPr/>
            <p:nvPr/>
          </p:nvSpPr>
          <p:spPr>
            <a:xfrm>
              <a:off x="3660350" y="4035375"/>
              <a:ext cx="132325" cy="155175"/>
            </a:xfrm>
            <a:custGeom>
              <a:avLst/>
              <a:gdLst/>
              <a:ahLst/>
              <a:cxnLst/>
              <a:rect l="l" t="t" r="r" b="b"/>
              <a:pathLst>
                <a:path w="5293" h="6207" extrusionOk="0">
                  <a:moveTo>
                    <a:pt x="4663" y="0"/>
                  </a:moveTo>
                  <a:lnTo>
                    <a:pt x="0" y="2773"/>
                  </a:lnTo>
                  <a:lnTo>
                    <a:pt x="4127" y="6207"/>
                  </a:lnTo>
                  <a:cubicBezTo>
                    <a:pt x="4852" y="5199"/>
                    <a:pt x="5293" y="4033"/>
                    <a:pt x="5293" y="2678"/>
                  </a:cubicBezTo>
                  <a:cubicBezTo>
                    <a:pt x="5293" y="1733"/>
                    <a:pt x="5041" y="851"/>
                    <a:pt x="46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5"/>
            <p:cNvSpPr/>
            <p:nvPr/>
          </p:nvSpPr>
          <p:spPr>
            <a:xfrm>
              <a:off x="3653250" y="3955025"/>
              <a:ext cx="114225" cy="133150"/>
            </a:xfrm>
            <a:custGeom>
              <a:avLst/>
              <a:gdLst/>
              <a:ahLst/>
              <a:cxnLst/>
              <a:rect l="l" t="t" r="r" b="b"/>
              <a:pathLst>
                <a:path w="4569" h="5326" extrusionOk="0">
                  <a:moveTo>
                    <a:pt x="1" y="1"/>
                  </a:moveTo>
                  <a:lnTo>
                    <a:pt x="1" y="5325"/>
                  </a:lnTo>
                  <a:lnTo>
                    <a:pt x="4569" y="2679"/>
                  </a:lnTo>
                  <a:cubicBezTo>
                    <a:pt x="3561" y="1167"/>
                    <a:pt x="1891" y="12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5"/>
            <p:cNvSpPr/>
            <p:nvPr/>
          </p:nvSpPr>
          <p:spPr>
            <a:xfrm>
              <a:off x="3497300" y="3955025"/>
              <a:ext cx="256000" cy="295400"/>
            </a:xfrm>
            <a:custGeom>
              <a:avLst/>
              <a:gdLst/>
              <a:ahLst/>
              <a:cxnLst/>
              <a:rect l="l" t="t" r="r" b="b"/>
              <a:pathLst>
                <a:path w="10240" h="11816" extrusionOk="0">
                  <a:moveTo>
                    <a:pt x="5577" y="1"/>
                  </a:moveTo>
                  <a:cubicBezTo>
                    <a:pt x="2521" y="190"/>
                    <a:pt x="1" y="2805"/>
                    <a:pt x="1" y="5892"/>
                  </a:cubicBezTo>
                  <a:cubicBezTo>
                    <a:pt x="1" y="9137"/>
                    <a:pt x="2678" y="11815"/>
                    <a:pt x="5923" y="11815"/>
                  </a:cubicBezTo>
                  <a:cubicBezTo>
                    <a:pt x="7625" y="11815"/>
                    <a:pt x="9168" y="11059"/>
                    <a:pt x="10240" y="9925"/>
                  </a:cubicBezTo>
                  <a:lnTo>
                    <a:pt x="5703" y="6176"/>
                  </a:lnTo>
                  <a:cubicBezTo>
                    <a:pt x="5608" y="6144"/>
                    <a:pt x="5577" y="5987"/>
                    <a:pt x="5577" y="5892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1" name="Google Shape;1171;p45"/>
          <p:cNvSpPr/>
          <p:nvPr/>
        </p:nvSpPr>
        <p:spPr>
          <a:xfrm>
            <a:off x="4003192" y="1588711"/>
            <a:ext cx="367261" cy="365438"/>
          </a:xfrm>
          <a:custGeom>
            <a:avLst/>
            <a:gdLst/>
            <a:ahLst/>
            <a:cxnLst/>
            <a:rect l="l" t="t" r="r" b="b"/>
            <a:pathLst>
              <a:path w="12697" h="12634" extrusionOk="0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2" name="Google Shape;1172;p45"/>
          <p:cNvGrpSpPr/>
          <p:nvPr/>
        </p:nvGrpSpPr>
        <p:grpSpPr>
          <a:xfrm>
            <a:off x="5076402" y="1779607"/>
            <a:ext cx="354778" cy="339271"/>
            <a:chOff x="5045500" y="842250"/>
            <a:chExt cx="503875" cy="481850"/>
          </a:xfrm>
        </p:grpSpPr>
        <p:sp>
          <p:nvSpPr>
            <p:cNvPr id="1173" name="Google Shape;1173;p45"/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74" name="Google Shape;1174;p45"/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175" name="Google Shape;1175;p45"/>
          <p:cNvSpPr/>
          <p:nvPr/>
        </p:nvSpPr>
        <p:spPr>
          <a:xfrm>
            <a:off x="3722709" y="3352995"/>
            <a:ext cx="315672" cy="369974"/>
          </a:xfrm>
          <a:custGeom>
            <a:avLst/>
            <a:gdLst/>
            <a:ahLst/>
            <a:cxnLst/>
            <a:rect l="l" t="t" r="r" b="b"/>
            <a:pathLst>
              <a:path w="10807" h="12666" extrusionOk="0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6" name="Google Shape;1176;p45"/>
          <p:cNvGrpSpPr/>
          <p:nvPr/>
        </p:nvGrpSpPr>
        <p:grpSpPr>
          <a:xfrm>
            <a:off x="3403409" y="2398089"/>
            <a:ext cx="351024" cy="347301"/>
            <a:chOff x="946175" y="3619500"/>
            <a:chExt cx="296975" cy="293825"/>
          </a:xfrm>
        </p:grpSpPr>
        <p:sp>
          <p:nvSpPr>
            <p:cNvPr id="1177" name="Google Shape;1177;p45"/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5"/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5"/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5"/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5"/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5"/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46"/>
          <p:cNvSpPr txBox="1"/>
          <p:nvPr/>
        </p:nvSpPr>
        <p:spPr>
          <a:xfrm>
            <a:off x="1068100" y="536526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Instructions for use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188" name="Google Shape;1188;p46"/>
          <p:cNvSpPr txBox="1"/>
          <p:nvPr/>
        </p:nvSpPr>
        <p:spPr>
          <a:xfrm>
            <a:off x="1132925" y="1087200"/>
            <a:ext cx="7047300" cy="28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In order to use this template, you must credit </a:t>
            </a:r>
            <a:r>
              <a:rPr lang="en" sz="1100" b="1" u="sng">
                <a:solidFill>
                  <a:srgbClr val="869FB2"/>
                </a:solidFill>
              </a:rPr>
              <a:t>S</a:t>
            </a:r>
            <a:r>
              <a:rPr lang="en" sz="1200" b="1" u="sng">
                <a:solidFill>
                  <a:srgbClr val="869FB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 sz="1200">
                <a:solidFill>
                  <a:srgbClr val="435D74"/>
                </a:solidFill>
              </a:rPr>
              <a:t> </a:t>
            </a:r>
            <a:r>
              <a:rPr lang="en" sz="12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435D74"/>
                </a:solidFill>
              </a:rPr>
              <a:t> </a:t>
            </a:r>
            <a:r>
              <a:rPr lang="en" sz="1200" b="1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rgbClr val="435D74"/>
                </a:solidFill>
              </a:rPr>
              <a:t> </a:t>
            </a:r>
            <a:r>
              <a:rPr lang="en" sz="1200">
                <a:solidFill>
                  <a:srgbClr val="FFFFFF"/>
                </a:solidFill>
              </a:rPr>
              <a:t>in your final presentation and include links to both websites.</a:t>
            </a: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869FB2"/>
                </a:solidFill>
              </a:rPr>
              <a:t>You are allowed to:</a:t>
            </a:r>
            <a:endParaRPr sz="1100" b="1">
              <a:solidFill>
                <a:srgbClr val="869FB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Modify this template.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Use it for both personal and commercial projects.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869FB2"/>
                </a:solidFill>
              </a:rPr>
              <a:t>You are not allowed to:</a:t>
            </a:r>
            <a:endParaRPr sz="1100" b="1">
              <a:solidFill>
                <a:srgbClr val="869FB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Sublicense, sell or rent any of Slidesgo Content (or a modified version of Slidesgo Content).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Distribute Slidesgo Content unless it has been expressly authorized by Slidesgo.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Include Slidesgo Content in an online or offline database or file.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Offer Slidesgo templates (or modified versions of Slidesgo templates) for download.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Acquire the copyright of Slidesgo Content.</a:t>
            </a:r>
            <a:endParaRPr sz="11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35D74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189" name="Google Shape;1189;p46"/>
          <p:cNvSpPr txBox="1"/>
          <p:nvPr/>
        </p:nvSpPr>
        <p:spPr>
          <a:xfrm>
            <a:off x="960767" y="4027759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For more information about editing slides, please </a:t>
            </a:r>
            <a:r>
              <a:rPr lang="en" sz="1100">
                <a:solidFill>
                  <a:srgbClr val="FFFFFF"/>
                </a:solidFill>
              </a:rPr>
              <a:t>read </a:t>
            </a:r>
            <a:r>
              <a:rPr lang="en" sz="1200">
                <a:solidFill>
                  <a:srgbClr val="FFFFFF"/>
                </a:solidFill>
              </a:rPr>
              <a:t>our FAQs or visit Slidesgo School:</a:t>
            </a:r>
            <a:endParaRPr sz="12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>
                <a:solidFill>
                  <a:srgbClr val="FFFFFF"/>
                </a:solidFill>
              </a:rPr>
              <a:t> </a:t>
            </a:r>
            <a:r>
              <a:rPr lang="en" sz="1200">
                <a:solidFill>
                  <a:srgbClr val="FFFFFF"/>
                </a:solidFill>
              </a:rPr>
              <a:t>and</a:t>
            </a:r>
            <a:r>
              <a:rPr lang="en">
                <a:solidFill>
                  <a:srgbClr val="FFFFFF"/>
                </a:solidFill>
              </a:rPr>
              <a:t> </a:t>
            </a:r>
            <a:r>
              <a:rPr lang="en" sz="1200" u="sng">
                <a:solidFill>
                  <a:srgbClr val="869FB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2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47"/>
          <p:cNvSpPr txBox="1">
            <a:spLocks noGrp="1"/>
          </p:cNvSpPr>
          <p:nvPr>
            <p:ph type="title" idx="4294967295"/>
          </p:nvPr>
        </p:nvSpPr>
        <p:spPr>
          <a:xfrm>
            <a:off x="1068100" y="533189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5" name="Google Shape;1195;p47"/>
          <p:cNvSpPr txBox="1">
            <a:spLocks noGrp="1"/>
          </p:cNvSpPr>
          <p:nvPr>
            <p:ph type="body" idx="4294967295"/>
          </p:nvPr>
        </p:nvSpPr>
        <p:spPr>
          <a:xfrm>
            <a:off x="715075" y="1275800"/>
            <a:ext cx="7079400" cy="318300"/>
          </a:xfrm>
          <a:prstGeom prst="rect">
            <a:avLst/>
          </a:prstGeom>
          <a:solidFill>
            <a:srgbClr val="0E2A47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lang="en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infographics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your presentation to present your data in a visual way.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6" name="Google Shape;1196;p47"/>
          <p:cNvSpPr txBox="1"/>
          <p:nvPr/>
        </p:nvSpPr>
        <p:spPr>
          <a:xfrm>
            <a:off x="715075" y="1640334"/>
            <a:ext cx="5571300" cy="2931900"/>
          </a:xfrm>
          <a:prstGeom prst="rect">
            <a:avLst/>
          </a:pr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Select one of the parts and </a:t>
            </a:r>
            <a:r>
              <a:rPr lang="en" sz="1100" b="1">
                <a:solidFill>
                  <a:srgbClr val="869FB2"/>
                </a:solidFill>
              </a:rPr>
              <a:t>ungroup</a:t>
            </a:r>
            <a:r>
              <a:rPr lang="en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Change the color</a:t>
            </a:r>
            <a:r>
              <a:rPr lang="en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Then </a:t>
            </a:r>
            <a:r>
              <a:rPr lang="en" sz="1100" b="1">
                <a:solidFill>
                  <a:srgbClr val="869FB2"/>
                </a:solidFill>
              </a:rPr>
              <a:t>resize</a:t>
            </a:r>
            <a:r>
              <a:rPr lang="en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Group</a:t>
            </a:r>
            <a:r>
              <a:rPr lang="en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Remember to choose the</a:t>
            </a:r>
            <a:r>
              <a:rPr lang="en" sz="1100">
                <a:solidFill>
                  <a:srgbClr val="78909C"/>
                </a:solidFill>
              </a:rPr>
              <a:t> </a:t>
            </a:r>
            <a:r>
              <a:rPr lang="en" sz="1100">
                <a:solidFill>
                  <a:srgbClr val="869FB2"/>
                </a:solidFill>
              </a:rPr>
              <a:t>“</a:t>
            </a:r>
            <a:r>
              <a:rPr lang="en" sz="1100" b="1">
                <a:solidFill>
                  <a:srgbClr val="869FB2"/>
                </a:solidFill>
              </a:rPr>
              <a:t>Keep source formatting</a:t>
            </a:r>
            <a:r>
              <a:rPr lang="en" sz="1100">
                <a:solidFill>
                  <a:srgbClr val="869FB2"/>
                </a:solidFill>
              </a:rPr>
              <a:t>”</a:t>
            </a:r>
            <a:r>
              <a:rPr lang="en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lang="en" sz="1100" b="1">
                <a:solidFill>
                  <a:srgbClr val="869FB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1197" name="Google Shape;1197;p47"/>
          <p:cNvGrpSpPr/>
          <p:nvPr/>
        </p:nvGrpSpPr>
        <p:grpSpPr>
          <a:xfrm>
            <a:off x="6874322" y="1724357"/>
            <a:ext cx="1446116" cy="2863897"/>
            <a:chOff x="6529419" y="1724307"/>
            <a:chExt cx="1480463" cy="2931917"/>
          </a:xfrm>
        </p:grpSpPr>
        <p:grpSp>
          <p:nvGrpSpPr>
            <p:cNvPr id="1198" name="Google Shape;1198;p47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1199" name="Google Shape;1199;p47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1200" name="Google Shape;1200;p47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1" name="Google Shape;1201;p47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02" name="Google Shape;1202;p47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3" name="Google Shape;1203;p47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1204" name="Google Shape;1204;p47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1205" name="Google Shape;1205;p47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47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07" name="Google Shape;1207;p47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1208" name="Google Shape;1208;p47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47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47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47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12" name="Google Shape;1212;p47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1213" name="Google Shape;1213;p47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1214" name="Google Shape;1214;p47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5" name="Google Shape;1215;p47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16" name="Google Shape;1216;p47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1217" name="Google Shape;1217;p47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8" name="Google Shape;1218;p47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9" name="Google Shape;1219;p47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0" name="Google Shape;1220;p47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21" name="Google Shape;1221;p47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1222" name="Google Shape;1222;p47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1223" name="Google Shape;1223;p47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4" name="Google Shape;1224;p47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25" name="Google Shape;1225;p47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1226" name="Google Shape;1226;p47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7" name="Google Shape;1227;p47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28" name="Google Shape;1228;p47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229" name="Google Shape;1229;p47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230" name="Google Shape;1230;p47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1" name="Google Shape;1231;p47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32" name="Google Shape;1232;p47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233" name="Google Shape;1233;p47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4" name="Google Shape;1234;p47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5" name="Google Shape;1235;p47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6" name="Google Shape;1236;p47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7" name="Google Shape;1237;p47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Background pattern&#10;&#10;Description automatically generated">
            <a:extLst>
              <a:ext uri="{FF2B5EF4-FFF2-40B4-BE49-F238E27FC236}">
                <a16:creationId xmlns:a16="http://schemas.microsoft.com/office/drawing/2014/main" id="{4344B830-7E98-AD43-9CBC-76F73DB374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4366260" y="411480"/>
            <a:ext cx="4777740" cy="477774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ED9760B1-F879-694E-8B57-4A8181E8F85F}"/>
              </a:ext>
            </a:extLst>
          </p:cNvPr>
          <p:cNvSpPr txBox="1">
            <a:spLocks/>
          </p:cNvSpPr>
          <p:nvPr/>
        </p:nvSpPr>
        <p:spPr>
          <a:xfrm>
            <a:off x="0" y="274320"/>
            <a:ext cx="4802850" cy="57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| Simulation des équations</a:t>
            </a:r>
          </a:p>
        </p:txBody>
      </p:sp>
      <p:pic>
        <p:nvPicPr>
          <p:cNvPr id="34" name="Picture 33" descr="A picture containing text, building, umbrella, dome&#10;&#10;Description automatically generated">
            <a:extLst>
              <a:ext uri="{FF2B5EF4-FFF2-40B4-BE49-F238E27FC236}">
                <a16:creationId xmlns:a16="http://schemas.microsoft.com/office/drawing/2014/main" id="{55F4DDBB-D833-EC41-A3A8-97A23A4F2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531" y="0"/>
            <a:ext cx="501039" cy="858924"/>
          </a:xfrm>
          <a:prstGeom prst="rect">
            <a:avLst/>
          </a:prstGeom>
        </p:spPr>
      </p:pic>
      <p:pic>
        <p:nvPicPr>
          <p:cNvPr id="29" name="Image 21">
            <a:extLst>
              <a:ext uri="{FF2B5EF4-FFF2-40B4-BE49-F238E27FC236}">
                <a16:creationId xmlns:a16="http://schemas.microsoft.com/office/drawing/2014/main" id="{3F35DAF4-A8D8-9B44-9F69-E20C3DBB2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7797"/>
            <a:ext cx="3870634" cy="3531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80817A7-890D-A746-ABBB-623583B0C850}"/>
              </a:ext>
            </a:extLst>
          </p:cNvPr>
          <p:cNvSpPr txBox="1"/>
          <p:nvPr/>
        </p:nvSpPr>
        <p:spPr>
          <a:xfrm>
            <a:off x="4082396" y="1105853"/>
            <a:ext cx="4802850" cy="1966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rtl="0">
              <a:lnSpc>
                <a:spcPct val="107000"/>
              </a:lnSpc>
            </a:pPr>
            <a:r>
              <a:rPr lang="en-US" sz="1400" b="1" dirty="0">
                <a:solidFill>
                  <a:srgbClr val="262626"/>
                </a:solidFill>
                <a:latin typeface="Helvetica" pitchFamily="2" charset="0"/>
              </a:rPr>
              <a:t>Objectif : </a:t>
            </a:r>
            <a:r>
              <a:rPr lang="fr-FR" sz="1400" dirty="0">
                <a:solidFill>
                  <a:srgbClr val="262626"/>
                </a:solidFill>
                <a:latin typeface="Helvetica" pitchFamily="2" charset="0"/>
              </a:rPr>
              <a:t>Déterminer l’ensemble des points atteignable par la nacelle</a:t>
            </a:r>
          </a:p>
          <a:p>
            <a:pPr lvl="0" rtl="0">
              <a:lnSpc>
                <a:spcPct val="107000"/>
              </a:lnSpc>
            </a:pPr>
            <a:endParaRPr lang="en-GB" sz="1400" dirty="0">
              <a:solidFill>
                <a:srgbClr val="262626"/>
              </a:solidFill>
              <a:latin typeface="Helvetica" pitchFamily="2" charset="0"/>
            </a:endParaRPr>
          </a:p>
          <a:p>
            <a:pPr lvl="0">
              <a:lnSpc>
                <a:spcPct val="120000"/>
              </a:lnSpc>
            </a:pPr>
            <a:r>
              <a:rPr lang="fr-FR" sz="1400" dirty="0">
                <a:solidFill>
                  <a:srgbClr val="262626"/>
                </a:solidFill>
                <a:latin typeface="Helvetica" pitchFamily="2" charset="0"/>
              </a:rPr>
              <a:t>Pour un point donné, on vérifie qu’il est atteignable :</a:t>
            </a:r>
            <a:endParaRPr lang="en-GB" sz="1400" dirty="0">
              <a:solidFill>
                <a:srgbClr val="262626"/>
              </a:solidFill>
              <a:latin typeface="Helvetica" pitchFamily="2" charset="0"/>
            </a:endParaRPr>
          </a:p>
          <a:p>
            <a:pPr marL="2857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rgbClr val="262626"/>
                </a:solidFill>
                <a:latin typeface="Helvetica" pitchFamily="2" charset="0"/>
              </a:rPr>
              <a:t>Théoriquement : les équations bien définies</a:t>
            </a:r>
            <a:endParaRPr lang="en-GB" sz="1400" dirty="0">
              <a:solidFill>
                <a:srgbClr val="262626"/>
              </a:solidFill>
              <a:latin typeface="Helvetica" pitchFamily="2" charset="0"/>
            </a:endParaRPr>
          </a:p>
          <a:p>
            <a:pPr marL="2857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rgbClr val="262626"/>
                </a:solidFill>
                <a:latin typeface="Helvetica" pitchFamily="2" charset="0"/>
              </a:rPr>
              <a:t>Pratiquement :</a:t>
            </a:r>
            <a:r>
              <a:rPr lang="en-GB" sz="1400" dirty="0">
                <a:solidFill>
                  <a:srgbClr val="262626"/>
                </a:solidFill>
                <a:latin typeface="Helvetica" pitchFamily="2" charset="0"/>
              </a:rPr>
              <a:t> </a:t>
            </a:r>
          </a:p>
          <a:p>
            <a:pPr marL="7429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rgbClr val="262626"/>
                </a:solidFill>
                <a:latin typeface="Helvetica" pitchFamily="2" charset="0"/>
              </a:rPr>
              <a:t>Ne dépasse pas la longueur des axes</a:t>
            </a:r>
          </a:p>
          <a:p>
            <a:pPr marL="7429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rgbClr val="262626"/>
                </a:solidFill>
                <a:latin typeface="Helvetica" pitchFamily="2" charset="0"/>
              </a:rPr>
              <a:t>Rester à l’intérieur des frontières du robot</a:t>
            </a:r>
            <a:endParaRPr lang="en-US" sz="1400" dirty="0">
              <a:solidFill>
                <a:srgbClr val="262626"/>
              </a:solidFill>
              <a:latin typeface="Helvetica" pitchFamily="2" charset="0"/>
            </a:endParaRPr>
          </a:p>
        </p:txBody>
      </p:sp>
      <p:sp>
        <p:nvSpPr>
          <p:cNvPr id="31" name="TextBox 8">
            <a:extLst>
              <a:ext uri="{FF2B5EF4-FFF2-40B4-BE49-F238E27FC236}">
                <a16:creationId xmlns:a16="http://schemas.microsoft.com/office/drawing/2014/main" id="{ACFB3BC0-43B6-8B4F-B5B7-FCFFE3767EC2}"/>
              </a:ext>
            </a:extLst>
          </p:cNvPr>
          <p:cNvSpPr txBox="1"/>
          <p:nvPr/>
        </p:nvSpPr>
        <p:spPr>
          <a:xfrm>
            <a:off x="4038600" y="3570848"/>
            <a:ext cx="4802850" cy="9118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rtl="0">
              <a:lnSpc>
                <a:spcPct val="107000"/>
              </a:lnSpc>
            </a:pPr>
            <a:r>
              <a:rPr lang="fr-FR" sz="1400" b="1" dirty="0">
                <a:solidFill>
                  <a:srgbClr val="262626"/>
                </a:solidFill>
                <a:latin typeface="Helvetica" pitchFamily="2" charset="0"/>
              </a:rPr>
              <a:t>Remarque : </a:t>
            </a:r>
          </a:p>
          <a:p>
            <a:pPr marL="285750" lvl="0" indent="-285750" rt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rgbClr val="262626"/>
                </a:solidFill>
                <a:latin typeface="Helvetica" pitchFamily="2" charset="0"/>
              </a:rPr>
              <a:t>Espace de travail et invariant par translation verticale</a:t>
            </a:r>
          </a:p>
          <a:p>
            <a:pPr marL="285750" lvl="0" indent="-285750" rt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rgbClr val="262626"/>
                </a:solidFill>
                <a:latin typeface="Helvetica" pitchFamily="2" charset="0"/>
              </a:rPr>
              <a:t>Les dimensions actuelles ne permettent pas un rayon d’espace de travail de 400mm</a:t>
            </a:r>
          </a:p>
        </p:txBody>
      </p:sp>
    </p:spTree>
    <p:extLst>
      <p:ext uri="{BB962C8B-B14F-4D97-AF65-F5344CB8AC3E}">
        <p14:creationId xmlns:p14="http://schemas.microsoft.com/office/powerpoint/2010/main" val="2111920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Background pattern&#10;&#10;Description automatically generated">
            <a:extLst>
              <a:ext uri="{FF2B5EF4-FFF2-40B4-BE49-F238E27FC236}">
                <a16:creationId xmlns:a16="http://schemas.microsoft.com/office/drawing/2014/main" id="{8ABACDF4-F34A-5243-804F-3DC14FAD82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0800000">
            <a:off x="-205740" y="0"/>
            <a:ext cx="4777740" cy="477774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sp>
        <p:nvSpPr>
          <p:cNvPr id="622" name="Google Shape;622;p31"/>
          <p:cNvSpPr/>
          <p:nvPr/>
        </p:nvSpPr>
        <p:spPr>
          <a:xfrm>
            <a:off x="2915712" y="1153975"/>
            <a:ext cx="4954209" cy="769799"/>
          </a:xfrm>
          <a:custGeom>
            <a:avLst/>
            <a:gdLst/>
            <a:ahLst/>
            <a:cxnLst/>
            <a:rect l="l" t="t" r="r" b="b"/>
            <a:pathLst>
              <a:path w="59578" h="8550" extrusionOk="0">
                <a:moveTo>
                  <a:pt x="4253" y="1"/>
                </a:moveTo>
                <a:cubicBezTo>
                  <a:pt x="1911" y="1"/>
                  <a:pt x="1" y="1911"/>
                  <a:pt x="1" y="4288"/>
                </a:cubicBezTo>
                <a:cubicBezTo>
                  <a:pt x="1" y="6639"/>
                  <a:pt x="1911" y="8549"/>
                  <a:pt x="4253" y="8549"/>
                </a:cubicBezTo>
                <a:lnTo>
                  <a:pt x="55316" y="8549"/>
                </a:lnTo>
                <a:cubicBezTo>
                  <a:pt x="57667" y="8549"/>
                  <a:pt x="59577" y="6639"/>
                  <a:pt x="59577" y="4288"/>
                </a:cubicBezTo>
                <a:cubicBezTo>
                  <a:pt x="59577" y="1911"/>
                  <a:pt x="57667" y="1"/>
                  <a:pt x="553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1"/>
          <p:cNvSpPr/>
          <p:nvPr/>
        </p:nvSpPr>
        <p:spPr>
          <a:xfrm>
            <a:off x="3229663" y="1451275"/>
            <a:ext cx="168095" cy="164944"/>
          </a:xfrm>
          <a:custGeom>
            <a:avLst/>
            <a:gdLst/>
            <a:ahLst/>
            <a:cxnLst/>
            <a:rect l="l" t="t" r="r" b="b"/>
            <a:pathLst>
              <a:path w="1867" h="1832" extrusionOk="0">
                <a:moveTo>
                  <a:pt x="951" y="0"/>
                </a:moveTo>
                <a:cubicBezTo>
                  <a:pt x="440" y="0"/>
                  <a:pt x="0" y="405"/>
                  <a:pt x="0" y="916"/>
                </a:cubicBezTo>
                <a:cubicBezTo>
                  <a:pt x="0" y="1426"/>
                  <a:pt x="440" y="1831"/>
                  <a:pt x="951" y="1831"/>
                </a:cubicBezTo>
                <a:cubicBezTo>
                  <a:pt x="1462" y="1831"/>
                  <a:pt x="1867" y="1426"/>
                  <a:pt x="1867" y="916"/>
                </a:cubicBezTo>
                <a:cubicBezTo>
                  <a:pt x="1867" y="405"/>
                  <a:pt x="1462" y="0"/>
                  <a:pt x="9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1"/>
          <p:cNvSpPr/>
          <p:nvPr/>
        </p:nvSpPr>
        <p:spPr>
          <a:xfrm>
            <a:off x="2915712" y="2048935"/>
            <a:ext cx="4954209" cy="769709"/>
          </a:xfrm>
          <a:custGeom>
            <a:avLst/>
            <a:gdLst/>
            <a:ahLst/>
            <a:cxnLst/>
            <a:rect l="l" t="t" r="r" b="b"/>
            <a:pathLst>
              <a:path w="59578" h="8549" extrusionOk="0">
                <a:moveTo>
                  <a:pt x="4253" y="0"/>
                </a:moveTo>
                <a:cubicBezTo>
                  <a:pt x="1911" y="0"/>
                  <a:pt x="1" y="1946"/>
                  <a:pt x="1" y="4297"/>
                </a:cubicBezTo>
                <a:cubicBezTo>
                  <a:pt x="1" y="6638"/>
                  <a:pt x="1911" y="8549"/>
                  <a:pt x="4253" y="8549"/>
                </a:cubicBezTo>
                <a:lnTo>
                  <a:pt x="55316" y="8549"/>
                </a:lnTo>
                <a:cubicBezTo>
                  <a:pt x="57667" y="8549"/>
                  <a:pt x="59577" y="6638"/>
                  <a:pt x="59577" y="4297"/>
                </a:cubicBezTo>
                <a:cubicBezTo>
                  <a:pt x="59577" y="1946"/>
                  <a:pt x="57667" y="0"/>
                  <a:pt x="5531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1"/>
          <p:cNvSpPr/>
          <p:nvPr/>
        </p:nvSpPr>
        <p:spPr>
          <a:xfrm>
            <a:off x="3229663" y="2349297"/>
            <a:ext cx="168095" cy="168996"/>
          </a:xfrm>
          <a:custGeom>
            <a:avLst/>
            <a:gdLst/>
            <a:ahLst/>
            <a:cxnLst/>
            <a:rect l="l" t="t" r="r" b="b"/>
            <a:pathLst>
              <a:path w="1867" h="1877" extrusionOk="0">
                <a:moveTo>
                  <a:pt x="951" y="1"/>
                </a:moveTo>
                <a:cubicBezTo>
                  <a:pt x="440" y="1"/>
                  <a:pt x="0" y="441"/>
                  <a:pt x="0" y="961"/>
                </a:cubicBezTo>
                <a:cubicBezTo>
                  <a:pt x="0" y="1471"/>
                  <a:pt x="440" y="1876"/>
                  <a:pt x="951" y="1876"/>
                </a:cubicBezTo>
                <a:cubicBezTo>
                  <a:pt x="1462" y="1876"/>
                  <a:pt x="1867" y="1471"/>
                  <a:pt x="1867" y="961"/>
                </a:cubicBezTo>
                <a:cubicBezTo>
                  <a:pt x="1867" y="441"/>
                  <a:pt x="1462" y="1"/>
                  <a:pt x="951" y="1"/>
                </a:cubicBezTo>
                <a:close/>
              </a:path>
            </a:pathLst>
          </a:custGeom>
          <a:solidFill>
            <a:srgbClr val="B2D9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31"/>
          <p:cNvSpPr/>
          <p:nvPr/>
        </p:nvSpPr>
        <p:spPr>
          <a:xfrm>
            <a:off x="2915712" y="2947046"/>
            <a:ext cx="4954209" cy="769709"/>
          </a:xfrm>
          <a:custGeom>
            <a:avLst/>
            <a:gdLst/>
            <a:ahLst/>
            <a:cxnLst/>
            <a:rect l="l" t="t" r="r" b="b"/>
            <a:pathLst>
              <a:path w="59578" h="8549" extrusionOk="0">
                <a:moveTo>
                  <a:pt x="4253" y="0"/>
                </a:moveTo>
                <a:cubicBezTo>
                  <a:pt x="1911" y="0"/>
                  <a:pt x="1" y="1911"/>
                  <a:pt x="1" y="4261"/>
                </a:cubicBezTo>
                <a:cubicBezTo>
                  <a:pt x="1" y="6603"/>
                  <a:pt x="1911" y="8549"/>
                  <a:pt x="4253" y="8549"/>
                </a:cubicBezTo>
                <a:lnTo>
                  <a:pt x="55316" y="8549"/>
                </a:lnTo>
                <a:cubicBezTo>
                  <a:pt x="57667" y="8549"/>
                  <a:pt x="59577" y="6603"/>
                  <a:pt x="59577" y="4261"/>
                </a:cubicBezTo>
                <a:cubicBezTo>
                  <a:pt x="59577" y="1911"/>
                  <a:pt x="57667" y="0"/>
                  <a:pt x="5531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1"/>
          <p:cNvSpPr/>
          <p:nvPr/>
        </p:nvSpPr>
        <p:spPr>
          <a:xfrm>
            <a:off x="3229663" y="3251370"/>
            <a:ext cx="168095" cy="168185"/>
          </a:xfrm>
          <a:custGeom>
            <a:avLst/>
            <a:gdLst/>
            <a:ahLst/>
            <a:cxnLst/>
            <a:rect l="l" t="t" r="r" b="b"/>
            <a:pathLst>
              <a:path w="1867" h="1868" extrusionOk="0">
                <a:moveTo>
                  <a:pt x="951" y="1"/>
                </a:moveTo>
                <a:cubicBezTo>
                  <a:pt x="440" y="1"/>
                  <a:pt x="0" y="441"/>
                  <a:pt x="0" y="952"/>
                </a:cubicBezTo>
                <a:cubicBezTo>
                  <a:pt x="0" y="1462"/>
                  <a:pt x="440" y="1867"/>
                  <a:pt x="951" y="1867"/>
                </a:cubicBezTo>
                <a:cubicBezTo>
                  <a:pt x="1462" y="1867"/>
                  <a:pt x="1867" y="1462"/>
                  <a:pt x="1867" y="952"/>
                </a:cubicBezTo>
                <a:cubicBezTo>
                  <a:pt x="1867" y="441"/>
                  <a:pt x="1462" y="1"/>
                  <a:pt x="951" y="1"/>
                </a:cubicBez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1"/>
          <p:cNvSpPr/>
          <p:nvPr/>
        </p:nvSpPr>
        <p:spPr>
          <a:xfrm>
            <a:off x="2915712" y="3842726"/>
            <a:ext cx="4954209" cy="768989"/>
          </a:xfrm>
          <a:custGeom>
            <a:avLst/>
            <a:gdLst/>
            <a:ahLst/>
            <a:cxnLst/>
            <a:rect l="l" t="t" r="r" b="b"/>
            <a:pathLst>
              <a:path w="59578" h="8541" extrusionOk="0">
                <a:moveTo>
                  <a:pt x="4253" y="1"/>
                </a:moveTo>
                <a:cubicBezTo>
                  <a:pt x="1911" y="1"/>
                  <a:pt x="1" y="1902"/>
                  <a:pt x="1" y="4253"/>
                </a:cubicBezTo>
                <a:cubicBezTo>
                  <a:pt x="1" y="6639"/>
                  <a:pt x="1911" y="8540"/>
                  <a:pt x="4253" y="8540"/>
                </a:cubicBezTo>
                <a:lnTo>
                  <a:pt x="55316" y="8540"/>
                </a:lnTo>
                <a:cubicBezTo>
                  <a:pt x="57667" y="8540"/>
                  <a:pt x="59577" y="6639"/>
                  <a:pt x="59577" y="4253"/>
                </a:cubicBezTo>
                <a:cubicBezTo>
                  <a:pt x="59577" y="1902"/>
                  <a:pt x="57667" y="1"/>
                  <a:pt x="553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31"/>
          <p:cNvSpPr/>
          <p:nvPr/>
        </p:nvSpPr>
        <p:spPr>
          <a:xfrm>
            <a:off x="3229663" y="4152633"/>
            <a:ext cx="168095" cy="168996"/>
          </a:xfrm>
          <a:custGeom>
            <a:avLst/>
            <a:gdLst/>
            <a:ahLst/>
            <a:cxnLst/>
            <a:rect l="l" t="t" r="r" b="b"/>
            <a:pathLst>
              <a:path w="1867" h="1877" extrusionOk="0">
                <a:moveTo>
                  <a:pt x="951" y="1"/>
                </a:moveTo>
                <a:cubicBezTo>
                  <a:pt x="440" y="1"/>
                  <a:pt x="0" y="441"/>
                  <a:pt x="0" y="960"/>
                </a:cubicBezTo>
                <a:cubicBezTo>
                  <a:pt x="0" y="1436"/>
                  <a:pt x="440" y="1876"/>
                  <a:pt x="951" y="1876"/>
                </a:cubicBezTo>
                <a:cubicBezTo>
                  <a:pt x="1462" y="1876"/>
                  <a:pt x="1867" y="1436"/>
                  <a:pt x="1867" y="960"/>
                </a:cubicBezTo>
                <a:cubicBezTo>
                  <a:pt x="1867" y="441"/>
                  <a:pt x="1462" y="1"/>
                  <a:pt x="951" y="1"/>
                </a:cubicBezTo>
                <a:close/>
              </a:path>
            </a:pathLst>
          </a:custGeom>
          <a:solidFill>
            <a:srgbClr val="395B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31"/>
          <p:cNvSpPr/>
          <p:nvPr/>
        </p:nvSpPr>
        <p:spPr>
          <a:xfrm>
            <a:off x="1274075" y="1153976"/>
            <a:ext cx="1496652" cy="769799"/>
          </a:xfrm>
          <a:custGeom>
            <a:avLst/>
            <a:gdLst/>
            <a:ahLst/>
            <a:cxnLst/>
            <a:rect l="l" t="t" r="r" b="b"/>
            <a:pathLst>
              <a:path w="16623" h="8550" extrusionOk="0">
                <a:moveTo>
                  <a:pt x="4253" y="1"/>
                </a:moveTo>
                <a:cubicBezTo>
                  <a:pt x="1911" y="1"/>
                  <a:pt x="1" y="1911"/>
                  <a:pt x="1" y="4288"/>
                </a:cubicBezTo>
                <a:cubicBezTo>
                  <a:pt x="1" y="6639"/>
                  <a:pt x="1911" y="8549"/>
                  <a:pt x="4253" y="8549"/>
                </a:cubicBezTo>
                <a:lnTo>
                  <a:pt x="12362" y="8549"/>
                </a:lnTo>
                <a:cubicBezTo>
                  <a:pt x="14712" y="8549"/>
                  <a:pt x="16623" y="6639"/>
                  <a:pt x="16623" y="4288"/>
                </a:cubicBezTo>
                <a:cubicBezTo>
                  <a:pt x="16623" y="1911"/>
                  <a:pt x="14712" y="1"/>
                  <a:pt x="1236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1"/>
          <p:cNvSpPr/>
          <p:nvPr/>
        </p:nvSpPr>
        <p:spPr>
          <a:xfrm>
            <a:off x="1356548" y="1226905"/>
            <a:ext cx="614399" cy="614399"/>
          </a:xfrm>
          <a:custGeom>
            <a:avLst/>
            <a:gdLst/>
            <a:ahLst/>
            <a:cxnLst/>
            <a:rect l="l" t="t" r="r" b="b"/>
            <a:pathLst>
              <a:path w="6824" h="6824" extrusionOk="0">
                <a:moveTo>
                  <a:pt x="3416" y="1"/>
                </a:moveTo>
                <a:cubicBezTo>
                  <a:pt x="1506" y="1"/>
                  <a:pt x="0" y="1541"/>
                  <a:pt x="0" y="3408"/>
                </a:cubicBezTo>
                <a:cubicBezTo>
                  <a:pt x="0" y="5318"/>
                  <a:pt x="1506" y="6824"/>
                  <a:pt x="3416" y="6824"/>
                </a:cubicBezTo>
                <a:cubicBezTo>
                  <a:pt x="5283" y="6824"/>
                  <a:pt x="6823" y="5318"/>
                  <a:pt x="6823" y="3408"/>
                </a:cubicBezTo>
                <a:cubicBezTo>
                  <a:pt x="6823" y="1541"/>
                  <a:pt x="5283" y="1"/>
                  <a:pt x="341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1"/>
          <p:cNvSpPr/>
          <p:nvPr/>
        </p:nvSpPr>
        <p:spPr>
          <a:xfrm>
            <a:off x="1274075" y="2048936"/>
            <a:ext cx="1496652" cy="769709"/>
          </a:xfrm>
          <a:custGeom>
            <a:avLst/>
            <a:gdLst/>
            <a:ahLst/>
            <a:cxnLst/>
            <a:rect l="l" t="t" r="r" b="b"/>
            <a:pathLst>
              <a:path w="16623" h="8549" extrusionOk="0">
                <a:moveTo>
                  <a:pt x="4253" y="0"/>
                </a:moveTo>
                <a:cubicBezTo>
                  <a:pt x="1911" y="0"/>
                  <a:pt x="1" y="1946"/>
                  <a:pt x="1" y="4297"/>
                </a:cubicBezTo>
                <a:cubicBezTo>
                  <a:pt x="1" y="6638"/>
                  <a:pt x="1911" y="8549"/>
                  <a:pt x="4253" y="8549"/>
                </a:cubicBezTo>
                <a:lnTo>
                  <a:pt x="12362" y="8549"/>
                </a:lnTo>
                <a:cubicBezTo>
                  <a:pt x="14712" y="8549"/>
                  <a:pt x="16623" y="6638"/>
                  <a:pt x="16623" y="4297"/>
                </a:cubicBezTo>
                <a:cubicBezTo>
                  <a:pt x="16623" y="1946"/>
                  <a:pt x="14712" y="0"/>
                  <a:pt x="1236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31"/>
          <p:cNvSpPr/>
          <p:nvPr/>
        </p:nvSpPr>
        <p:spPr>
          <a:xfrm>
            <a:off x="1356548" y="2128168"/>
            <a:ext cx="614399" cy="614399"/>
          </a:xfrm>
          <a:custGeom>
            <a:avLst/>
            <a:gdLst/>
            <a:ahLst/>
            <a:cxnLst/>
            <a:rect l="l" t="t" r="r" b="b"/>
            <a:pathLst>
              <a:path w="6824" h="6824" extrusionOk="0">
                <a:moveTo>
                  <a:pt x="3416" y="1"/>
                </a:moveTo>
                <a:cubicBezTo>
                  <a:pt x="1506" y="1"/>
                  <a:pt x="0" y="1541"/>
                  <a:pt x="0" y="3417"/>
                </a:cubicBezTo>
                <a:cubicBezTo>
                  <a:pt x="0" y="5318"/>
                  <a:pt x="1506" y="6824"/>
                  <a:pt x="3416" y="6824"/>
                </a:cubicBezTo>
                <a:cubicBezTo>
                  <a:pt x="5283" y="6824"/>
                  <a:pt x="6823" y="5318"/>
                  <a:pt x="6823" y="3417"/>
                </a:cubicBezTo>
                <a:cubicBezTo>
                  <a:pt x="6823" y="1541"/>
                  <a:pt x="5283" y="1"/>
                  <a:pt x="3416" y="1"/>
                </a:cubicBezTo>
                <a:close/>
              </a:path>
            </a:pathLst>
          </a:custGeom>
          <a:solidFill>
            <a:srgbClr val="B2D9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31"/>
          <p:cNvSpPr/>
          <p:nvPr/>
        </p:nvSpPr>
        <p:spPr>
          <a:xfrm>
            <a:off x="1274075" y="3842728"/>
            <a:ext cx="1496652" cy="768989"/>
          </a:xfrm>
          <a:custGeom>
            <a:avLst/>
            <a:gdLst/>
            <a:ahLst/>
            <a:cxnLst/>
            <a:rect l="l" t="t" r="r" b="b"/>
            <a:pathLst>
              <a:path w="16623" h="8541" extrusionOk="0">
                <a:moveTo>
                  <a:pt x="4253" y="1"/>
                </a:moveTo>
                <a:cubicBezTo>
                  <a:pt x="1911" y="1"/>
                  <a:pt x="1" y="1902"/>
                  <a:pt x="1" y="4253"/>
                </a:cubicBezTo>
                <a:cubicBezTo>
                  <a:pt x="1" y="6639"/>
                  <a:pt x="1911" y="8540"/>
                  <a:pt x="4253" y="8540"/>
                </a:cubicBezTo>
                <a:lnTo>
                  <a:pt x="12362" y="8540"/>
                </a:lnTo>
                <a:cubicBezTo>
                  <a:pt x="14712" y="8540"/>
                  <a:pt x="16623" y="6639"/>
                  <a:pt x="16623" y="4253"/>
                </a:cubicBezTo>
                <a:cubicBezTo>
                  <a:pt x="16623" y="1902"/>
                  <a:pt x="14712" y="1"/>
                  <a:pt x="1236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1"/>
          <p:cNvSpPr/>
          <p:nvPr/>
        </p:nvSpPr>
        <p:spPr>
          <a:xfrm>
            <a:off x="1356548" y="3911696"/>
            <a:ext cx="614399" cy="614399"/>
          </a:xfrm>
          <a:custGeom>
            <a:avLst/>
            <a:gdLst/>
            <a:ahLst/>
            <a:cxnLst/>
            <a:rect l="l" t="t" r="r" b="b"/>
            <a:pathLst>
              <a:path w="6824" h="6824" extrusionOk="0">
                <a:moveTo>
                  <a:pt x="3416" y="0"/>
                </a:moveTo>
                <a:cubicBezTo>
                  <a:pt x="1506" y="0"/>
                  <a:pt x="0" y="1541"/>
                  <a:pt x="0" y="3416"/>
                </a:cubicBezTo>
                <a:cubicBezTo>
                  <a:pt x="0" y="5318"/>
                  <a:pt x="1506" y="6823"/>
                  <a:pt x="3416" y="6823"/>
                </a:cubicBezTo>
                <a:cubicBezTo>
                  <a:pt x="5283" y="6823"/>
                  <a:pt x="6823" y="5318"/>
                  <a:pt x="6823" y="3416"/>
                </a:cubicBezTo>
                <a:cubicBezTo>
                  <a:pt x="6823" y="1541"/>
                  <a:pt x="5283" y="0"/>
                  <a:pt x="3416" y="0"/>
                </a:cubicBezTo>
                <a:close/>
              </a:path>
            </a:pathLst>
          </a:custGeom>
          <a:solidFill>
            <a:srgbClr val="395B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1"/>
          <p:cNvSpPr/>
          <p:nvPr/>
        </p:nvSpPr>
        <p:spPr>
          <a:xfrm>
            <a:off x="1274075" y="2947047"/>
            <a:ext cx="1496652" cy="769709"/>
          </a:xfrm>
          <a:custGeom>
            <a:avLst/>
            <a:gdLst/>
            <a:ahLst/>
            <a:cxnLst/>
            <a:rect l="l" t="t" r="r" b="b"/>
            <a:pathLst>
              <a:path w="16623" h="8549" extrusionOk="0">
                <a:moveTo>
                  <a:pt x="4253" y="0"/>
                </a:moveTo>
                <a:cubicBezTo>
                  <a:pt x="1911" y="0"/>
                  <a:pt x="1" y="1911"/>
                  <a:pt x="1" y="4261"/>
                </a:cubicBezTo>
                <a:cubicBezTo>
                  <a:pt x="1" y="6603"/>
                  <a:pt x="1911" y="8549"/>
                  <a:pt x="4253" y="8549"/>
                </a:cubicBezTo>
                <a:lnTo>
                  <a:pt x="12362" y="8549"/>
                </a:lnTo>
                <a:cubicBezTo>
                  <a:pt x="14712" y="8549"/>
                  <a:pt x="16623" y="6603"/>
                  <a:pt x="16623" y="4261"/>
                </a:cubicBezTo>
                <a:cubicBezTo>
                  <a:pt x="16623" y="1911"/>
                  <a:pt x="14712" y="0"/>
                  <a:pt x="1236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1"/>
          <p:cNvSpPr/>
          <p:nvPr/>
        </p:nvSpPr>
        <p:spPr>
          <a:xfrm>
            <a:off x="1356548" y="3030241"/>
            <a:ext cx="614399" cy="614399"/>
          </a:xfrm>
          <a:custGeom>
            <a:avLst/>
            <a:gdLst/>
            <a:ahLst/>
            <a:cxnLst/>
            <a:rect l="l" t="t" r="r" b="b"/>
            <a:pathLst>
              <a:path w="6824" h="6824" extrusionOk="0">
                <a:moveTo>
                  <a:pt x="3416" y="1"/>
                </a:moveTo>
                <a:cubicBezTo>
                  <a:pt x="1506" y="1"/>
                  <a:pt x="0" y="1541"/>
                  <a:pt x="0" y="3408"/>
                </a:cubicBezTo>
                <a:cubicBezTo>
                  <a:pt x="0" y="5318"/>
                  <a:pt x="1506" y="6824"/>
                  <a:pt x="3416" y="6824"/>
                </a:cubicBezTo>
                <a:cubicBezTo>
                  <a:pt x="5283" y="6824"/>
                  <a:pt x="6823" y="5318"/>
                  <a:pt x="6823" y="3408"/>
                </a:cubicBezTo>
                <a:cubicBezTo>
                  <a:pt x="6823" y="1541"/>
                  <a:pt x="5283" y="1"/>
                  <a:pt x="3416" y="1"/>
                </a:cubicBez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31"/>
          <p:cNvSpPr txBox="1"/>
          <p:nvPr/>
        </p:nvSpPr>
        <p:spPr>
          <a:xfrm>
            <a:off x="3721562" y="3845157"/>
            <a:ext cx="3543600" cy="753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" pitchFamily="2" charset="0"/>
                <a:ea typeface="Roboto"/>
                <a:cs typeface="Roboto"/>
                <a:sym typeface="Roboto"/>
              </a:rPr>
              <a:t>O</a:t>
            </a:r>
            <a:r>
              <a:rPr lang="en" dirty="0">
                <a:latin typeface="Helvetica" pitchFamily="2" charset="0"/>
                <a:ea typeface="Roboto"/>
                <a:cs typeface="Roboto"/>
                <a:sym typeface="Roboto"/>
              </a:rPr>
              <a:t>n </a:t>
            </a:r>
            <a:r>
              <a:rPr lang="en" dirty="0" err="1">
                <a:latin typeface="Helvetica" pitchFamily="2" charset="0"/>
                <a:ea typeface="Roboto"/>
                <a:cs typeface="Roboto"/>
                <a:sym typeface="Roboto"/>
              </a:rPr>
              <a:t>va</a:t>
            </a:r>
            <a:r>
              <a:rPr lang="en" dirty="0">
                <a:latin typeface="Helvetica" pitchFamily="2" charset="0"/>
                <a:ea typeface="Roboto"/>
                <a:cs typeface="Roboto"/>
                <a:sym typeface="Roboto"/>
              </a:rPr>
              <a:t> </a:t>
            </a:r>
            <a:r>
              <a:rPr lang="en" dirty="0" err="1">
                <a:latin typeface="Helvetica" pitchFamily="2" charset="0"/>
                <a:ea typeface="Roboto"/>
                <a:cs typeface="Roboto"/>
                <a:sym typeface="Roboto"/>
              </a:rPr>
              <a:t>donc</a:t>
            </a:r>
            <a:r>
              <a:rPr lang="en" dirty="0">
                <a:latin typeface="Helvetica" pitchFamily="2" charset="0"/>
                <a:ea typeface="Roboto"/>
                <a:cs typeface="Roboto"/>
                <a:sym typeface="Roboto"/>
              </a:rPr>
              <a:t> </a:t>
            </a:r>
            <a:r>
              <a:rPr lang="en" dirty="0" err="1">
                <a:latin typeface="Helvetica" pitchFamily="2" charset="0"/>
                <a:ea typeface="Roboto"/>
                <a:cs typeface="Roboto"/>
                <a:sym typeface="Roboto"/>
              </a:rPr>
              <a:t>agir</a:t>
            </a:r>
            <a:r>
              <a:rPr lang="en" dirty="0">
                <a:latin typeface="Helvetica" pitchFamily="2" charset="0"/>
                <a:ea typeface="Roboto"/>
                <a:cs typeface="Roboto"/>
                <a:sym typeface="Roboto"/>
              </a:rPr>
              <a:t> sur le rayon de la nacelle</a:t>
            </a:r>
            <a:endParaRPr dirty="0">
              <a:latin typeface="Helvetica" pitchFamily="2" charset="0"/>
              <a:ea typeface="Roboto"/>
              <a:cs typeface="Roboto"/>
              <a:sym typeface="Robo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2" name="Google Shape;642;p31"/>
              <p:cNvSpPr txBox="1"/>
              <p:nvPr/>
            </p:nvSpPr>
            <p:spPr>
              <a:xfrm>
                <a:off x="3721561" y="2954042"/>
                <a:ext cx="4065891" cy="7460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fr-FR" dirty="0">
                    <a:solidFill>
                      <a:srgbClr val="262626"/>
                    </a:solidFill>
                    <a:latin typeface="Helvetica" pitchFamily="2" charset="0"/>
                  </a:rPr>
                  <a:t>Les couples qui maximisent le rayon de l’espace de travail et sa hauteur ont pratiquement même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fr-FR" dirty="0">
                    <a:solidFill>
                      <a:srgbClr val="262626"/>
                    </a:solidFill>
                    <a:latin typeface="Helvetica" pitchFamily="2" charset="0"/>
                  </a:rPr>
                  <a:t> que le notre</a:t>
                </a:r>
              </a:p>
            </p:txBody>
          </p:sp>
        </mc:Choice>
        <mc:Fallback xmlns="">
          <p:sp>
            <p:nvSpPr>
              <p:cNvPr id="642" name="Google Shape;642;p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1561" y="2954042"/>
                <a:ext cx="4065891" cy="746065"/>
              </a:xfrm>
              <a:prstGeom prst="rect">
                <a:avLst/>
              </a:prstGeom>
              <a:blipFill>
                <a:blip r:embed="rId4"/>
                <a:stretch>
                  <a:fillRect l="-312" t="-3333" b="-11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5" name="Google Shape;645;p31"/>
              <p:cNvSpPr txBox="1"/>
              <p:nvPr/>
            </p:nvSpPr>
            <p:spPr>
              <a:xfrm>
                <a:off x="3721562" y="1153975"/>
                <a:ext cx="3543600" cy="759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fr-FR" dirty="0">
                    <a:solidFill>
                      <a:srgbClr val="262626"/>
                    </a:solidFill>
                    <a:latin typeface="Helvetica" pitchFamily="2" charset="0"/>
                  </a:rPr>
                  <a:t>Robot déjà fabriqué on ne peut pas agir sur </a:t>
                </a:r>
                <a14:m>
                  <m:oMath xmlns:m="http://schemas.openxmlformats.org/officeDocument/2006/math">
                    <m:r>
                      <a:rPr lang="fr-FR" i="1" dirty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fr-FR" dirty="0">
                    <a:solidFill>
                      <a:srgbClr val="262626"/>
                    </a:solidFill>
                    <a:latin typeface="Helvetica" pitchFamily="2" charset="0"/>
                  </a:rPr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fr-FR" dirty="0">
                    <a:solidFill>
                      <a:srgbClr val="262626"/>
                    </a:solidFill>
                    <a:latin typeface="Helvetica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45" name="Google Shape;645;p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1562" y="1153975"/>
                <a:ext cx="3543600" cy="759666"/>
              </a:xfrm>
              <a:prstGeom prst="rect">
                <a:avLst/>
              </a:prstGeom>
              <a:blipFill>
                <a:blip r:embed="rId5"/>
                <a:stretch>
                  <a:fillRect l="-3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6" name="Google Shape;646;p31"/>
          <p:cNvSpPr txBox="1"/>
          <p:nvPr/>
        </p:nvSpPr>
        <p:spPr>
          <a:xfrm>
            <a:off x="2128155" y="1330964"/>
            <a:ext cx="49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1700"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7" name="Google Shape;647;p31"/>
          <p:cNvSpPr txBox="1"/>
          <p:nvPr/>
        </p:nvSpPr>
        <p:spPr>
          <a:xfrm>
            <a:off x="2128155" y="2227501"/>
            <a:ext cx="49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1700"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8" name="Google Shape;648;p31"/>
          <p:cNvSpPr txBox="1"/>
          <p:nvPr/>
        </p:nvSpPr>
        <p:spPr>
          <a:xfrm>
            <a:off x="2128155" y="3168780"/>
            <a:ext cx="49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1700"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9" name="Google Shape;649;p31"/>
          <p:cNvSpPr txBox="1"/>
          <p:nvPr/>
        </p:nvSpPr>
        <p:spPr>
          <a:xfrm>
            <a:off x="2128155" y="4020477"/>
            <a:ext cx="49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1700"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7" name="Google Shape;657;p31"/>
          <p:cNvSpPr/>
          <p:nvPr/>
        </p:nvSpPr>
        <p:spPr>
          <a:xfrm>
            <a:off x="1486009" y="1360651"/>
            <a:ext cx="359320" cy="356438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9" name="Google Shape;645;p31">
            <a:extLst>
              <a:ext uri="{FF2B5EF4-FFF2-40B4-BE49-F238E27FC236}">
                <a16:creationId xmlns:a16="http://schemas.microsoft.com/office/drawing/2014/main" id="{B9874E33-F42A-7846-AF4C-AD1A31295A3E}"/>
              </a:ext>
            </a:extLst>
          </p:cNvPr>
          <p:cNvSpPr txBox="1"/>
          <p:nvPr/>
        </p:nvSpPr>
        <p:spPr>
          <a:xfrm>
            <a:off x="3721562" y="2058978"/>
            <a:ext cx="3543600" cy="759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fr-FR" dirty="0">
                <a:solidFill>
                  <a:srgbClr val="262626"/>
                </a:solidFill>
                <a:latin typeface="Helvetica" pitchFamily="2" charset="0"/>
              </a:rPr>
              <a:t>Les seuls paramètres qui peuvent être modifiés sont r et l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41908169-7921-8145-846B-1C68ED801108}"/>
              </a:ext>
            </a:extLst>
          </p:cNvPr>
          <p:cNvSpPr txBox="1">
            <a:spLocks/>
          </p:cNvSpPr>
          <p:nvPr/>
        </p:nvSpPr>
        <p:spPr>
          <a:xfrm>
            <a:off x="0" y="274320"/>
            <a:ext cx="5852160" cy="57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| Dimensionnement de la nacelle </a:t>
            </a:r>
          </a:p>
        </p:txBody>
      </p:sp>
      <p:pic>
        <p:nvPicPr>
          <p:cNvPr id="43" name="Picture 42" descr="A picture containing text, building, umbrella, dome&#10;&#10;Description automatically generated">
            <a:extLst>
              <a:ext uri="{FF2B5EF4-FFF2-40B4-BE49-F238E27FC236}">
                <a16:creationId xmlns:a16="http://schemas.microsoft.com/office/drawing/2014/main" id="{31E7D472-9016-6849-ABB5-9B951FE7DA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531" y="0"/>
            <a:ext cx="501039" cy="858924"/>
          </a:xfrm>
          <a:prstGeom prst="rect">
            <a:avLst/>
          </a:prstGeom>
        </p:spPr>
      </p:pic>
      <p:sp>
        <p:nvSpPr>
          <p:cNvPr id="45" name="Google Shape;657;p31">
            <a:extLst>
              <a:ext uri="{FF2B5EF4-FFF2-40B4-BE49-F238E27FC236}">
                <a16:creationId xmlns:a16="http://schemas.microsoft.com/office/drawing/2014/main" id="{FFCB98D8-7BD2-654F-9F25-358D0CAD2B91}"/>
              </a:ext>
            </a:extLst>
          </p:cNvPr>
          <p:cNvSpPr/>
          <p:nvPr/>
        </p:nvSpPr>
        <p:spPr>
          <a:xfrm>
            <a:off x="1488229" y="2259144"/>
            <a:ext cx="359320" cy="356438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8" name="Google Shape;657;p31">
            <a:extLst>
              <a:ext uri="{FF2B5EF4-FFF2-40B4-BE49-F238E27FC236}">
                <a16:creationId xmlns:a16="http://schemas.microsoft.com/office/drawing/2014/main" id="{14A033A0-2A5A-5542-996F-57372C0E8938}"/>
              </a:ext>
            </a:extLst>
          </p:cNvPr>
          <p:cNvSpPr/>
          <p:nvPr/>
        </p:nvSpPr>
        <p:spPr>
          <a:xfrm>
            <a:off x="1486009" y="4034249"/>
            <a:ext cx="359320" cy="356438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9" name="Google Shape;657;p31">
            <a:extLst>
              <a:ext uri="{FF2B5EF4-FFF2-40B4-BE49-F238E27FC236}">
                <a16:creationId xmlns:a16="http://schemas.microsoft.com/office/drawing/2014/main" id="{A8118BEC-DAC3-944C-B4F8-969E2C5B6A5A}"/>
              </a:ext>
            </a:extLst>
          </p:cNvPr>
          <p:cNvSpPr/>
          <p:nvPr/>
        </p:nvSpPr>
        <p:spPr>
          <a:xfrm>
            <a:off x="1486009" y="3157243"/>
            <a:ext cx="359320" cy="356438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264910"/>
      </p:ext>
    </p:extLst>
  </p:cSld>
  <p:clrMapOvr>
    <a:masterClrMapping/>
  </p:clrMapOvr>
</p:sld>
</file>

<file path=ppt/theme/theme1.xml><?xml version="1.0" encoding="utf-8"?>
<a:theme xmlns:a="http://schemas.openxmlformats.org/drawingml/2006/main" name="Root Cause Analysis Infographics by Slidesgo">
  <a:themeElements>
    <a:clrScheme name="Simple Light">
      <a:dk1>
        <a:srgbClr val="000000"/>
      </a:dk1>
      <a:lt1>
        <a:srgbClr val="FFFFFF"/>
      </a:lt1>
      <a:dk2>
        <a:srgbClr val="2E323C"/>
      </a:dk2>
      <a:lt2>
        <a:srgbClr val="EEEEED"/>
      </a:lt2>
      <a:accent1>
        <a:srgbClr val="56C098"/>
      </a:accent1>
      <a:accent2>
        <a:srgbClr val="4CAE9B"/>
      </a:accent2>
      <a:accent3>
        <a:srgbClr val="419C9E"/>
      </a:accent3>
      <a:accent4>
        <a:srgbClr val="378BA0"/>
      </a:accent4>
      <a:accent5>
        <a:srgbClr val="2C79A3"/>
      </a:accent5>
      <a:accent6>
        <a:srgbClr val="2267A6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4047</Words>
  <Application>Microsoft Macintosh PowerPoint</Application>
  <PresentationFormat>On-screen Show (16:9)</PresentationFormat>
  <Paragraphs>767</Paragraphs>
  <Slides>78</Slides>
  <Notes>35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78</vt:i4>
      </vt:variant>
    </vt:vector>
  </HeadingPairs>
  <TitlesOfParts>
    <vt:vector size="91" baseType="lpstr">
      <vt:lpstr>Arial</vt:lpstr>
      <vt:lpstr>Cambria Math</vt:lpstr>
      <vt:lpstr>Fira Sans</vt:lpstr>
      <vt:lpstr>Fira Sans Extra Condensed</vt:lpstr>
      <vt:lpstr>Fira Sans Extra Condensed Medium</vt:lpstr>
      <vt:lpstr>Helvetica</vt:lpstr>
      <vt:lpstr>Montserrat</vt:lpstr>
      <vt:lpstr>Proxima Nova</vt:lpstr>
      <vt:lpstr>Proxima Nova Semibold</vt:lpstr>
      <vt:lpstr>Roboto</vt:lpstr>
      <vt:lpstr>Wingdings</vt:lpstr>
      <vt:lpstr>Root Cause Analysis Infographics by Slidesgo</vt:lpstr>
      <vt:lpstr>Slidesgo Final Pages</vt:lpstr>
      <vt:lpstr>Robot Delta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Root Cause Analysis Infographics</vt:lpstr>
      <vt:lpstr>Root Cause Analysis Infographics</vt:lpstr>
      <vt:lpstr>Root Cause Analysis Infographics</vt:lpstr>
      <vt:lpstr>Root Cause Analysis Infographics</vt:lpstr>
      <vt:lpstr>Root Cause Analysis Infographics</vt:lpstr>
      <vt:lpstr>Root Cause Analysis Infographics</vt:lpstr>
      <vt:lpstr>Root Cause Analysis Infographics</vt:lpstr>
      <vt:lpstr>Root Cause Analysis Infographics</vt:lpstr>
      <vt:lpstr>Root Cause Analysis Infographics</vt:lpstr>
      <vt:lpstr>Root Cause Analysis Infographics</vt:lpstr>
      <vt:lpstr>Root Cause Analysis Infographics</vt:lpstr>
      <vt:lpstr>Root Cause Analysis Infographics</vt:lpstr>
      <vt:lpstr>Root Cause Analysis Infographics</vt:lpstr>
      <vt:lpstr>Root Cause Analysis Infographics</vt:lpstr>
      <vt:lpstr>Root Cause Analysis Infographics</vt:lpstr>
      <vt:lpstr>Root Cause Analysis Infographics</vt:lpstr>
      <vt:lpstr>Root Cause Analysis Infographics</vt:lpstr>
      <vt:lpstr>Root Cause Analysis Infographics</vt:lpstr>
      <vt:lpstr>Root Cause Analysis Infographics</vt:lpstr>
      <vt:lpstr>Root Cause Analysis Infographics</vt:lpstr>
      <vt:lpstr>Root Cause Analysis Infographics</vt:lpstr>
      <vt:lpstr>Root Cause Analysis Infographics</vt:lpstr>
      <vt:lpstr>Root Cause Analysis Infographics</vt:lpstr>
      <vt:lpstr>Root Cause Analysis Infographics</vt:lpstr>
      <vt:lpstr>Root Cause Analysis Infographics</vt:lpstr>
      <vt:lpstr>Root Cause Analysis Infographics</vt:lpstr>
      <vt:lpstr>Root Cause Analysis Infographics</vt:lpstr>
      <vt:lpstr>Root Cause Analysis Infographics</vt:lpstr>
      <vt:lpstr>Root Cause Analysis Infographics</vt:lpstr>
      <vt:lpstr>Root Cause Analysis Infographics</vt:lpstr>
      <vt:lpstr>Root Cause Analysis Infographics</vt:lpstr>
      <vt:lpstr>PowerPoint Presentation</vt:lpstr>
      <vt:lpstr>Infographics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Delta</dc:title>
  <cp:lastModifiedBy>Zineb SIFDINE</cp:lastModifiedBy>
  <cp:revision>26</cp:revision>
  <dcterms:modified xsi:type="dcterms:W3CDTF">2021-01-27T10:27:25Z</dcterms:modified>
</cp:coreProperties>
</file>